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75" r:id="rId2"/>
    <p:sldMasterId id="2147483789" r:id="rId3"/>
  </p:sldMasterIdLst>
  <p:notesMasterIdLst>
    <p:notesMasterId r:id="rId117"/>
  </p:notesMasterIdLst>
  <p:sldIdLst>
    <p:sldId id="306" r:id="rId4"/>
    <p:sldId id="635" r:id="rId5"/>
    <p:sldId id="542" r:id="rId6"/>
    <p:sldId id="543" r:id="rId7"/>
    <p:sldId id="544" r:id="rId8"/>
    <p:sldId id="545" r:id="rId9"/>
    <p:sldId id="585" r:id="rId10"/>
    <p:sldId id="586" r:id="rId11"/>
    <p:sldId id="587" r:id="rId12"/>
    <p:sldId id="588" r:id="rId13"/>
    <p:sldId id="520" r:id="rId14"/>
    <p:sldId id="521" r:id="rId15"/>
    <p:sldId id="522" r:id="rId16"/>
    <p:sldId id="524" r:id="rId17"/>
    <p:sldId id="525" r:id="rId18"/>
    <p:sldId id="526" r:id="rId19"/>
    <p:sldId id="528" r:id="rId20"/>
    <p:sldId id="527" r:id="rId21"/>
    <p:sldId id="529" r:id="rId22"/>
    <p:sldId id="530" r:id="rId23"/>
    <p:sldId id="637" r:id="rId24"/>
    <p:sldId id="531" r:id="rId25"/>
    <p:sldId id="532" r:id="rId26"/>
    <p:sldId id="536" r:id="rId27"/>
    <p:sldId id="533" r:id="rId28"/>
    <p:sldId id="534" r:id="rId29"/>
    <p:sldId id="535" r:id="rId30"/>
    <p:sldId id="537" r:id="rId31"/>
    <p:sldId id="538" r:id="rId32"/>
    <p:sldId id="539" r:id="rId33"/>
    <p:sldId id="540" r:id="rId34"/>
    <p:sldId id="541" r:id="rId35"/>
    <p:sldId id="546" r:id="rId36"/>
    <p:sldId id="547" r:id="rId37"/>
    <p:sldId id="548" r:id="rId38"/>
    <p:sldId id="549" r:id="rId39"/>
    <p:sldId id="550" r:id="rId40"/>
    <p:sldId id="551" r:id="rId41"/>
    <p:sldId id="552" r:id="rId42"/>
    <p:sldId id="553" r:id="rId43"/>
    <p:sldId id="639" r:id="rId44"/>
    <p:sldId id="584" r:id="rId45"/>
    <p:sldId id="589" r:id="rId46"/>
    <p:sldId id="554" r:id="rId47"/>
    <p:sldId id="555" r:id="rId48"/>
    <p:sldId id="590" r:id="rId49"/>
    <p:sldId id="591" r:id="rId50"/>
    <p:sldId id="592" r:id="rId51"/>
    <p:sldId id="593" r:id="rId52"/>
    <p:sldId id="594" r:id="rId53"/>
    <p:sldId id="595" r:id="rId54"/>
    <p:sldId id="596" r:id="rId55"/>
    <p:sldId id="597" r:id="rId56"/>
    <p:sldId id="598" r:id="rId57"/>
    <p:sldId id="599" r:id="rId58"/>
    <p:sldId id="600" r:id="rId59"/>
    <p:sldId id="601" r:id="rId60"/>
    <p:sldId id="602" r:id="rId61"/>
    <p:sldId id="603" r:id="rId62"/>
    <p:sldId id="604" r:id="rId63"/>
    <p:sldId id="605" r:id="rId64"/>
    <p:sldId id="606" r:id="rId65"/>
    <p:sldId id="607" r:id="rId66"/>
    <p:sldId id="608" r:id="rId67"/>
    <p:sldId id="609" r:id="rId68"/>
    <p:sldId id="610" r:id="rId69"/>
    <p:sldId id="611" r:id="rId70"/>
    <p:sldId id="612" r:id="rId71"/>
    <p:sldId id="613" r:id="rId72"/>
    <p:sldId id="614" r:id="rId73"/>
    <p:sldId id="615" r:id="rId74"/>
    <p:sldId id="616" r:id="rId75"/>
    <p:sldId id="617" r:id="rId76"/>
    <p:sldId id="618" r:id="rId77"/>
    <p:sldId id="619" r:id="rId78"/>
    <p:sldId id="620" r:id="rId79"/>
    <p:sldId id="621" r:id="rId80"/>
    <p:sldId id="558" r:id="rId81"/>
    <p:sldId id="559" r:id="rId82"/>
    <p:sldId id="560" r:id="rId83"/>
    <p:sldId id="638" r:id="rId84"/>
    <p:sldId id="636" r:id="rId85"/>
    <p:sldId id="570" r:id="rId86"/>
    <p:sldId id="622" r:id="rId87"/>
    <p:sldId id="623" r:id="rId88"/>
    <p:sldId id="624" r:id="rId89"/>
    <p:sldId id="625" r:id="rId90"/>
    <p:sldId id="626" r:id="rId91"/>
    <p:sldId id="627" r:id="rId92"/>
    <p:sldId id="628" r:id="rId93"/>
    <p:sldId id="629" r:id="rId94"/>
    <p:sldId id="630" r:id="rId95"/>
    <p:sldId id="631" r:id="rId96"/>
    <p:sldId id="572" r:id="rId97"/>
    <p:sldId id="573" r:id="rId98"/>
    <p:sldId id="574" r:id="rId99"/>
    <p:sldId id="575" r:id="rId100"/>
    <p:sldId id="576" r:id="rId101"/>
    <p:sldId id="577" r:id="rId102"/>
    <p:sldId id="578" r:id="rId103"/>
    <p:sldId id="632" r:id="rId104"/>
    <p:sldId id="579" r:id="rId105"/>
    <p:sldId id="580" r:id="rId106"/>
    <p:sldId id="633" r:id="rId107"/>
    <p:sldId id="581" r:id="rId108"/>
    <p:sldId id="582" r:id="rId109"/>
    <p:sldId id="640" r:id="rId110"/>
    <p:sldId id="641" r:id="rId111"/>
    <p:sldId id="642" r:id="rId112"/>
    <p:sldId id="643" r:id="rId113"/>
    <p:sldId id="644" r:id="rId114"/>
    <p:sldId id="645" r:id="rId115"/>
    <p:sldId id="583" r:id="rId116"/>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00"/>
    <a:srgbClr val="6699FF"/>
    <a:srgbClr val="FFCC00"/>
    <a:srgbClr val="FFFF00"/>
    <a:srgbClr val="FF00FF"/>
    <a:srgbClr val="00FFFF"/>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5557" autoAdjust="0"/>
  </p:normalViewPr>
  <p:slideViewPr>
    <p:cSldViewPr>
      <p:cViewPr>
        <p:scale>
          <a:sx n="66" d="100"/>
          <a:sy n="66" d="100"/>
        </p:scale>
        <p:origin x="-1308"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6" Type="http://schemas.openxmlformats.org/officeDocument/2006/relationships/image" Target="../media/image61.wmf"/><Relationship Id="rId5" Type="http://schemas.openxmlformats.org/officeDocument/2006/relationships/image" Target="../media/image53.wmf"/><Relationship Id="rId4"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62.wmf"/><Relationship Id="rId5" Type="http://schemas.openxmlformats.org/officeDocument/2006/relationships/image" Target="../media/image64.wmf"/><Relationship Id="rId4" Type="http://schemas.openxmlformats.org/officeDocument/2006/relationships/image" Target="../media/image6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62.wmf"/><Relationship Id="rId5" Type="http://schemas.openxmlformats.org/officeDocument/2006/relationships/image" Target="../media/image64.wmf"/><Relationship Id="rId4" Type="http://schemas.openxmlformats.org/officeDocument/2006/relationships/image" Target="../media/image63.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66.wmf"/><Relationship Id="rId7" Type="http://schemas.openxmlformats.org/officeDocument/2006/relationships/image" Target="../media/image43.wmf"/><Relationship Id="rId2" Type="http://schemas.openxmlformats.org/officeDocument/2006/relationships/image" Target="../media/image65.wmf"/><Relationship Id="rId1" Type="http://schemas.openxmlformats.org/officeDocument/2006/relationships/image" Target="../media/image62.wmf"/><Relationship Id="rId6" Type="http://schemas.openxmlformats.org/officeDocument/2006/relationships/image" Target="../media/image69.wmf"/><Relationship Id="rId5" Type="http://schemas.openxmlformats.org/officeDocument/2006/relationships/image" Target="../media/image68.wmf"/><Relationship Id="rId10" Type="http://schemas.openxmlformats.org/officeDocument/2006/relationships/image" Target="../media/image64.wmf"/><Relationship Id="rId4" Type="http://schemas.openxmlformats.org/officeDocument/2006/relationships/image" Target="../media/image67.wmf"/><Relationship Id="rId9" Type="http://schemas.openxmlformats.org/officeDocument/2006/relationships/image" Target="../media/image63.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70.wmf"/><Relationship Id="rId7" Type="http://schemas.openxmlformats.org/officeDocument/2006/relationships/image" Target="../media/image43.wmf"/><Relationship Id="rId2" Type="http://schemas.openxmlformats.org/officeDocument/2006/relationships/image" Target="../media/image65.wmf"/><Relationship Id="rId1" Type="http://schemas.openxmlformats.org/officeDocument/2006/relationships/image" Target="../media/image62.wmf"/><Relationship Id="rId6" Type="http://schemas.openxmlformats.org/officeDocument/2006/relationships/image" Target="../media/image69.wmf"/><Relationship Id="rId5" Type="http://schemas.openxmlformats.org/officeDocument/2006/relationships/image" Target="../media/image68.wmf"/><Relationship Id="rId10" Type="http://schemas.openxmlformats.org/officeDocument/2006/relationships/image" Target="../media/image64.wmf"/><Relationship Id="rId4" Type="http://schemas.openxmlformats.org/officeDocument/2006/relationships/image" Target="../media/image71.wmf"/><Relationship Id="rId9"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72.wmf"/><Relationship Id="rId6" Type="http://schemas.openxmlformats.org/officeDocument/2006/relationships/image" Target="../media/image73.wmf"/><Relationship Id="rId5" Type="http://schemas.openxmlformats.org/officeDocument/2006/relationships/image" Target="../media/image50.wmf"/><Relationship Id="rId4" Type="http://schemas.openxmlformats.org/officeDocument/2006/relationships/image" Target="../media/image49.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74.wmf"/><Relationship Id="rId7" Type="http://schemas.openxmlformats.org/officeDocument/2006/relationships/image" Target="../media/image44.wmf"/><Relationship Id="rId2" Type="http://schemas.openxmlformats.org/officeDocument/2006/relationships/image" Target="../media/image61.wmf"/><Relationship Id="rId1" Type="http://schemas.openxmlformats.org/officeDocument/2006/relationships/image" Target="../media/image53.wmf"/><Relationship Id="rId6" Type="http://schemas.openxmlformats.org/officeDocument/2006/relationships/image" Target="../media/image43.wmf"/><Relationship Id="rId5" Type="http://schemas.openxmlformats.org/officeDocument/2006/relationships/image" Target="../media/image76.wmf"/><Relationship Id="rId4" Type="http://schemas.openxmlformats.org/officeDocument/2006/relationships/image" Target="../media/image75.wmf"/><Relationship Id="rId9" Type="http://schemas.openxmlformats.org/officeDocument/2006/relationships/image" Target="../media/image4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4" Type="http://schemas.openxmlformats.org/officeDocument/2006/relationships/image" Target="../media/image80.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78.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61.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72.wmf"/><Relationship Id="rId6" Type="http://schemas.openxmlformats.org/officeDocument/2006/relationships/image" Target="../media/image91.wmf"/><Relationship Id="rId5" Type="http://schemas.openxmlformats.org/officeDocument/2006/relationships/image" Target="../media/image50.wmf"/><Relationship Id="rId4" Type="http://schemas.openxmlformats.org/officeDocument/2006/relationships/image" Target="../media/image49.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90.wmf"/><Relationship Id="rId2" Type="http://schemas.openxmlformats.org/officeDocument/2006/relationships/image" Target="../media/image85.wmf"/><Relationship Id="rId1" Type="http://schemas.openxmlformats.org/officeDocument/2006/relationships/image" Target="../media/image61.wmf"/><Relationship Id="rId6" Type="http://schemas.openxmlformats.org/officeDocument/2006/relationships/image" Target="../media/image89.wmf"/><Relationship Id="rId5" Type="http://schemas.openxmlformats.org/officeDocument/2006/relationships/image" Target="../media/image88.wmf"/><Relationship Id="rId4" Type="http://schemas.openxmlformats.org/officeDocument/2006/relationships/image" Target="../media/image87.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 Id="rId9" Type="http://schemas.openxmlformats.org/officeDocument/2006/relationships/image" Target="../media/image4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5" Type="http://schemas.openxmlformats.org/officeDocument/2006/relationships/image" Target="../media/image51.wmf"/><Relationship Id="rId4" Type="http://schemas.openxmlformats.org/officeDocument/2006/relationships/image" Target="../media/image5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 xmlns:p14="http://schemas.microsoft.com/office/powerpoint/2010/main" val="37616682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transport simulation is </a:t>
            </a:r>
            <a:r>
              <a:rPr lang="en-US" baseline="0" dirty="0" smtClean="0"/>
              <a:t>an essential component of rendering realistic images with global illumination.</a:t>
            </a:r>
          </a:p>
          <a:p>
            <a:pPr>
              <a:buFont typeface="Arial" pitchFamily="34" charset="0"/>
              <a:buChar char="•"/>
            </a:pPr>
            <a:r>
              <a:rPr lang="en-US" baseline="0" dirty="0" smtClean="0"/>
              <a:t> It’s been a standard tool in architectural and product visualization for many years now, with </a:t>
            </a:r>
            <a:r>
              <a:rPr lang="en-US" baseline="0" dirty="0" err="1" smtClean="0"/>
              <a:t>maxwell</a:t>
            </a:r>
            <a:r>
              <a:rPr lang="en-US" baseline="0" dirty="0" smtClean="0"/>
              <a:t> renderer being one of the first commercially available solutions based on unbiased Monte Carlo simulation.</a:t>
            </a:r>
          </a:p>
          <a:p>
            <a:pPr>
              <a:buFont typeface="Arial" pitchFamily="34" charset="0"/>
              <a:buChar char="•"/>
            </a:pPr>
            <a:r>
              <a:rPr lang="en-US" baseline="0" dirty="0" smtClean="0"/>
              <a:t> Its use in movies picked up later due to technical difficulties (large scenes, tighter rendering time budget).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 integral</a:t>
            </a:r>
            <a:r>
              <a:rPr lang="en-US" baseline="0" dirty="0" smtClean="0"/>
              <a:t> formulation of light transport formalizes this idea by writing the camera response (which, in image synthesis will be the value of a pixel) as an integral over all light transport paths of all lengths in the scene.</a:t>
            </a:r>
          </a:p>
          <a:p>
            <a:pPr>
              <a:buFont typeface="Arial" pitchFamily="34" charset="0"/>
              <a:buChar char="•"/>
            </a:pPr>
            <a:r>
              <a:rPr lang="en-US" baseline="0" dirty="0" smtClean="0"/>
              <a:t> The integrand of this integral is the so called “measurement contribution function”.</a:t>
            </a:r>
          </a:p>
          <a:p>
            <a:pPr>
              <a:buFont typeface="Arial" pitchFamily="34" charset="0"/>
              <a:buChar char="•"/>
            </a:pPr>
            <a:r>
              <a:rPr lang="en-US" baseline="0" dirty="0" smtClean="0"/>
              <a:t> The measurement contribution function of a given path encompasses the “amount” of light emitted along the path, the light carrying capacity of the path, and the sensitivity of the sensor to light brought along the path.</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Let us now look at a</a:t>
            </a:r>
            <a:r>
              <a:rPr lang="en-US" baseline="0" dirty="0" smtClean="0"/>
              <a:t> more formal definition of the measurement contribution for a light path.</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As I already mentioned, a light transport path is a </a:t>
            </a:r>
            <a:r>
              <a:rPr lang="en-US" baseline="0" dirty="0" err="1" smtClean="0"/>
              <a:t>polyline</a:t>
            </a:r>
            <a:r>
              <a:rPr lang="en-US" baseline="0" dirty="0" smtClean="0"/>
              <a:t> with vertices corresponding to light scattering on surfaces.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We write the path simply as a sequence of vertices, in the order of the light flow. So the first vertex corresponds to light emission at the light source and the last vertex to light measurement at the sensor.</a:t>
            </a: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The</a:t>
            </a:r>
            <a:r>
              <a:rPr lang="en-US" baseline="0" dirty="0" smtClean="0"/>
              <a:t> measurement contribution function </a:t>
            </a:r>
            <a:r>
              <a:rPr lang="en-US" i="1" baseline="0" dirty="0" smtClean="0"/>
              <a:t>f</a:t>
            </a:r>
            <a:r>
              <a:rPr lang="en-US" baseline="0" dirty="0" smtClean="0"/>
              <a:t>(</a:t>
            </a:r>
            <a:r>
              <a:rPr lang="en-US" i="1" baseline="0" dirty="0" smtClean="0"/>
              <a:t>x</a:t>
            </a:r>
            <a:r>
              <a:rPr lang="en-US" baseline="0" dirty="0" smtClean="0"/>
              <a:t>)</a:t>
            </a:r>
            <a:r>
              <a:rPr lang="en-US" dirty="0" smtClean="0"/>
              <a:t> for a path </a:t>
            </a:r>
            <a:r>
              <a:rPr lang="en-US" i="1" dirty="0" smtClean="0"/>
              <a:t>x</a:t>
            </a:r>
            <a:r>
              <a:rPr lang="en-US" dirty="0" smtClean="0"/>
              <a:t> of</a:t>
            </a:r>
            <a:r>
              <a:rPr lang="en-US" baseline="0" dirty="0" smtClean="0"/>
              <a:t> length </a:t>
            </a:r>
            <a:r>
              <a:rPr lang="en-US" i="1" baseline="0" dirty="0" smtClean="0"/>
              <a:t>k</a:t>
            </a:r>
            <a:r>
              <a:rPr lang="en-US" dirty="0" smtClean="0"/>
              <a:t> is defined</a:t>
            </a:r>
            <a:r>
              <a:rPr lang="en-US" baseline="0" dirty="0" smtClean="0"/>
              <a:t> as the emitted radiance </a:t>
            </a:r>
            <a:r>
              <a:rPr lang="en-US" i="1" baseline="0" dirty="0" smtClean="0">
                <a:latin typeface="Cambria Math" pitchFamily="18" charset="0"/>
                <a:ea typeface="Cambria Math" pitchFamily="18" charset="0"/>
              </a:rPr>
              <a:t>L</a:t>
            </a:r>
            <a:r>
              <a:rPr lang="en-US" baseline="-25000" dirty="0" smtClean="0">
                <a:latin typeface="Cambria Math" pitchFamily="18" charset="0"/>
                <a:ea typeface="Cambria Math" pitchFamily="18" charset="0"/>
              </a:rPr>
              <a:t>e</a:t>
            </a:r>
            <a:r>
              <a:rPr lang="en-US" baseline="0" dirty="0" smtClean="0"/>
              <a:t> at the first vertex, times the sensitivity (or “emitted importance”) </a:t>
            </a:r>
            <a:r>
              <a:rPr lang="en-US" sz="1200" i="1" dirty="0" smtClean="0">
                <a:solidFill>
                  <a:schemeClr val="bg1"/>
                </a:solidFill>
                <a:latin typeface="Cambria Math"/>
              </a:rPr>
              <a:t>W</a:t>
            </a:r>
            <a:r>
              <a:rPr lang="en-US" sz="1200" baseline="-25000" dirty="0" smtClean="0">
                <a:solidFill>
                  <a:schemeClr val="bg1"/>
                </a:solidFill>
                <a:latin typeface="Cambria Math"/>
              </a:rPr>
              <a:t>e</a:t>
            </a:r>
            <a:r>
              <a:rPr lang="en-US" sz="1200" dirty="0" smtClean="0">
                <a:solidFill>
                  <a:schemeClr val="bg1"/>
                </a:solidFill>
                <a:latin typeface="Cambria Math"/>
              </a:rPr>
              <a:t> </a:t>
            </a:r>
            <a:r>
              <a:rPr lang="en-US" baseline="0" dirty="0" smtClean="0"/>
              <a:t>at the last vertex, times the path throughput </a:t>
            </a:r>
            <a:r>
              <a:rPr lang="en-US" i="1" baseline="0" dirty="0" smtClean="0"/>
              <a:t>T</a:t>
            </a:r>
            <a:r>
              <a:rPr lang="en-US" i="0" baseline="0" dirty="0" smtClean="0"/>
              <a:t>(</a:t>
            </a:r>
            <a:r>
              <a:rPr lang="en-US" i="1" baseline="0" dirty="0" smtClean="0"/>
              <a:t>x</a:t>
            </a:r>
            <a:r>
              <a:rPr lang="en-US" i="0" baseline="0" dirty="0" smtClean="0"/>
              <a:t>)</a:t>
            </a:r>
            <a:r>
              <a:rPr lang="en-US" baseline="0" dirty="0" smtClean="0"/>
              <a:t>. The throughput is defined as the product of the geometric </a:t>
            </a:r>
            <a:r>
              <a:rPr lang="en-US" i="1" baseline="0" dirty="0" smtClean="0"/>
              <a:t>G</a:t>
            </a:r>
            <a:r>
              <a:rPr lang="en-US" baseline="0" dirty="0" smtClean="0"/>
              <a:t> and scattering terms associated with the path edges and interior vertices, respectively.</a:t>
            </a:r>
            <a:endParaRPr lang="en-US" dirty="0" smtClean="0"/>
          </a:p>
          <a:p>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geometry term, or point-to-point form factor,</a:t>
            </a:r>
            <a:r>
              <a:rPr lang="en-US" baseline="0" dirty="0" smtClean="0"/>
              <a:t> of a path edge expresses the throughput of the edge due to geometry configuration of the scene, and is given by the product of the inverse-squared-distance, cosine factor at the vertices and the visibility term.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Back to the path integral…</a:t>
            </a:r>
          </a:p>
          <a:p>
            <a:pPr>
              <a:buFont typeface="Arial" pitchFamily="34" charset="0"/>
              <a:buChar char="•"/>
            </a:pPr>
            <a:r>
              <a:rPr lang="en-US" baseline="0" dirty="0" smtClean="0"/>
              <a:t> We now know the meaning of the integrand – the path contribution function – but the integration domain “all path” needs more clarification.</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path</a:t>
            </a:r>
            <a:r>
              <a:rPr lang="en-US" baseline="0" dirty="0" smtClean="0"/>
              <a:t> </a:t>
            </a:r>
            <a:r>
              <a:rPr lang="en-US" dirty="0" smtClean="0"/>
              <a:t>integral actually hides an infinite sum over</a:t>
            </a:r>
            <a:r>
              <a:rPr lang="en-US" baseline="0" dirty="0" smtClean="0"/>
              <a:t> all possible path lengths.</a:t>
            </a:r>
          </a:p>
          <a:p>
            <a:pPr>
              <a:buFont typeface="Arial" pitchFamily="34" charset="0"/>
              <a:buChar char="•"/>
            </a:pPr>
            <a:r>
              <a:rPr lang="en-US" baseline="0" dirty="0" smtClean="0"/>
              <a:t> Each summand of this sum is a multiple integral, where we integrate the path contribution over all possible positions of the path vertices.</a:t>
            </a:r>
          </a:p>
          <a:p>
            <a:pPr>
              <a:buFont typeface="Arial" pitchFamily="34" charset="0"/>
              <a:buChar char="•"/>
            </a:pPr>
            <a:r>
              <a:rPr lang="en-US" baseline="0" dirty="0" smtClean="0"/>
              <a:t> So each of the integrals is taken over the Cartesian product of the surface of the scene with itself, taken k+1 times (=number of vertices for a length-k path.)</a:t>
            </a:r>
          </a:p>
          <a:p>
            <a:pPr>
              <a:buFont typeface="Arial" pitchFamily="34" charset="0"/>
              <a:buChar char="•"/>
            </a:pPr>
            <a:r>
              <a:rPr lang="en-US" baseline="0" dirty="0" smtClean="0"/>
              <a:t> The integration measure is the area-product measure, i.e. the natural surface area, raised to the power of k+1.</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We now have a formula for pixel values that has a form of a simple (though infinite-dimensional) integral.</a:t>
            </a:r>
          </a:p>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To</a:t>
            </a:r>
            <a:r>
              <a:rPr lang="en-US" baseline="0" dirty="0" smtClean="0"/>
              <a:t> render images, we need to numerically evaluate this integral for all image pixels.</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the next section</a:t>
            </a:r>
            <a:r>
              <a:rPr lang="en-US" baseline="0" dirty="0" smtClean="0"/>
              <a:t> of this presentation well be devoted to numerical evaluation of the path integral.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228600" marR="0" indent="-22860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We will use Monte Carlo integration for this purpose.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Let me briefly review the basic elements of MC integration.</a:t>
            </a:r>
          </a:p>
          <a:p>
            <a:pPr>
              <a:buFont typeface="Arial" pitchFamily="34" charset="0"/>
              <a:buChar char="•"/>
            </a:pPr>
            <a:r>
              <a:rPr lang="en-US" baseline="0" dirty="0" smtClean="0"/>
              <a:t> Suppose we are given a real function </a:t>
            </a:r>
            <a:r>
              <a:rPr lang="en-US" i="1" baseline="0" dirty="0" smtClean="0"/>
              <a:t>f</a:t>
            </a:r>
            <a:r>
              <a:rPr lang="en-US" baseline="0" dirty="0" smtClean="0"/>
              <a:t>(</a:t>
            </a:r>
            <a:r>
              <a:rPr lang="en-US" b="0" i="1" baseline="0" dirty="0" smtClean="0"/>
              <a:t>x</a:t>
            </a:r>
            <a:r>
              <a:rPr lang="en-US" baseline="0" dirty="0" smtClean="0"/>
              <a:t>) and we want to compute the integral </a:t>
            </a:r>
            <a:r>
              <a:rPr lang="en-US" baseline="0" dirty="0" err="1" smtClean="0"/>
              <a:t>Int</a:t>
            </a:r>
            <a:r>
              <a:rPr lang="en-US" baseline="0" dirty="0" smtClean="0"/>
              <a:t> </a:t>
            </a:r>
            <a:r>
              <a:rPr lang="en-US" i="1" baseline="0" dirty="0" smtClean="0"/>
              <a:t>f</a:t>
            </a:r>
            <a:r>
              <a:rPr lang="en-US" baseline="0" dirty="0" smtClean="0"/>
              <a:t>(</a:t>
            </a:r>
            <a:r>
              <a:rPr lang="en-US" b="0" i="1" baseline="0" dirty="0" smtClean="0"/>
              <a:t>x</a:t>
            </a:r>
            <a:r>
              <a:rPr lang="en-US" baseline="0" dirty="0" smtClean="0"/>
              <a:t>) </a:t>
            </a:r>
            <a:r>
              <a:rPr lang="en-US" baseline="0" dirty="0" err="1" smtClean="0"/>
              <a:t>d</a:t>
            </a:r>
            <a:r>
              <a:rPr lang="en-US" b="0" i="1" baseline="0" dirty="0" err="1" smtClean="0"/>
              <a:t>x</a:t>
            </a:r>
            <a:r>
              <a:rPr lang="en-US" baseline="0" dirty="0" smtClean="0"/>
              <a:t> over some domain (in this example we use the interval [0,1] for simplicity, but the domain can be almost arbitrary.)</a:t>
            </a:r>
          </a:p>
          <a:p>
            <a:pPr>
              <a:buFont typeface="Arial" pitchFamily="34" charset="0"/>
              <a:buChar char="•"/>
            </a:pPr>
            <a:r>
              <a:rPr lang="en-US" baseline="0" dirty="0" smtClean="0"/>
              <a:t> The Monte Carlo integration procedure consists in generating a ‘sample’, that is, a random </a:t>
            </a:r>
            <a:r>
              <a:rPr lang="en-US" i="1" baseline="0" dirty="0" smtClean="0"/>
              <a:t>x</a:t>
            </a:r>
            <a:r>
              <a:rPr lang="en-US" baseline="0" dirty="0" smtClean="0"/>
              <a:t>-value from the integration domain, drawn from some probability distribution with probability density </a:t>
            </a:r>
            <a:r>
              <a:rPr lang="en-US" i="1" baseline="0" dirty="0" smtClean="0"/>
              <a:t>p</a:t>
            </a:r>
            <a:r>
              <a:rPr lang="en-US" baseline="0" dirty="0" smtClean="0"/>
              <a:t>(</a:t>
            </a:r>
            <a:r>
              <a:rPr lang="en-US" i="1" baseline="0" dirty="0" smtClean="0"/>
              <a:t>x</a:t>
            </a:r>
            <a:r>
              <a:rPr lang="en-US" baseline="0" dirty="0" smtClean="0"/>
              <a:t>). In the case of path integral, the </a:t>
            </a:r>
            <a:r>
              <a:rPr lang="en-US" i="1" baseline="0" dirty="0" smtClean="0"/>
              <a:t>x</a:t>
            </a:r>
            <a:r>
              <a:rPr lang="en-US" baseline="0" dirty="0" smtClean="0"/>
              <a:t>-value is an entire light transport path.</a:t>
            </a:r>
          </a:p>
          <a:p>
            <a:pPr>
              <a:buFont typeface="Arial" pitchFamily="34" charset="0"/>
              <a:buChar char="•"/>
            </a:pPr>
            <a:r>
              <a:rPr lang="en-US" baseline="0" dirty="0" smtClean="0"/>
              <a:t> For this sample </a:t>
            </a:r>
            <a:r>
              <a:rPr lang="en-US" i="1" baseline="0" dirty="0" smtClean="0"/>
              <a:t>x</a:t>
            </a:r>
            <a:r>
              <a:rPr lang="en-US" baseline="-25000" dirty="0" smtClean="0"/>
              <a:t>i</a:t>
            </a:r>
            <a:r>
              <a:rPr lang="en-US" baseline="0" dirty="0" smtClean="0"/>
              <a:t>, we evaluate the integrand </a:t>
            </a:r>
            <a:r>
              <a:rPr lang="en-US" i="1" baseline="0" dirty="0" smtClean="0"/>
              <a:t>f</a:t>
            </a:r>
            <a:r>
              <a:rPr lang="en-US" baseline="0" dirty="0" smtClean="0"/>
              <a:t>(</a:t>
            </a:r>
            <a:r>
              <a:rPr lang="en-US" i="1" baseline="0" dirty="0" smtClean="0"/>
              <a:t>x</a:t>
            </a:r>
            <a:r>
              <a:rPr lang="en-US" baseline="-25000" dirty="0" smtClean="0"/>
              <a:t>i</a:t>
            </a:r>
            <a:r>
              <a:rPr lang="en-US" baseline="0" dirty="0" smtClean="0"/>
              <a:t>), and the probability density p(</a:t>
            </a:r>
            <a:r>
              <a:rPr lang="en-US" i="1" baseline="0" dirty="0" smtClean="0"/>
              <a:t>x</a:t>
            </a:r>
            <a:r>
              <a:rPr lang="en-US" baseline="-25000" dirty="0" smtClean="0"/>
              <a:t>i</a:t>
            </a:r>
            <a:r>
              <a:rPr lang="en-US" baseline="0" dirty="0" smtClean="0"/>
              <a:t>).</a:t>
            </a:r>
          </a:p>
          <a:p>
            <a:pPr>
              <a:buFont typeface="Arial" pitchFamily="34" charset="0"/>
              <a:buChar char="•"/>
            </a:pPr>
            <a:r>
              <a:rPr lang="en-US" baseline="0" dirty="0" smtClean="0"/>
              <a:t> The ratio f(</a:t>
            </a:r>
            <a:r>
              <a:rPr lang="en-US" i="1" baseline="0" dirty="0" smtClean="0"/>
              <a:t>x</a:t>
            </a:r>
            <a:r>
              <a:rPr lang="en-US" baseline="-25000" dirty="0" smtClean="0"/>
              <a:t>i</a:t>
            </a:r>
            <a:r>
              <a:rPr lang="en-US" baseline="0" dirty="0" smtClean="0"/>
              <a:t>) / p(</a:t>
            </a:r>
            <a:r>
              <a:rPr lang="en-US" i="1" baseline="0" dirty="0" smtClean="0"/>
              <a:t>x</a:t>
            </a:r>
            <a:r>
              <a:rPr lang="en-US" baseline="-25000" dirty="0" smtClean="0"/>
              <a:t>i</a:t>
            </a:r>
            <a:r>
              <a:rPr lang="en-US" baseline="0" dirty="0" smtClean="0"/>
              <a:t>) is an estimator of the integrand. To make the estimator more accurate (i.e. to reduce its variance) we repeat the procedure for a number of random samples </a:t>
            </a:r>
            <a:r>
              <a:rPr lang="en-US" i="1" baseline="0" dirty="0" smtClean="0"/>
              <a:t>x</a:t>
            </a:r>
            <a:r>
              <a:rPr lang="en-US" baseline="-25000" dirty="0" smtClean="0"/>
              <a:t>1</a:t>
            </a:r>
            <a:r>
              <a:rPr lang="en-US" baseline="0" dirty="0" smtClean="0"/>
              <a:t>, </a:t>
            </a:r>
            <a:r>
              <a:rPr lang="en-US" i="1" baseline="0" dirty="0" smtClean="0"/>
              <a:t>x</a:t>
            </a:r>
            <a:r>
              <a:rPr lang="en-US" baseline="-25000" dirty="0" smtClean="0"/>
              <a:t>2</a:t>
            </a:r>
            <a:r>
              <a:rPr lang="en-US" baseline="0" dirty="0" smtClean="0"/>
              <a:t>, …, </a:t>
            </a:r>
            <a:r>
              <a:rPr lang="en-US" i="1" baseline="0" dirty="0" err="1" smtClean="0"/>
              <a:t>x</a:t>
            </a:r>
            <a:r>
              <a:rPr lang="en-US" i="1" baseline="-25000" dirty="0" err="1" smtClean="0"/>
              <a:t>N</a:t>
            </a:r>
            <a:r>
              <a:rPr lang="en-US" baseline="0" dirty="0" smtClean="0"/>
              <a:t> , and </a:t>
            </a:r>
            <a:r>
              <a:rPr lang="en-US" baseline="0" noProof="0" dirty="0" smtClean="0"/>
              <a:t>average</a:t>
            </a:r>
            <a:r>
              <a:rPr lang="en-US" baseline="0" dirty="0" smtClean="0"/>
              <a:t> the result as shown in the formula on the slide.</a:t>
            </a:r>
          </a:p>
          <a:p>
            <a:pPr>
              <a:buFont typeface="Arial" pitchFamily="34" charset="0"/>
              <a:buChar char="•"/>
            </a:pPr>
            <a:r>
              <a:rPr lang="en-US" baseline="0" dirty="0" smtClean="0"/>
              <a:t> This procedure provides an unbiased estimator of the integrand, which means that “on average”, it produces the correct result i.e. the integral that we want to compute.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Thanks to the formal simplicity of the path integral formulation, applying Monte Carlo integration is really a more-or-less</a:t>
            </a:r>
            <a:r>
              <a:rPr lang="en-US" baseline="0" dirty="0" smtClean="0"/>
              <a:t> mechanical process.</a:t>
            </a:r>
          </a:p>
          <a:p>
            <a:pPr>
              <a:buFont typeface="Arial" pitchFamily="34" charset="0"/>
              <a:buChar char="•"/>
            </a:pPr>
            <a:r>
              <a:rPr lang="en-US" baseline="0" dirty="0" smtClean="0"/>
              <a:t> For each pixel, we need to repeatedly evaluate the estimator shown at the top right of the slide and average the estimates.</a:t>
            </a:r>
          </a:p>
          <a:p>
            <a:pPr>
              <a:buFont typeface="Arial" pitchFamily="34" charset="0"/>
              <a:buChar char="•"/>
            </a:pPr>
            <a:r>
              <a:rPr lang="en-US" baseline="0" dirty="0" smtClean="0"/>
              <a:t> This involves the following three steps:</a:t>
            </a:r>
          </a:p>
          <a:p>
            <a:pPr lvl="1">
              <a:buFont typeface="Arial" pitchFamily="34" charset="0"/>
              <a:buChar char="•"/>
            </a:pPr>
            <a:r>
              <a:rPr lang="en-US" baseline="0" dirty="0" smtClean="0"/>
              <a:t> First, we need to draw (or sample, or generate – all are synonyms) a random light transport path </a:t>
            </a:r>
            <a:r>
              <a:rPr lang="en-US" i="1" baseline="0" dirty="0" smtClean="0"/>
              <a:t>x</a:t>
            </a:r>
            <a:r>
              <a:rPr lang="en-US" baseline="0" dirty="0" smtClean="0"/>
              <a:t> in the scene (connecting a light source to the camera).</a:t>
            </a:r>
          </a:p>
          <a:p>
            <a:pPr lvl="1">
              <a:buFont typeface="Arial" pitchFamily="34" charset="0"/>
              <a:buChar char="•"/>
            </a:pPr>
            <a:r>
              <a:rPr lang="en-US" baseline="0" dirty="0" smtClean="0"/>
              <a:t> Then we need to evaluate the probability density of this path, and the contribution function.</a:t>
            </a:r>
          </a:p>
          <a:p>
            <a:pPr lvl="1">
              <a:buFont typeface="Arial" pitchFamily="34" charset="0"/>
              <a:buChar char="•"/>
            </a:pPr>
            <a:r>
              <a:rPr lang="en-US" baseline="0" dirty="0" smtClean="0"/>
              <a:t> Finally, we simply evaluate the formula at the top of the slide.</a:t>
            </a:r>
          </a:p>
          <a:p>
            <a:pPr lvl="0">
              <a:buFont typeface="Arial" pitchFamily="34" charset="0"/>
              <a:buChar char="•"/>
            </a:pPr>
            <a:r>
              <a:rPr lang="en-US" baseline="0" dirty="0" smtClean="0"/>
              <a:t> Evaluating the path contribution function is simple – we have an analytic formula for this that takes a path and returns a number – the path contribution.</a:t>
            </a:r>
          </a:p>
          <a:p>
            <a:pPr lvl="0">
              <a:buFont typeface="Arial" pitchFamily="34" charset="0"/>
              <a:buChar char="•"/>
            </a:pPr>
            <a:r>
              <a:rPr lang="en-US" baseline="0" dirty="0" smtClean="0"/>
              <a:t> However, we have not discussed so far how paths can be sampled and how the PDF of the resulting path can be evaluated.</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The use of global illumination in feature film production started with PDI/</a:t>
            </a:r>
            <a:r>
              <a:rPr lang="en-US" baseline="0" dirty="0" err="1" smtClean="0"/>
              <a:t>Dreamwork’s</a:t>
            </a:r>
            <a:r>
              <a:rPr lang="en-US" baseline="0" dirty="0" smtClean="0"/>
              <a:t> Shrek 2. They used irradiance caching to compute a single bounce of diffuse indirect illumination – so not really the full light transport.</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smtClean="0"/>
              <a:t> The Monster House in 2006 was probably the time that ray-based, accurate Monte Carlo light transport simulation was used in movie production. </a:t>
            </a:r>
          </a:p>
          <a:p>
            <a:pPr>
              <a:buFont typeface="Arial" pitchFamily="34" charset="0"/>
              <a:buChar char="•"/>
            </a:pPr>
            <a:r>
              <a:rPr lang="en-US" baseline="0" dirty="0" smtClean="0"/>
              <a:t> It was rendered with the Arnold renderer – a brute force path tracer developed by Marcos </a:t>
            </a:r>
            <a:r>
              <a:rPr lang="en-US" baseline="0" dirty="0" err="1" smtClean="0"/>
              <a:t>Fajardo</a:t>
            </a:r>
            <a:r>
              <a:rPr lang="en-US" baseline="0" dirty="0" smtClean="0"/>
              <a:t> in collaboration with Sony </a:t>
            </a:r>
            <a:r>
              <a:rPr lang="en-US" baseline="0" dirty="0" err="1" smtClean="0"/>
              <a:t>Imageworks</a:t>
            </a:r>
            <a:r>
              <a:rPr lang="en-US" baseline="0" dirty="0" smtClean="0"/>
              <a:t>.</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Path sampling techniques</a:t>
            </a:r>
            <a:r>
              <a:rPr lang="en-US" baseline="0" dirty="0" smtClean="0"/>
              <a:t> and the induced path PDF are an essential aspect of the path integral framework.</a:t>
            </a:r>
            <a:endParaRPr lang="en-US" dirty="0" smtClean="0"/>
          </a:p>
          <a:p>
            <a:pPr>
              <a:buFont typeface="Arial" pitchFamily="34" charset="0"/>
              <a:buChar char="•"/>
            </a:pPr>
            <a:r>
              <a:rPr lang="en-US" dirty="0" smtClean="0"/>
              <a:t> In fact, from the point of view of the</a:t>
            </a:r>
            <a:r>
              <a:rPr lang="en-US" baseline="0" dirty="0" smtClean="0"/>
              <a:t> path integral formulation, </a:t>
            </a:r>
            <a:r>
              <a:rPr lang="en-US" dirty="0" smtClean="0"/>
              <a:t>the only difference between many light transport</a:t>
            </a:r>
            <a:r>
              <a:rPr lang="en-US" baseline="0" dirty="0" smtClean="0"/>
              <a:t> simulation </a:t>
            </a:r>
            <a:r>
              <a:rPr lang="en-US" dirty="0" smtClean="0"/>
              <a:t>algorithms are </a:t>
            </a:r>
            <a:r>
              <a:rPr lang="en-US" baseline="0" dirty="0" smtClean="0"/>
              <a:t>the employed path sampling techniques and their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59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For example, path tracing samples paths by starting at the camera sensor, and extending the path by BRDF importance sampling, and possibly explicitly connecting a to</a:t>
            </a:r>
            <a:r>
              <a:rPr lang="en-US" baseline="0" dirty="0" smtClean="0"/>
              <a:t> a vertex sampled on the light source.</a:t>
            </a:r>
            <a:endParaRPr 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Light tracing</a:t>
            </a:r>
            <a:r>
              <a:rPr lang="en-US" baseline="0" dirty="0" smtClean="0"/>
              <a:t>, on the other hand, starts paths at the light sources.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 Bidirectional path tracing combines many different path sampling techniques, including those employed by path tracing and light tracing. On top of this,</a:t>
            </a:r>
            <a:r>
              <a:rPr lang="en-US" baseline="0" dirty="0" smtClean="0"/>
              <a:t> it add techniques where a piece of the path is generated starting from the camera, another piece starting from the light source, and the end-vertices of these sub-paths are connected to create a full light transport path.</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Though</a:t>
            </a:r>
            <a:r>
              <a:rPr lang="en-US" baseline="0" dirty="0" smtClean="0"/>
              <a:t> path tracing and light tracing may seem like very different algorithms, from the path integral point of view they are essentially the same.</a:t>
            </a:r>
          </a:p>
          <a:p>
            <a:pPr>
              <a:buFont typeface="Arial" pitchFamily="34" charset="0"/>
              <a:buChar char="•"/>
            </a:pPr>
            <a:r>
              <a:rPr lang="en-US" baseline="0" dirty="0" smtClean="0"/>
              <a:t> The only difference is the path sampling procedure, and the associated path PDF.</a:t>
            </a:r>
          </a:p>
          <a:p>
            <a:pPr>
              <a:buFont typeface="Arial" pitchFamily="34" charset="0"/>
              <a:buChar char="•"/>
            </a:pPr>
            <a:r>
              <a:rPr lang="en-US" baseline="0" dirty="0" smtClean="0"/>
              <a:t> But the general Monte Carlo estimator is exactly the same – only the PDF formula changes.</a:t>
            </a:r>
          </a:p>
          <a:p>
            <a:pPr>
              <a:buFont typeface="Arial" pitchFamily="34" charset="0"/>
              <a:buChar char="•"/>
            </a:pPr>
            <a:r>
              <a:rPr lang="en-US" baseline="0" dirty="0" smtClean="0"/>
              <a:t> Without the path integral framework, we would need equations of importance transport to formulate light tracing, which can get messy.</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how exactly do we sample the paths and how do we compute the path PDF?</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Most of the practical algorithms rely on local path sampling, where paths are build by adding one vertex at a time until a complete path is built.</a:t>
            </a:r>
          </a:p>
          <a:p>
            <a:pPr>
              <a:buFont typeface="Arial" pitchFamily="34" charset="0"/>
              <a:buChar char="•"/>
            </a:pPr>
            <a:r>
              <a:rPr lang="en-US" baseline="0" dirty="0" smtClean="0"/>
              <a:t> There are three common basic operations.</a:t>
            </a:r>
          </a:p>
          <a:p>
            <a:pPr lvl="1">
              <a:buFont typeface="Arial" pitchFamily="34" charset="0"/>
              <a:buChar char="•"/>
            </a:pPr>
            <a:r>
              <a:rPr lang="en-US" baseline="0" dirty="0" smtClean="0"/>
              <a:t> First, we can sample a path vertex from an a priori given distribution over scene surfaces. We usually employ this technique to start a path either on a light source or on the camera sensor.</a:t>
            </a:r>
          </a:p>
          <a:p>
            <a:pPr lvl="1">
              <a:buFont typeface="Arial" pitchFamily="34" charset="0"/>
              <a:buChar char="•"/>
            </a:pPr>
            <a:r>
              <a:rPr lang="en-US" baseline="0" dirty="0" smtClean="0"/>
              <a:t> Second, given a sub-path that we’ve already sampled with a vertex at its end, we may sample a direction from that vertex, and shoot a ray in this direction to obtain the next path vertex.</a:t>
            </a:r>
          </a:p>
          <a:p>
            <a:pPr lvl="1">
              <a:buFont typeface="Arial" pitchFamily="34" charset="0"/>
              <a:buChar char="•"/>
            </a:pPr>
            <a:r>
              <a:rPr lang="en-US" baseline="0" dirty="0" smtClean="0"/>
              <a:t> Finally, given two sub-paths, we may connect their end-vertices to form a full light transport path. This technique actually does not add any vertex to the path. It is more or less a simple visibility check to see if the contribution function of the path is non-zero.</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 us see how these three basic operations are used in a simple path tracer.</a:t>
            </a:r>
          </a:p>
          <a:p>
            <a:pPr>
              <a:buFont typeface="Arial" pitchFamily="34" charset="0"/>
              <a:buChar char="•"/>
            </a:pPr>
            <a:r>
              <a:rPr lang="en-US" dirty="0" smtClean="0"/>
              <a:t> First, we generate a vertex on the camera lens,</a:t>
            </a:r>
            <a:r>
              <a:rPr lang="en-US" baseline="0" dirty="0" smtClean="0"/>
              <a:t> usually from a uniform distribution over the lens surface – so this corresponds to </a:t>
            </a:r>
            <a:r>
              <a:rPr lang="en-US" dirty="0" smtClean="0"/>
              <a:t>operation</a:t>
            </a:r>
            <a:r>
              <a:rPr lang="en-US" baseline="0" dirty="0" smtClean="0"/>
              <a:t> 1.</a:t>
            </a:r>
          </a:p>
          <a:p>
            <a:pPr>
              <a:buFont typeface="Arial" pitchFamily="34" charset="0"/>
              <a:buChar char="•"/>
            </a:pPr>
            <a:r>
              <a:rPr lang="en-US" baseline="0" dirty="0" smtClean="0"/>
              <a:t> Second, we pick a random direction form this point such that it passes through the image plane, and shoot a ray to extend the path. This is operation 2.</a:t>
            </a:r>
          </a:p>
          <a:p>
            <a:pPr>
              <a:buFont typeface="Arial" pitchFamily="34" charset="0"/>
              <a:buChar char="•"/>
            </a:pPr>
            <a:r>
              <a:rPr lang="en-US" baseline="0" dirty="0" smtClean="0"/>
              <a:t> Third, we may generate an independent point on the light source (operation 1) and test visibility (operation 3) to form a complete light transport path.</a:t>
            </a:r>
          </a:p>
          <a:p>
            <a:pPr>
              <a:buFont typeface="Arial" pitchFamily="34" charset="0"/>
              <a:buChar char="•"/>
            </a:pPr>
            <a:r>
              <a:rPr lang="en-US" baseline="0" dirty="0" smtClean="0"/>
              <a:t> We could also continue the path by sampling a random direction and shooting a ray (operation 2), and eventually hit the light source to complete the path.</a:t>
            </a:r>
          </a:p>
          <a:p>
            <a:pPr>
              <a:buFont typeface="Arial" pitchFamily="34" charset="0"/>
              <a:buChar char="•"/>
            </a:pPr>
            <a:endParaRPr lang="en-US" baseline="0" dirty="0" smtClean="0"/>
          </a:p>
          <a:p>
            <a:pPr>
              <a:buFont typeface="Arial" pitchFamily="34" charset="0"/>
              <a:buChar char="•"/>
            </a:pPr>
            <a:r>
              <a:rPr lang="en-US" baseline="0" dirty="0" smtClean="0"/>
              <a:t> An important thing to notice is that one single primary ray from the camera actually creates a full family of light transport paths. These path are correlated, because they share some of the path vertices, but they are distinct entities in the path space.</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These same basic operations are used</a:t>
            </a:r>
            <a:r>
              <a:rPr lang="en-US" baseline="0" dirty="0" smtClean="0"/>
              <a:t> to construct paths in light tracing and bidirectional path tracing.</a:t>
            </a:r>
          </a:p>
          <a:p>
            <a:pPr>
              <a:buFont typeface="Arial" pitchFamily="34" charset="0"/>
              <a:buChar char="•"/>
            </a:pP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Not that we know how to construct a path, we need to evaluate its PDF so that we can plug</a:t>
            </a:r>
            <a:r>
              <a:rPr lang="en-US" baseline="0" dirty="0" smtClean="0"/>
              <a:t> it into the MC estimator.</a:t>
            </a:r>
          </a:p>
          <a:p>
            <a:pPr>
              <a:buFont typeface="Arial" pitchFamily="34" charset="0"/>
              <a:buChar char="•"/>
            </a:pPr>
            <a:r>
              <a:rPr lang="en-US" baseline="0" dirty="0" smtClean="0"/>
              <a:t> In general the PDF of a light path is simply the </a:t>
            </a:r>
            <a:r>
              <a:rPr lang="en-US" b="1" baseline="0" dirty="0" smtClean="0"/>
              <a:t>joint </a:t>
            </a:r>
            <a:r>
              <a:rPr lang="en-US" baseline="0" dirty="0" smtClean="0"/>
              <a:t>PDF of the path vertices.</a:t>
            </a:r>
          </a:p>
          <a:p>
            <a:pPr>
              <a:buFont typeface="Arial" pitchFamily="34" charset="0"/>
              <a:buChar char="•"/>
            </a:pPr>
            <a:r>
              <a:rPr lang="en-US" baseline="0" dirty="0" smtClean="0"/>
              <a:t> That is to say, the PDF that the first vertex is where it is </a:t>
            </a:r>
            <a:r>
              <a:rPr lang="en-US" b="0" i="1" baseline="0" dirty="0" smtClean="0"/>
              <a:t>and</a:t>
            </a:r>
            <a:r>
              <a:rPr lang="en-US" b="1" baseline="0" dirty="0" smtClean="0"/>
              <a:t> </a:t>
            </a:r>
            <a:r>
              <a:rPr lang="en-US" baseline="0" dirty="0" smtClean="0"/>
              <a:t>the second vertex is where it is, etc.</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Arnold has in fact started a quiet revolution, where most VFX and animation studios are nowadays shifting toward rendering solutions based on physically plausible light transport simulation.</a:t>
            </a:r>
          </a:p>
          <a:p>
            <a:pPr>
              <a:buFont typeface="Arial" pitchFamily="34" charset="0"/>
              <a:buChar char="•"/>
            </a:pPr>
            <a:r>
              <a:rPr lang="en-US" baseline="0" dirty="0" smtClean="0"/>
              <a:t> Advantages of this approach are indisputable</a:t>
            </a:r>
          </a:p>
          <a:p>
            <a:pPr lvl="1">
              <a:buFont typeface="Arial" pitchFamily="34" charset="0"/>
              <a:buChar char="•"/>
            </a:pPr>
            <a:r>
              <a:rPr lang="en-US" baseline="0" dirty="0" smtClean="0"/>
              <a:t> improved accuracy</a:t>
            </a:r>
          </a:p>
          <a:p>
            <a:pPr lvl="1">
              <a:buFont typeface="Arial" pitchFamily="34" charset="0"/>
              <a:buChar char="•"/>
            </a:pPr>
            <a:r>
              <a:rPr lang="en-US" baseline="0" dirty="0" smtClean="0"/>
              <a:t> easier rendering set up – no need for specialized solutions for different illumination effects</a:t>
            </a:r>
          </a:p>
          <a:p>
            <a:pPr lvl="1">
              <a:buFont typeface="Arial" pitchFamily="34" charset="0"/>
              <a:buChar char="•"/>
            </a:pPr>
            <a:r>
              <a:rPr lang="en-US" baseline="0" dirty="0" smtClean="0"/>
              <a:t> guaranteed visual consistency – the most important thing in movies!</a:t>
            </a:r>
          </a:p>
          <a:p>
            <a:pPr lvl="0">
              <a:buFont typeface="Arial" pitchFamily="34" charset="0"/>
              <a:buChar char="•"/>
            </a:pPr>
            <a:r>
              <a:rPr lang="en-US" baseline="0" dirty="0" smtClean="0"/>
              <a:t> The shift in movie production toward physically based light transport underlines the importance of research and development in this area. It is also one of the important motivations behind this course.</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69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joint path PDF</a:t>
            </a:r>
            <a:r>
              <a:rPr lang="en-US" baseline="0" dirty="0" smtClean="0"/>
              <a:t> is given by the product of the conditional vertex PDF.</a:t>
            </a:r>
          </a:p>
          <a:p>
            <a:pPr>
              <a:buFont typeface="Arial" pitchFamily="34" charset="0"/>
              <a:buChar char="•"/>
            </a:pPr>
            <a:r>
              <a:rPr lang="en-US" baseline="0" dirty="0" smtClean="0"/>
              <a:t> To see what this means, let us again take the example of path tracing, where we build a path starting from the camera.</a:t>
            </a:r>
          </a:p>
          <a:p>
            <a:pPr>
              <a:buFont typeface="Arial" pitchFamily="34" charset="0"/>
              <a:buChar char="•"/>
            </a:pPr>
            <a:r>
              <a:rPr lang="en-US" baseline="0" dirty="0" smtClean="0"/>
              <a:t> Vertex </a:t>
            </a:r>
            <a:r>
              <a:rPr lang="en-US" i="1" baseline="0" dirty="0" smtClean="0"/>
              <a:t>x</a:t>
            </a:r>
            <a:r>
              <a:rPr lang="en-US" baseline="-25000" dirty="0" smtClean="0"/>
              <a:t>3</a:t>
            </a:r>
            <a:r>
              <a:rPr lang="en-US" baseline="0" dirty="0" smtClean="0"/>
              <a:t> comes from an a priori distribution </a:t>
            </a:r>
            <a:r>
              <a:rPr lang="en-US" i="1" baseline="0" dirty="0" smtClean="0"/>
              <a:t>p</a:t>
            </a:r>
            <a:r>
              <a:rPr lang="en-US" baseline="0" dirty="0" smtClean="0"/>
              <a:t>(</a:t>
            </a:r>
            <a:r>
              <a:rPr lang="en-US" i="1" baseline="0" dirty="0" smtClean="0"/>
              <a:t>x</a:t>
            </a:r>
            <a:r>
              <a:rPr lang="en-US" baseline="-25000" dirty="0" smtClean="0"/>
              <a:t>3</a:t>
            </a:r>
            <a:r>
              <a:rPr lang="en-US" baseline="0" dirty="0" smtClean="0"/>
              <a:t>) over the camera lens (usually uniform; or the delta distribution for a pinhole camera).</a:t>
            </a:r>
          </a:p>
          <a:p>
            <a:pPr>
              <a:buFont typeface="Arial" pitchFamily="34" charset="0"/>
              <a:buChar char="•"/>
            </a:pPr>
            <a:r>
              <a:rPr lang="en-US" baseline="0" dirty="0" smtClean="0"/>
              <a:t> Vertex </a:t>
            </a:r>
            <a:r>
              <a:rPr lang="en-US" i="1" baseline="0" dirty="0" smtClean="0"/>
              <a:t>x</a:t>
            </a:r>
            <a:r>
              <a:rPr lang="en-US" baseline="-25000" dirty="0" smtClean="0"/>
              <a:t>2</a:t>
            </a:r>
            <a:r>
              <a:rPr lang="en-US" baseline="0" dirty="0" smtClean="0"/>
              <a:t> is sampled by generating a random direction from </a:t>
            </a:r>
            <a:r>
              <a:rPr lang="en-US" i="1" baseline="0" dirty="0" smtClean="0"/>
              <a:t>x</a:t>
            </a:r>
            <a:r>
              <a:rPr lang="en-US" baseline="-25000" dirty="0" smtClean="0"/>
              <a:t>3</a:t>
            </a:r>
            <a:r>
              <a:rPr lang="en-US" baseline="0" dirty="0" smtClean="0"/>
              <a:t> and shooting a ray. This induces a PDF for </a:t>
            </a:r>
            <a:r>
              <a:rPr lang="en-US" i="1" baseline="0" dirty="0" smtClean="0"/>
              <a:t>x</a:t>
            </a:r>
            <a:r>
              <a:rPr lang="en-US" baseline="-25000" dirty="0" smtClean="0"/>
              <a:t>2</a:t>
            </a:r>
            <a:r>
              <a:rPr lang="en-US" baseline="0" dirty="0" smtClean="0"/>
              <a:t>, </a:t>
            </a:r>
            <a:r>
              <a:rPr lang="en-US" i="1" baseline="0" dirty="0" smtClean="0"/>
              <a:t>p</a:t>
            </a:r>
            <a:r>
              <a:rPr lang="en-US" baseline="0" dirty="0" smtClean="0"/>
              <a:t>(</a:t>
            </a:r>
            <a:r>
              <a:rPr lang="en-US" i="1" baseline="0" dirty="0" smtClean="0"/>
              <a:t>x</a:t>
            </a:r>
            <a:r>
              <a:rPr lang="en-US" baseline="-25000" dirty="0" smtClean="0"/>
              <a:t>2</a:t>
            </a:r>
            <a:r>
              <a:rPr lang="en-US" baseline="0" dirty="0" smtClean="0"/>
              <a:t> | </a:t>
            </a:r>
            <a:r>
              <a:rPr lang="en-US" i="1" baseline="0" dirty="0" smtClean="0"/>
              <a:t>x</a:t>
            </a:r>
            <a:r>
              <a:rPr lang="en-US" baseline="-25000" dirty="0" smtClean="0"/>
              <a:t>3</a:t>
            </a:r>
            <a:r>
              <a:rPr lang="en-US" baseline="0" dirty="0" smtClean="0"/>
              <a:t>), which is in fact conditional on vertex </a:t>
            </a:r>
            <a:r>
              <a:rPr lang="en-US" i="1" baseline="0" dirty="0" smtClean="0"/>
              <a:t>x</a:t>
            </a:r>
            <a:r>
              <a:rPr lang="en-US" baseline="-25000" dirty="0" smtClean="0"/>
              <a:t>3</a:t>
            </a:r>
            <a:r>
              <a:rPr lang="en-US" baseline="0" dirty="0" smtClean="0"/>
              <a:t>.</a:t>
            </a:r>
          </a:p>
          <a:p>
            <a:pPr>
              <a:buFont typeface="Arial" pitchFamily="34" charset="0"/>
              <a:buChar char="•"/>
            </a:pPr>
            <a:r>
              <a:rPr lang="en-US" baseline="0" dirty="0" smtClean="0"/>
              <a:t> The same thing holds for vertex </a:t>
            </a:r>
            <a:r>
              <a:rPr lang="en-US" i="1" baseline="0" dirty="0" smtClean="0"/>
              <a:t>x</a:t>
            </a:r>
            <a:r>
              <a:rPr lang="en-US" baseline="-25000" dirty="0" smtClean="0"/>
              <a:t>1</a:t>
            </a:r>
            <a:r>
              <a:rPr lang="en-US" baseline="0" dirty="0" smtClean="0"/>
              <a:t>, which is sampled by shooting a ray in a random direction from </a:t>
            </a:r>
            <a:r>
              <a:rPr lang="en-US" i="1" baseline="0" dirty="0" smtClean="0"/>
              <a:t>x</a:t>
            </a:r>
            <a:r>
              <a:rPr lang="en-US" baseline="-25000" dirty="0" smtClean="0"/>
              <a:t>2</a:t>
            </a:r>
            <a:r>
              <a:rPr lang="en-US" baseline="0" dirty="0" smtClean="0"/>
              <a:t>.</a:t>
            </a:r>
          </a:p>
          <a:p>
            <a:pPr>
              <a:buFont typeface="Arial" pitchFamily="34" charset="0"/>
              <a:buChar char="•"/>
            </a:pPr>
            <a:r>
              <a:rPr lang="en-US" baseline="0" dirty="0" smtClean="0"/>
              <a:t> Finally, vertex </a:t>
            </a:r>
            <a:r>
              <a:rPr lang="en-US" i="1" baseline="0" dirty="0" smtClean="0"/>
              <a:t>x</a:t>
            </a:r>
            <a:r>
              <a:rPr lang="en-US" baseline="-25000" dirty="0" smtClean="0"/>
              <a:t>0</a:t>
            </a:r>
            <a:r>
              <a:rPr lang="en-US" baseline="0" dirty="0" smtClean="0"/>
              <a:t> on the light source might be sampled from an uniform distribution over the light source area with </a:t>
            </a:r>
            <a:r>
              <a:rPr lang="en-US" baseline="0" dirty="0" err="1" smtClean="0"/>
              <a:t>pdf</a:t>
            </a:r>
            <a:r>
              <a:rPr lang="en-US" baseline="0" dirty="0" smtClean="0"/>
              <a:t> </a:t>
            </a:r>
            <a:r>
              <a:rPr lang="en-US" i="1" baseline="0" dirty="0" smtClean="0"/>
              <a:t>p</a:t>
            </a:r>
            <a:r>
              <a:rPr lang="en-US" baseline="0" dirty="0" smtClean="0"/>
              <a:t>(</a:t>
            </a:r>
            <a:r>
              <a:rPr lang="en-US" i="1" baseline="0" dirty="0" smtClean="0"/>
              <a:t>x</a:t>
            </a:r>
            <a:r>
              <a:rPr lang="en-US" baseline="-25000" dirty="0" smtClean="0"/>
              <a:t>0</a:t>
            </a:r>
            <a:r>
              <a:rPr lang="en-US" baseline="0" dirty="0" smtClean="0"/>
              <a:t>), independently of the other path vertices. </a:t>
            </a:r>
          </a:p>
          <a:p>
            <a:pPr>
              <a:buFont typeface="Arial" pitchFamily="34" charset="0"/>
              <a:buChar char="•"/>
            </a:pPr>
            <a:r>
              <a:rPr lang="en-US" baseline="0" dirty="0" smtClean="0"/>
              <a:t> The full joint PDF is given by the product of all these individual terms.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It</a:t>
            </a:r>
            <a:r>
              <a:rPr lang="en-US" baseline="0" dirty="0" smtClean="0"/>
              <a:t> is customary to simplify this somewhat pedantic notation and leave out the conditional signs. Nonetheless, it is important to keep in mind that the path vertex PDFs for vertices that are not sampled independently are indeed conditional PDFs.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In accordance with </a:t>
            </a:r>
            <a:r>
              <a:rPr lang="en-US" baseline="0" dirty="0" smtClean="0"/>
              <a:t>the principle of importance sampling, we want to generate full paths </a:t>
            </a:r>
            <a:r>
              <a:rPr lang="en-US" baseline="0" dirty="0" err="1" smtClean="0"/>
              <a:t>paths</a:t>
            </a:r>
            <a:r>
              <a:rPr lang="en-US" baseline="0" dirty="0" smtClean="0"/>
              <a:t> from a distribution with probability density proportional to the measurement contribution function. That is, high-contribution paths should have proportionally high probability of being sampled.</a:t>
            </a:r>
          </a:p>
          <a:p>
            <a:pPr>
              <a:buFont typeface="Arial" pitchFamily="34" charset="0"/>
              <a:buChar char="•"/>
            </a:pPr>
            <a:r>
              <a:rPr lang="en-US" baseline="0" dirty="0" smtClean="0"/>
              <a:t> Local path sampling takes an approximate approach, where each local sampling operation tries to importance sample the terms of the contribution function associated with the vertex being sampled.</a:t>
            </a:r>
          </a:p>
          <a:p>
            <a:pPr>
              <a:buFont typeface="Arial" pitchFamily="34" charset="0"/>
              <a:buChar char="•"/>
            </a:pPr>
            <a:r>
              <a:rPr lang="en-US" baseline="0" dirty="0" smtClean="0"/>
              <a:t> For example, when starting a path on the light source, we usually sample the initial vertex from a distribution proportional to the emitted power.</a:t>
            </a:r>
          </a:p>
          <a:p>
            <a:pPr>
              <a:buFont typeface="Arial" pitchFamily="34" charset="0"/>
              <a:buChar char="•"/>
            </a:pPr>
            <a:r>
              <a:rPr lang="en-US" baseline="0" dirty="0" smtClean="0"/>
              <a:t> When extending the path from an existing vertex, we usually sample the random direction proportionally to the BRDF at the vertex.</a:t>
            </a:r>
          </a:p>
          <a:p>
            <a:pPr>
              <a:buFont typeface="Arial" pitchFamily="34" charset="0"/>
              <a:buChar char="•"/>
            </a:pPr>
            <a:r>
              <a:rPr lang="en-US" baseline="0" dirty="0" smtClean="0"/>
              <a:t> Similarly, when connecting two sub-paths with an edge, we may want to prefer connections with high throughput (though this is rarely done in practice).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There is one important technical detail associated with computing the path PDF</a:t>
            </a:r>
            <a:r>
              <a:rPr lang="en-US" baseline="0" dirty="0" smtClean="0"/>
              <a:t> for vertices created by direction sampling.</a:t>
            </a:r>
          </a:p>
          <a:p>
            <a:pPr>
              <a:buFont typeface="Arial" pitchFamily="34" charset="0"/>
              <a:buChar char="•"/>
            </a:pPr>
            <a:r>
              <a:rPr lang="en-US" baseline="0" dirty="0" smtClean="0"/>
              <a:t> The path integral is expressed with respect to the surface area measure – we are integrating over the surface of the scene – but the direction sampling usually gives the PDF with respect to the (projected) solid angle.</a:t>
            </a:r>
          </a:p>
          <a:p>
            <a:pPr>
              <a:buFont typeface="Arial" pitchFamily="34" charset="0"/>
              <a:buChar char="•"/>
            </a:pPr>
            <a:r>
              <a:rPr lang="en-US" baseline="0" dirty="0" smtClean="0"/>
              <a:t> The conversion factor from the projected solid angle measure to the area measure is the geometry factor.</a:t>
            </a:r>
          </a:p>
          <a:p>
            <a:pPr>
              <a:buFont typeface="Arial" pitchFamily="34" charset="0"/>
              <a:buChar char="•"/>
            </a:pPr>
            <a:r>
              <a:rPr lang="en-US" baseline="0" dirty="0" smtClean="0"/>
              <a:t> This means that any vertex generated by first picking a direction and then shooting a ray has the geometry factor of the generated edge importance sampled – the only geometry factor that are not importance sampled actually correspond to the connecting edges (operation 3 in local path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At</a:t>
            </a:r>
            <a:r>
              <a:rPr lang="en-US" baseline="0" dirty="0" smtClean="0"/>
              <a:t> this point, we should summarize the mathematical development so far.</a:t>
            </a:r>
          </a:p>
          <a:p>
            <a:pPr>
              <a:buFont typeface="Arial" pitchFamily="34" charset="0"/>
              <a:buChar char="•"/>
            </a:pPr>
            <a:r>
              <a:rPr lang="en-US" baseline="0" dirty="0" smtClean="0"/>
              <a:t> The path integral formulation gives the pixel value as an integral over all light transport paths of all lengths.</a:t>
            </a:r>
          </a:p>
          <a:p>
            <a:pPr>
              <a:buFont typeface="Arial" pitchFamily="34" charset="0"/>
              <a:buChar char="•"/>
            </a:pPr>
            <a:r>
              <a:rPr lang="en-US" baseline="0" dirty="0" smtClean="0"/>
              <a:t> A light transport path is the trajectory of a light carrying particle. It is usually a </a:t>
            </a:r>
            <a:r>
              <a:rPr lang="en-US" baseline="0" dirty="0" err="1" smtClean="0"/>
              <a:t>polyline</a:t>
            </a:r>
            <a:r>
              <a:rPr lang="en-US" baseline="0" dirty="0" smtClean="0"/>
              <a:t> specified by its vertices.</a:t>
            </a:r>
          </a:p>
          <a:p>
            <a:pPr>
              <a:buFont typeface="Arial" pitchFamily="34" charset="0"/>
              <a:buChar char="•"/>
            </a:pPr>
            <a:r>
              <a:rPr lang="en-US" baseline="0" dirty="0" smtClean="0"/>
              <a:t> The integrand is the measurement contribution function, which is the product of emitted radiance, sensor sensitivity, and path throughput. </a:t>
            </a:r>
          </a:p>
          <a:p>
            <a:pPr>
              <a:buFont typeface="Arial" pitchFamily="34" charset="0"/>
              <a:buChar char="•"/>
            </a:pPr>
            <a:r>
              <a:rPr lang="en-US" baseline="0" dirty="0" smtClean="0"/>
              <a:t> Path throughput is the product of BRDFs at the inner path vertices and geometry factors at the path edges.</a:t>
            </a:r>
          </a:p>
          <a:p>
            <a:pPr>
              <a:buFont typeface="Arial" pitchFamily="34" charset="0"/>
              <a:buChar char="•"/>
            </a:pPr>
            <a:r>
              <a:rPr lang="en-US" baseline="0" dirty="0" smtClean="0"/>
              <a:t> To evaluate the integral, we use Monte Carlo estimator in the form shown at the top right of the slide.</a:t>
            </a:r>
          </a:p>
          <a:p>
            <a:pPr>
              <a:buFont typeface="Arial" pitchFamily="34" charset="0"/>
              <a:buChar char="•"/>
            </a:pPr>
            <a:r>
              <a:rPr lang="en-US" baseline="0" dirty="0" smtClean="0"/>
              <a:t> To evaluate the estimator, we need to sample a random path from a suitable distribution with PDF </a:t>
            </a:r>
            <a:r>
              <a:rPr lang="en-US" i="1" baseline="0" dirty="0" smtClean="0"/>
              <a:t>p</a:t>
            </a:r>
            <a:r>
              <a:rPr lang="en-US" baseline="0" dirty="0" smtClean="0"/>
              <a:t>(</a:t>
            </a:r>
            <a:r>
              <a:rPr lang="en-US" i="1" baseline="0" dirty="0" smtClean="0"/>
              <a:t>x</a:t>
            </a:r>
            <a:r>
              <a:rPr lang="en-US" baseline="0" dirty="0" smtClean="0"/>
              <a:t>).</a:t>
            </a:r>
          </a:p>
          <a:p>
            <a:pPr>
              <a:buFont typeface="Arial" pitchFamily="34" charset="0"/>
              <a:buChar char="•"/>
            </a:pPr>
            <a:r>
              <a:rPr lang="en-US" baseline="0" dirty="0" smtClean="0"/>
              <a:t> We usually use local path sampling to construct the paths, where we add one vertex at a time. In this case, the full path PDF is given by the product of the (conditional) PDFs for sampling the individual path vertices.</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From the point of view of the path integral framework, different light transport</a:t>
            </a:r>
            <a:r>
              <a:rPr lang="en-US" baseline="0" dirty="0" smtClean="0"/>
              <a:t> algorithms (based on Monte Carlo sampling) only differ by the path sampling techniques employed.</a:t>
            </a:r>
          </a:p>
          <a:p>
            <a:pPr>
              <a:buFont typeface="Arial" pitchFamily="34" charset="0"/>
              <a:buChar char="•"/>
            </a:pPr>
            <a:r>
              <a:rPr lang="en-US" baseline="0" dirty="0" smtClean="0"/>
              <a:t> The different sampling techniques imply different path PDF and therefore different relative efficiency for specific lighting effects. This will be detailed in the next part of the course.</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76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a:t>
            </a:r>
            <a:r>
              <a:rPr lang="en-US" baseline="0" dirty="0" smtClean="0"/>
              <a:t> term “path integral formulation” has a different </a:t>
            </a:r>
            <a:r>
              <a:rPr lang="en-US" baseline="0" smtClean="0"/>
              <a:t>meaning for different </a:t>
            </a:r>
            <a:r>
              <a:rPr lang="en-US" baseline="0" dirty="0" smtClean="0"/>
              <a:t>people.</a:t>
            </a:r>
          </a:p>
          <a:p>
            <a:pPr>
              <a:buFont typeface="Arial" pitchFamily="34" charset="0"/>
              <a:buChar char="•"/>
            </a:pPr>
            <a:r>
              <a:rPr lang="en-US" baseline="0" dirty="0" smtClean="0"/>
              <a:t> What I’ve presented in this course has been derived by </a:t>
            </a:r>
            <a:r>
              <a:rPr lang="en-US" baseline="0" dirty="0" err="1" smtClean="0"/>
              <a:t>Veach</a:t>
            </a:r>
            <a:r>
              <a:rPr lang="en-US" baseline="0" dirty="0" smtClean="0"/>
              <a:t> and </a:t>
            </a:r>
            <a:r>
              <a:rPr lang="en-US" baseline="0" dirty="0" err="1" smtClean="0"/>
              <a:t>Guibas</a:t>
            </a:r>
            <a:r>
              <a:rPr lang="en-US" baseline="0" dirty="0" smtClean="0"/>
              <a:t> by fairly straightforward manipulation of the Neumann series solution of the rendering equation.</a:t>
            </a:r>
          </a:p>
          <a:p>
            <a:pPr rtl="0" fontAlgn="base">
              <a:buFont typeface="Arial" pitchFamily="34" charset="0"/>
              <a:buChar char="•"/>
            </a:pPr>
            <a:r>
              <a:rPr lang="en-US" baseline="0" dirty="0" smtClean="0"/>
              <a:t> </a:t>
            </a:r>
            <a:r>
              <a:rPr lang="en-US" sz="1200" kern="1200" dirty="0" smtClean="0">
                <a:solidFill>
                  <a:schemeClr val="tx1"/>
                </a:solidFill>
                <a:latin typeface="Arial" charset="0"/>
                <a:ea typeface="+mn-ea"/>
                <a:cs typeface="+mn-cs"/>
              </a:rPr>
              <a:t>More widely known is Feynman’s path integral formulation, used to solve problems in quantum mechanics. In this formulation the transport paths are general curves, so the path space that we considered here (</a:t>
            </a:r>
            <a:r>
              <a:rPr lang="en-US" sz="1200" kern="1200" dirty="0" err="1" smtClean="0">
                <a:solidFill>
                  <a:schemeClr val="tx1"/>
                </a:solidFill>
                <a:latin typeface="Arial" charset="0"/>
                <a:ea typeface="+mn-ea"/>
                <a:cs typeface="+mn-cs"/>
              </a:rPr>
              <a:t>polylines</a:t>
            </a:r>
            <a:r>
              <a:rPr lang="en-US" sz="1200" kern="1200" dirty="0" smtClean="0">
                <a:solidFill>
                  <a:schemeClr val="tx1"/>
                </a:solidFill>
                <a:latin typeface="Arial" charset="0"/>
                <a:ea typeface="+mn-ea"/>
                <a:cs typeface="+mn-cs"/>
              </a:rPr>
              <a:t>) is just a small sub-space (of measure zero) of the path space in Feynman’s formulation. </a:t>
            </a:r>
            <a:endParaRPr lang="en-US" dirty="0" smtClean="0"/>
          </a:p>
          <a:p>
            <a:pPr rtl="0" fontAlgn="base">
              <a:buFont typeface="Arial" pitchFamily="34" charset="0"/>
              <a:buChar char="•"/>
            </a:pPr>
            <a:r>
              <a:rPr lang="en-US" sz="1200" kern="1200" dirty="0" err="1" smtClean="0">
                <a:solidFill>
                  <a:schemeClr val="tx1"/>
                </a:solidFill>
                <a:latin typeface="Arial" charset="0"/>
                <a:ea typeface="+mn-ea"/>
                <a:cs typeface="+mn-cs"/>
              </a:rPr>
              <a:t>Tessendorf</a:t>
            </a:r>
            <a:r>
              <a:rPr lang="en-US" sz="1200" kern="1200" dirty="0" smtClean="0">
                <a:solidFill>
                  <a:schemeClr val="tx1"/>
                </a:solidFill>
                <a:latin typeface="Arial" charset="0"/>
                <a:ea typeface="+mn-ea"/>
                <a:cs typeface="+mn-cs"/>
              </a:rPr>
              <a:t> used Feynman’s path integral formulation to derive the solution of light transport in strongly forward scattering media.</a:t>
            </a:r>
            <a:endParaRPr lang="en-US" dirty="0" smtClean="0"/>
          </a:p>
          <a:p>
            <a:pPr rtl="0" fontAlgn="base">
              <a:buFont typeface="Arial" pitchFamily="34" charset="0"/>
              <a:buChar char="•"/>
            </a:pPr>
            <a:r>
              <a:rPr lang="en-US" sz="1200" kern="1200" dirty="0" smtClean="0">
                <a:solidFill>
                  <a:schemeClr val="tx1"/>
                </a:solidFill>
                <a:latin typeface="Arial" charset="0"/>
                <a:ea typeface="+mn-ea"/>
                <a:cs typeface="+mn-cs"/>
              </a:rPr>
              <a:t>This solution has been used for rendering by </a:t>
            </a:r>
            <a:r>
              <a:rPr lang="en-US" sz="1200" kern="1200" dirty="0" err="1" smtClean="0">
                <a:solidFill>
                  <a:schemeClr val="tx1"/>
                </a:solidFill>
                <a:latin typeface="Arial" charset="0"/>
                <a:ea typeface="+mn-ea"/>
                <a:cs typeface="+mn-cs"/>
              </a:rPr>
              <a:t>Premože</a:t>
            </a:r>
            <a:r>
              <a:rPr lang="en-US" sz="1200" kern="1200" dirty="0" smtClean="0">
                <a:solidFill>
                  <a:schemeClr val="tx1"/>
                </a:solidFill>
                <a:latin typeface="Arial" charset="0"/>
                <a:ea typeface="+mn-ea"/>
                <a:cs typeface="+mn-cs"/>
              </a:rPr>
              <a:t> and colleagues. </a:t>
            </a:r>
            <a:endParaRPr lang="en-US" dirty="0" smtClean="0"/>
          </a:p>
          <a:p>
            <a:pPr>
              <a:buFont typeface="Arial" pitchFamily="34" charset="0"/>
              <a:buChar char="•"/>
            </a:pPr>
            <a:endParaRPr lang="cs-CZ"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In the previous part of the course, I said that from the point of view of the path integral framework, the major difference between different LTS algorithms is the employed path sampling technique.</a:t>
            </a:r>
          </a:p>
          <a:p>
            <a:pPr>
              <a:buFont typeface="Arial" pitchFamily="34" charset="0"/>
              <a:buChar char="•"/>
            </a:pPr>
            <a:r>
              <a:rPr lang="en-US" baseline="0" dirty="0" smtClean="0"/>
              <a:t> In this part of the course, we will focus on bidirectional path sampling techniques, that build a sub-path from the camera and from the light source and connect the two sub-paths to generate an entire path. Such sampling techniques are employed in the bidirectional path tracing algorithm.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Let’s now look at the exact</a:t>
            </a:r>
            <a:r>
              <a:rPr lang="en-US" baseline="0" dirty="0" smtClean="0"/>
              <a:t> same process in the path integral framework.</a:t>
            </a:r>
          </a:p>
          <a:p>
            <a:pPr>
              <a:buFont typeface="Arial" pitchFamily="34" charset="0"/>
              <a:buChar char="•"/>
            </a:pPr>
            <a:r>
              <a:rPr lang="en-US" baseline="0" dirty="0" smtClean="0"/>
              <a:t> In the first step, we distribute the VPLs. Of course, that is nothing else than sampling sub-paths starting from a light source.</a:t>
            </a:r>
          </a:p>
          <a:p>
            <a:pPr>
              <a:buFont typeface="Arial" pitchFamily="34" charset="0"/>
              <a:buChar char="•"/>
            </a:pPr>
            <a:r>
              <a:rPr lang="en-US" baseline="0" dirty="0" smtClean="0"/>
              <a:t> Finding out a point visible through a pixel from the camera involves building a length-1 sub-path from the camera.</a:t>
            </a:r>
          </a:p>
          <a:p>
            <a:pPr>
              <a:buFont typeface="Arial" pitchFamily="34" charset="0"/>
              <a:buChar char="•"/>
            </a:pPr>
            <a:r>
              <a:rPr lang="en-US" baseline="0" dirty="0" smtClean="0"/>
              <a:t> And finally, evaluating the VPL contribution completes a full light transport path by connecting two sub-paths together.</a:t>
            </a:r>
          </a:p>
          <a:p>
            <a:pPr>
              <a:buFont typeface="Arial" pitchFamily="34" charset="0"/>
              <a:buChar char="•"/>
            </a:pP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baseline="0" dirty="0" smtClean="0"/>
              <a:t> A fairly detailed account on the state of rendering in the VFX community is given in a recent </a:t>
            </a:r>
            <a:r>
              <a:rPr lang="en-US" baseline="0" dirty="0" err="1" smtClean="0"/>
              <a:t>fxguide</a:t>
            </a:r>
            <a:r>
              <a:rPr lang="en-US" baseline="0" dirty="0" smtClean="0"/>
              <a:t> article “The State of Rendering”.</a:t>
            </a:r>
          </a:p>
          <a:p>
            <a:pPr>
              <a:buFont typeface="Arial" pitchFamily="34" charset="0"/>
              <a:buChar char="•"/>
            </a:pPr>
            <a:r>
              <a:rPr lang="en-US" baseline="0" dirty="0" smtClean="0"/>
              <a:t> They also mention that the Vertex Connection and Merging algorithm will be used in </a:t>
            </a:r>
            <a:r>
              <a:rPr lang="en-US" baseline="0" dirty="0" err="1" smtClean="0"/>
              <a:t>PRMan</a:t>
            </a:r>
            <a:r>
              <a:rPr lang="en-US" baseline="0" dirty="0" smtClean="0"/>
              <a:t> 19 (http://cgg.mff.cuni.cz/~jaroslav/papers/2012-vcm/index.htm).</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10</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Once</a:t>
            </a:r>
            <a:r>
              <a:rPr lang="en-US" baseline="0" dirty="0" smtClean="0"/>
              <a:t> again, we use the exact same general form the of path integral estimator, that is the value of the measurement contribution function divided by the path PDF.</a:t>
            </a:r>
          </a:p>
          <a:p>
            <a:pPr>
              <a:buFont typeface="Arial" pitchFamily="34" charset="0"/>
              <a:buChar char="•"/>
            </a:pPr>
            <a:r>
              <a:rPr lang="en-US" baseline="0" dirty="0" smtClean="0"/>
              <a:t> Again, the measurement contribution function is given by the product of the emission, sensor sensitivity, BSDFs at the path vertices, and the geometry terms for the path segments.</a:t>
            </a:r>
          </a:p>
          <a:p>
            <a:pPr>
              <a:buFont typeface="Arial" pitchFamily="34" charset="0"/>
              <a:buChar char="•"/>
            </a:pPr>
            <a:r>
              <a:rPr lang="en-US" baseline="0" dirty="0" smtClean="0"/>
              <a:t> And notice that the factor of the contribution function associated with the VPL connection edge are exactly the terms that need to be evaluated when computing the contribution of a VPL.</a:t>
            </a:r>
          </a:p>
          <a:p>
            <a:pPr>
              <a:buFont typeface="Arial" pitchFamily="34" charset="0"/>
              <a:buChar char="•"/>
            </a:pPr>
            <a:r>
              <a:rPr lang="en-US" baseline="0" dirty="0" smtClean="0"/>
              <a:t> So how does the path PDF looks like?</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see that, I will allow</a:t>
            </a:r>
            <a:r>
              <a:rPr lang="en-US" baseline="0" dirty="0" smtClean="0"/>
              <a:t> myself a little digression back to a slide I showed a couple of minutes ago.</a:t>
            </a:r>
          </a:p>
          <a:p>
            <a:pPr>
              <a:buFont typeface="Arial" pitchFamily="34" charset="0"/>
              <a:buChar char="•"/>
            </a:pPr>
            <a:r>
              <a:rPr lang="en-US" baseline="0" dirty="0" smtClean="0"/>
              <a:t> On this slide I was showing that every time we sample a vertex, </a:t>
            </a:r>
            <a:r>
              <a:rPr lang="en-US" i="1" baseline="0" dirty="0" smtClean="0"/>
              <a:t>y</a:t>
            </a:r>
            <a:r>
              <a:rPr lang="en-US" baseline="0" dirty="0" smtClean="0"/>
              <a:t> in this example, by picking a random direction from another vertex, </a:t>
            </a:r>
            <a:r>
              <a:rPr lang="en-US" i="1" baseline="0" dirty="0" smtClean="0"/>
              <a:t>x</a:t>
            </a:r>
            <a:r>
              <a:rPr lang="en-US" baseline="0" dirty="0" smtClean="0"/>
              <a:t> here, and shooting a ray, we automatically importance sample the geometry term along the edge.</a:t>
            </a:r>
          </a:p>
          <a:p>
            <a:pPr>
              <a:buFont typeface="Arial" pitchFamily="34" charset="0"/>
              <a:buChar char="•"/>
            </a:pPr>
            <a:r>
              <a:rPr lang="en-US" baseline="0" dirty="0" smtClean="0"/>
              <a:t> However, the geometry term for edges constructed by connection are not importance sampled.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So we see here</a:t>
            </a:r>
            <a:r>
              <a:rPr lang="en-US" baseline="0" dirty="0" smtClean="0"/>
              <a:t> that the geometry terms for the segments on the light and camera sub-path are importance sampled.</a:t>
            </a:r>
          </a:p>
          <a:p>
            <a:pPr>
              <a:buFont typeface="Arial" pitchFamily="34" charset="0"/>
              <a:buChar char="•"/>
            </a:pPr>
            <a:r>
              <a:rPr lang="en-US" baseline="0" dirty="0" smtClean="0"/>
              <a:t> Also, the radiance emission and sensor sensitivity are importance sampled because we usually pick the initial path vertex and initial direction proportional to these quantities.</a:t>
            </a:r>
          </a:p>
          <a:p>
            <a:pPr>
              <a:buFont typeface="Arial" pitchFamily="34" charset="0"/>
              <a:buChar char="•"/>
            </a:pPr>
            <a:r>
              <a:rPr lang="en-US" baseline="0" dirty="0" smtClean="0"/>
              <a:t> But notice that none of the quantities associated to the connecting edge are importance sample – Indeed, we just blindly connect two vertices. And that’s exactly where all the problems with VPLs are coming from. </a:t>
            </a:r>
          </a:p>
          <a:p>
            <a:pPr>
              <a:buFont typeface="Arial" pitchFamily="34" charset="0"/>
              <a:buChar char="•"/>
            </a:pP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a:bodyPr>
          <a:lstStyle/>
          <a:p>
            <a:pPr>
              <a:buFont typeface="Arial" pitchFamily="34" charset="0"/>
              <a:buChar char="•"/>
            </a:pPr>
            <a:r>
              <a:rPr lang="en-US" dirty="0" smtClean="0">
                <a:solidFill>
                  <a:schemeClr val="tx1"/>
                </a:solidFill>
              </a:rPr>
              <a:t> This</a:t>
            </a:r>
            <a:r>
              <a:rPr lang="en-US" baseline="0" dirty="0" smtClean="0">
                <a:solidFill>
                  <a:schemeClr val="tx1"/>
                </a:solidFill>
              </a:rPr>
              <a:t> slide schematically shows all the possible bidirectional techniques that we can obtain by starting a path either on light source or on the camera and applying only the basic three operations of local path sampling for an example path of length 4.</a:t>
            </a:r>
          </a:p>
          <a:p>
            <a:pPr>
              <a:buFont typeface="Arial" pitchFamily="34" charset="0"/>
              <a:buChar char="•"/>
            </a:pPr>
            <a:r>
              <a:rPr lang="en-US" baseline="0" dirty="0" smtClean="0">
                <a:solidFill>
                  <a:schemeClr val="tx1"/>
                </a:solidFill>
              </a:rPr>
              <a:t> The first two cases correspond to what a regular path tracer usually does (randomly hitting the light sources and explicit light source connections.)</a:t>
            </a:r>
          </a:p>
          <a:p>
            <a:pPr>
              <a:buFont typeface="Arial" pitchFamily="34" charset="0"/>
              <a:buChar char="•"/>
            </a:pPr>
            <a:r>
              <a:rPr lang="en-US" baseline="0" dirty="0" smtClean="0">
                <a:solidFill>
                  <a:schemeClr val="tx1"/>
                </a:solidFill>
              </a:rPr>
              <a:t> The fourth correspond to VPL sampling.</a:t>
            </a:r>
          </a:p>
          <a:p>
            <a:pPr>
              <a:buFont typeface="Arial" pitchFamily="34" charset="0"/>
              <a:buChar char="•"/>
            </a:pPr>
            <a:r>
              <a:rPr lang="en-US" baseline="0" dirty="0" smtClean="0">
                <a:solidFill>
                  <a:schemeClr val="tx1"/>
                </a:solidFill>
              </a:rPr>
              <a:t> And the last two are complementary to the first two and therefore correspond to light tracing.</a:t>
            </a:r>
          </a:p>
          <a:p>
            <a:pPr>
              <a:buFont typeface="Arial" pitchFamily="34" charset="0"/>
              <a:buChar char="•"/>
            </a:pPr>
            <a:endParaRPr lang="en-US" baseline="0" dirty="0" smtClean="0">
              <a:solidFill>
                <a:schemeClr val="tx1"/>
              </a:solidFill>
            </a:endParaRP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b="0" baseline="0" dirty="0" smtClean="0">
                <a:solidFill>
                  <a:schemeClr val="tx1"/>
                </a:solidFill>
              </a:rPr>
              <a:t> </a:t>
            </a:r>
            <a:r>
              <a:rPr lang="en-US" sz="1200" b="0" kern="1200" dirty="0" smtClean="0">
                <a:solidFill>
                  <a:schemeClr val="tx1"/>
                </a:solidFill>
                <a:latin typeface="Arial" charset="0"/>
                <a:ea typeface="+mn-ea"/>
                <a:cs typeface="+mn-cs"/>
              </a:rPr>
              <a:t>Each sampling technique importance samples a different subset of terms of the measurement contribution function.</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However, in each of these</a:t>
            </a:r>
            <a:r>
              <a:rPr lang="en-US" sz="1200" b="0" kern="1200" baseline="0" dirty="0" smtClean="0">
                <a:solidFill>
                  <a:schemeClr val="tx1"/>
                </a:solidFill>
                <a:latin typeface="Arial" charset="0"/>
                <a:ea typeface="+mn-ea"/>
                <a:cs typeface="+mn-cs"/>
              </a:rPr>
              <a:t> techniques, there are some terms of the measurement contribution function that are not importance sampled.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The purely unidirectional techniques (top and bottom) do not importance sample the light emission and sensor sensitivity, respectively. Indeed, for example the technique at the top relies on randomly hitting a light source, without incorporating any information about the location of light sources in the scene.</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baseline="0" dirty="0" smtClean="0">
                <a:solidFill>
                  <a:schemeClr val="tx1"/>
                </a:solidFill>
                <a:latin typeface="Arial" charset="0"/>
                <a:ea typeface="+mn-ea"/>
                <a:cs typeface="+mn-cs"/>
              </a:rPr>
              <a:t> All the bidirectional techniques, that is, those that involve connection of two sub-paths, are unable to importance sample the terms associated with the connection edge, exactly as in the case of VPLs.</a:t>
            </a:r>
            <a:endParaRPr lang="en-US" sz="1200" b="0" kern="1200" dirty="0" smtClean="0">
              <a:solidFill>
                <a:schemeClr val="tx1"/>
              </a:solidFill>
              <a:latin typeface="Arial" charset="0"/>
              <a:ea typeface="+mn-ea"/>
              <a:cs typeface="+mn-cs"/>
            </a:endParaRPr>
          </a:p>
          <a:p>
            <a:pPr>
              <a:buFont typeface="Arial" pitchFamily="34" charset="0"/>
              <a:buChar char="•"/>
            </a:pPr>
            <a:endParaRPr lang="en-US"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89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b="0" kern="1200" dirty="0" smtClean="0">
                <a:solidFill>
                  <a:schemeClr val="tx1"/>
                </a:solidFill>
                <a:latin typeface="Arial" charset="0"/>
                <a:ea typeface="+mn-ea"/>
                <a:cs typeface="+mn-cs"/>
              </a:rPr>
              <a:t> But</a:t>
            </a:r>
            <a:r>
              <a:rPr lang="en-US" sz="1200" b="0" kern="1200" baseline="0" dirty="0" smtClean="0">
                <a:solidFill>
                  <a:schemeClr val="tx1"/>
                </a:solidFill>
                <a:latin typeface="Arial" charset="0"/>
                <a:ea typeface="+mn-ea"/>
                <a:cs typeface="+mn-cs"/>
              </a:rPr>
              <a:t> none of the techniques shown here is able to importance sample all of the terms of the measurement contribution function.</a:t>
            </a:r>
            <a:endParaRPr lang="en-US" sz="1200" b="0" kern="1200" dirty="0" smtClean="0">
              <a:solidFill>
                <a:schemeClr val="tx1"/>
              </a:solidFill>
              <a:latin typeface="Arial" charset="0"/>
              <a:ea typeface="+mn-ea"/>
              <a:cs typeface="+mn-cs"/>
            </a:endParaRPr>
          </a:p>
          <a:p>
            <a:pPr>
              <a:buFont typeface="Arial" pitchFamily="34" charset="0"/>
              <a:buChar char="•"/>
            </a:pPr>
            <a:endParaRPr lang="en-US" sz="1200" dirty="0">
              <a:solidFill>
                <a:schemeClr val="tx1"/>
              </a:solidFill>
            </a:endParaRP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939800" y="747713"/>
            <a:ext cx="4918075" cy="3689350"/>
          </a:xfrm>
          <a:ln cap="flat"/>
        </p:spPr>
      </p:sp>
      <p:sp>
        <p:nvSpPr>
          <p:cNvPr id="66563" name="Rectangle 3"/>
          <p:cNvSpPr>
            <a:spLocks noGrp="1" noChangeArrowheads="1"/>
          </p:cNvSpPr>
          <p:nvPr>
            <p:ph type="body" idx="1"/>
          </p:nvPr>
        </p:nvSpPr>
        <p:spPr>
          <a:noFill/>
          <a:ln w="9525"/>
        </p:spPr>
        <p:txBody>
          <a:bodyPr/>
          <a:lstStyle/>
          <a:p>
            <a:pPr>
              <a:buFont typeface="Arial" pitchFamily="34" charset="0"/>
              <a:buChar char="•"/>
            </a:pPr>
            <a:r>
              <a:rPr lang="en-US" sz="1100" baseline="0" dirty="0" smtClean="0"/>
              <a:t> This slide shows this situation in a simpler setting. We have a complex multimodal integrand </a:t>
            </a:r>
            <a:r>
              <a:rPr lang="en-US" sz="1100" i="1" baseline="0" dirty="0" smtClean="0"/>
              <a:t>f</a:t>
            </a:r>
            <a:r>
              <a:rPr lang="en-US" sz="1100" baseline="0" dirty="0" smtClean="0"/>
              <a:t>(</a:t>
            </a:r>
            <a:r>
              <a:rPr lang="en-US" sz="1100" i="1" baseline="0" dirty="0" smtClean="0"/>
              <a:t>x</a:t>
            </a:r>
            <a:r>
              <a:rPr lang="en-US" sz="1100" baseline="0" dirty="0" smtClean="0"/>
              <a:t>) and we have no single PDF that is proportional to the integrand in the entire domain.</a:t>
            </a:r>
          </a:p>
          <a:p>
            <a:pPr>
              <a:buFont typeface="Arial" pitchFamily="34" charset="0"/>
              <a:buChar char="•"/>
            </a:pPr>
            <a:r>
              <a:rPr lang="en-US" sz="1100" baseline="0" dirty="0" smtClean="0"/>
              <a:t> But we do have two distributions with PDFs </a:t>
            </a:r>
            <a:r>
              <a:rPr lang="en-US" sz="1100" i="1" baseline="0" dirty="0" smtClean="0"/>
              <a:t>p</a:t>
            </a:r>
            <a:r>
              <a:rPr lang="en-US" sz="1100" i="1" baseline="-25000" dirty="0" smtClean="0"/>
              <a:t>a</a:t>
            </a:r>
            <a:r>
              <a:rPr lang="en-US" sz="1100" baseline="0" dirty="0" smtClean="0"/>
              <a:t> and </a:t>
            </a:r>
            <a:r>
              <a:rPr lang="en-US" sz="1100" i="1" baseline="0" dirty="0" err="1" smtClean="0"/>
              <a:t>p</a:t>
            </a:r>
            <a:r>
              <a:rPr lang="en-US" sz="1100" i="1" baseline="-25000" dirty="0" err="1" smtClean="0"/>
              <a:t>b</a:t>
            </a:r>
            <a:r>
              <a:rPr lang="en-US" sz="1100" baseline="0" dirty="0" smtClean="0"/>
              <a:t> each of which is a good match for the integrand under different conditions.</a:t>
            </a:r>
          </a:p>
          <a:p>
            <a:pPr>
              <a:buFont typeface="Arial" pitchFamily="34" charset="0"/>
              <a:buChar char="•"/>
            </a:pPr>
            <a:r>
              <a:rPr lang="en-US" sz="1100" baseline="0" dirty="0" smtClean="0"/>
              <a:t> We can use Multiple Importance Sampling (MIS) to combine the sampling techniques corresponding to the two PDFs into a single, robust, combined technique.</a:t>
            </a:r>
          </a:p>
          <a:p>
            <a:pPr>
              <a:buFont typeface="Arial" pitchFamily="34" charset="0"/>
              <a:buChar char="•"/>
            </a:pPr>
            <a:endParaRPr lang="en-US" sz="1100" baseline="0" dirty="0" smtClean="0"/>
          </a:p>
          <a:p>
            <a:pPr>
              <a:buFont typeface="Arial" pitchFamily="34" charset="0"/>
              <a:buChar char="•"/>
            </a:pPr>
            <a:r>
              <a:rPr lang="en-US" sz="1100" baseline="0" dirty="0" smtClean="0"/>
              <a:t> MIS proceeds by first picking one distribution to sample from (</a:t>
            </a:r>
            <a:r>
              <a:rPr lang="en-US" sz="1100" i="1" baseline="0" dirty="0" smtClean="0"/>
              <a:t>p</a:t>
            </a:r>
            <a:r>
              <a:rPr lang="en-US" sz="1100" i="1" baseline="-25000" dirty="0" smtClean="0"/>
              <a:t>a</a:t>
            </a:r>
            <a:r>
              <a:rPr lang="en-US" sz="1100" baseline="0" dirty="0" smtClean="0"/>
              <a:t> or </a:t>
            </a:r>
            <a:r>
              <a:rPr lang="en-US" sz="1100" i="1" baseline="0" dirty="0" err="1" smtClean="0"/>
              <a:t>p</a:t>
            </a:r>
            <a:r>
              <a:rPr lang="en-US" sz="1100" i="1" baseline="-25000" dirty="0" err="1" smtClean="0"/>
              <a:t>b</a:t>
            </a:r>
            <a:r>
              <a:rPr lang="en-US" sz="1100" baseline="0" dirty="0" smtClean="0"/>
              <a:t> , say with fifty-fifty chance) and then taking the sample from the selected distribution.</a:t>
            </a:r>
          </a:p>
          <a:p>
            <a:pPr>
              <a:buFont typeface="Arial" pitchFamily="34" charset="0"/>
              <a:buChar char="•"/>
            </a:pPr>
            <a:r>
              <a:rPr lang="en-US" sz="1100" baseline="0" dirty="0" smtClean="0"/>
              <a:t> This essentially corresponds to sampling from a weighted average of the two distributions, which is reflected in the form of the estimator, shown on the slide.</a:t>
            </a:r>
          </a:p>
          <a:p>
            <a:pPr>
              <a:buFont typeface="Arial" pitchFamily="34" charset="0"/>
              <a:buChar char="•"/>
            </a:pPr>
            <a:endParaRPr lang="en-US" sz="1100" baseline="0" dirty="0" smtClean="0"/>
          </a:p>
          <a:p>
            <a:pPr>
              <a:buFont typeface="Arial" pitchFamily="34" charset="0"/>
              <a:buChar char="•"/>
            </a:pPr>
            <a:r>
              <a:rPr lang="en-US" sz="1100" baseline="0" dirty="0" smtClean="0"/>
              <a:t> This estimator is really powerful at suppressing outlier samples such as those that you would obtain by picking </a:t>
            </a:r>
            <a:r>
              <a:rPr lang="en-US" sz="1100" i="1" baseline="0" dirty="0" err="1" smtClean="0"/>
              <a:t>x</a:t>
            </a:r>
            <a:r>
              <a:rPr lang="en-US" sz="1100" baseline="0" dirty="0" err="1" smtClean="0"/>
              <a:t>_from</a:t>
            </a:r>
            <a:r>
              <a:rPr lang="en-US" sz="1100" baseline="0" dirty="0" smtClean="0"/>
              <a:t> the tail of </a:t>
            </a:r>
            <a:r>
              <a:rPr lang="en-US" sz="1100" i="1" baseline="0" dirty="0" smtClean="0"/>
              <a:t>p</a:t>
            </a:r>
            <a:r>
              <a:rPr lang="en-US" sz="1100" i="1" baseline="-25000" dirty="0" smtClean="0"/>
              <a:t>a</a:t>
            </a:r>
            <a:r>
              <a:rPr lang="en-US" sz="1100" baseline="0" dirty="0" smtClean="0"/>
              <a:t>, where </a:t>
            </a:r>
            <a:r>
              <a:rPr lang="en-US" sz="1100" i="1" baseline="0" dirty="0" smtClean="0"/>
              <a:t>f</a:t>
            </a:r>
            <a:r>
              <a:rPr lang="en-US" sz="1100" baseline="0" dirty="0" smtClean="0"/>
              <a:t>(</a:t>
            </a:r>
            <a:r>
              <a:rPr lang="en-US" sz="1100" i="1" baseline="0" dirty="0" smtClean="0"/>
              <a:t>x</a:t>
            </a:r>
            <a:r>
              <a:rPr lang="en-US" sz="1100" baseline="0" dirty="0" smtClean="0"/>
              <a:t>) might still be large. </a:t>
            </a:r>
          </a:p>
          <a:p>
            <a:pPr>
              <a:buFont typeface="Arial" pitchFamily="34" charset="0"/>
              <a:buChar char="•"/>
            </a:pPr>
            <a:r>
              <a:rPr lang="en-US" sz="1100" baseline="0" dirty="0" smtClean="0"/>
              <a:t> Without having </a:t>
            </a:r>
            <a:r>
              <a:rPr lang="en-US" sz="1100" i="1" baseline="0" dirty="0" err="1" smtClean="0"/>
              <a:t>p</a:t>
            </a:r>
            <a:r>
              <a:rPr lang="en-US" sz="1100" i="1" baseline="-25000" dirty="0" err="1" smtClean="0"/>
              <a:t>b</a:t>
            </a:r>
            <a:r>
              <a:rPr lang="en-US" sz="1100" i="1" baseline="-25000" dirty="0" smtClean="0"/>
              <a:t> </a:t>
            </a:r>
            <a:r>
              <a:rPr lang="en-US" sz="1100" baseline="0" dirty="0" smtClean="0"/>
              <a:t>at our disposal, we would be dividing the large </a:t>
            </a:r>
            <a:r>
              <a:rPr lang="en-US" sz="1100" i="1" baseline="0" dirty="0" smtClean="0"/>
              <a:t>f</a:t>
            </a:r>
            <a:r>
              <a:rPr lang="en-US" sz="1100" baseline="0" dirty="0" smtClean="0"/>
              <a:t>(</a:t>
            </a:r>
            <a:r>
              <a:rPr lang="en-US" sz="1100" i="1" baseline="0" dirty="0" smtClean="0"/>
              <a:t>x</a:t>
            </a:r>
            <a:r>
              <a:rPr lang="en-US" sz="1100" baseline="0" dirty="0" smtClean="0"/>
              <a:t>) by the small </a:t>
            </a:r>
            <a:r>
              <a:rPr lang="en-US" sz="1100" i="1" baseline="0" dirty="0" smtClean="0"/>
              <a:t>p</a:t>
            </a:r>
            <a:r>
              <a:rPr lang="en-US" sz="1100" i="1" baseline="-25000" dirty="0" smtClean="0"/>
              <a:t>a </a:t>
            </a:r>
            <a:r>
              <a:rPr lang="en-US" sz="1100" baseline="0" dirty="0" smtClean="0"/>
              <a:t>(</a:t>
            </a:r>
            <a:r>
              <a:rPr lang="en-US" sz="1100" i="1" baseline="0" dirty="0" smtClean="0"/>
              <a:t>x</a:t>
            </a:r>
            <a:r>
              <a:rPr lang="en-US" sz="1100" baseline="0" dirty="0" smtClean="0"/>
              <a:t>), producing an outlier. </a:t>
            </a:r>
          </a:p>
          <a:p>
            <a:pPr>
              <a:buFont typeface="Arial" pitchFamily="34" charset="0"/>
              <a:buChar char="•"/>
            </a:pPr>
            <a:r>
              <a:rPr lang="en-US" sz="1100" baseline="0" dirty="0" smtClean="0"/>
              <a:t> However, the combined technique has a much higher chance of producing this particular </a:t>
            </a:r>
            <a:r>
              <a:rPr lang="en-US" sz="1100" i="1" baseline="0" dirty="0" smtClean="0"/>
              <a:t>x</a:t>
            </a:r>
            <a:r>
              <a:rPr lang="en-US" sz="1100" baseline="0" dirty="0" smtClean="0"/>
              <a:t> (because it can sample it also from </a:t>
            </a:r>
            <a:r>
              <a:rPr lang="en-US" sz="1100" i="1" baseline="0" dirty="0" err="1" smtClean="0"/>
              <a:t>p</a:t>
            </a:r>
            <a:r>
              <a:rPr lang="en-US" sz="1100" i="1" baseline="-25000" dirty="0" err="1" smtClean="0"/>
              <a:t>b</a:t>
            </a:r>
            <a:r>
              <a:rPr lang="en-US" sz="1100" baseline="0" dirty="0" smtClean="0"/>
              <a:t>), so the combined estimator divides </a:t>
            </a:r>
            <a:r>
              <a:rPr lang="en-US" sz="1100" i="1" baseline="0" dirty="0" smtClean="0"/>
              <a:t>f</a:t>
            </a:r>
            <a:r>
              <a:rPr lang="en-US" sz="1100" baseline="0" dirty="0" smtClean="0"/>
              <a:t>(</a:t>
            </a:r>
            <a:r>
              <a:rPr lang="en-US" sz="1100" i="1" baseline="0" dirty="0" smtClean="0"/>
              <a:t>x</a:t>
            </a:r>
            <a:r>
              <a:rPr lang="en-US" sz="1100" baseline="0" dirty="0" smtClean="0"/>
              <a:t>) by [</a:t>
            </a:r>
            <a:r>
              <a:rPr lang="en-US" sz="1100" i="1" baseline="0" dirty="0" smtClean="0"/>
              <a:t>p</a:t>
            </a:r>
            <a:r>
              <a:rPr lang="en-US" sz="1100" i="1" baseline="-25000" dirty="0" smtClean="0"/>
              <a:t>a </a:t>
            </a:r>
            <a:r>
              <a:rPr lang="en-US" sz="1100" baseline="0" dirty="0" smtClean="0"/>
              <a:t>(</a:t>
            </a:r>
            <a:r>
              <a:rPr lang="en-US" sz="1100" i="1" baseline="0" dirty="0" smtClean="0"/>
              <a:t>x</a:t>
            </a:r>
            <a:r>
              <a:rPr lang="en-US" sz="1100" baseline="0" dirty="0" smtClean="0"/>
              <a:t>) + </a:t>
            </a:r>
            <a:r>
              <a:rPr lang="en-US" sz="1100" i="1" baseline="0" dirty="0" err="1" smtClean="0"/>
              <a:t>p</a:t>
            </a:r>
            <a:r>
              <a:rPr lang="en-US" sz="1100" i="1" baseline="-25000" dirty="0" err="1" smtClean="0"/>
              <a:t>b</a:t>
            </a:r>
            <a:r>
              <a:rPr lang="en-US" sz="1100" baseline="0" dirty="0" smtClean="0"/>
              <a:t>(</a:t>
            </a:r>
            <a:r>
              <a:rPr lang="en-US" sz="1100" i="1" baseline="0" dirty="0" smtClean="0"/>
              <a:t>x</a:t>
            </a:r>
            <a:r>
              <a:rPr lang="en-US" sz="1100" baseline="0" dirty="0" smtClean="0"/>
              <a:t>)] / 2, which yields a much more reasonable sample value.</a:t>
            </a:r>
            <a:endParaRPr lang="en-US" sz="1100"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Applying this to path sampling, this technique will weight</a:t>
            </a:r>
            <a:r>
              <a:rPr lang="en-US" baseline="0" dirty="0" smtClean="0"/>
              <a:t> down a lot the contribution of paths with short connecting edges, suppressing the high variance observed in the VPL methods.</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92</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main idea of bidirectional path tracing is to use all of the sampling techniques</a:t>
            </a:r>
            <a:r>
              <a:rPr lang="en-US" baseline="0" dirty="0" smtClean="0"/>
              <a:t> above and combine them using multiple importance sampling.</a:t>
            </a:r>
            <a:endParaRPr lang="en-US"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93</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usual description of bidirectional</a:t>
            </a:r>
            <a:r>
              <a:rPr lang="en-US" baseline="0" dirty="0" smtClean="0"/>
              <a:t> path tracing, where two independent sub-paths are generated first, and the each vertex from the first is connected to each vertex of the second, is really just an implementation detail. It does improve the efficiency thanks to reuse of the sub-paths, but does not contribute to the robustness of BPT in any way.</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101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104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Nakreslit</a:t>
            </a:r>
            <a:r>
              <a:rPr lang="en-US" dirty="0" smtClean="0"/>
              <a:t> model </a:t>
            </a:r>
            <a:r>
              <a:rPr lang="en-US" dirty="0" err="1" smtClean="0"/>
              <a:t>senzoru</a:t>
            </a:r>
            <a:r>
              <a:rPr lang="en-US" dirty="0" smtClean="0"/>
              <a:t> (pixel)</a:t>
            </a:r>
            <a:endParaRPr lang="en-US" dirty="0"/>
          </a:p>
        </p:txBody>
      </p:sp>
      <p:sp>
        <p:nvSpPr>
          <p:cNvPr id="4" name="Slide Number Placeholder 3"/>
          <p:cNvSpPr>
            <a:spLocks noGrp="1"/>
          </p:cNvSpPr>
          <p:nvPr>
            <p:ph type="sldNum" sz="quarter" idx="10"/>
          </p:nvPr>
        </p:nvSpPr>
        <p:spPr/>
        <p:txBody>
          <a:bodyPr/>
          <a:lstStyle/>
          <a:p>
            <a:pPr>
              <a:defRPr/>
            </a:pPr>
            <a:fld id="{A193184A-B19B-4B8E-9E7D-76FD5B3FD12F}" type="slidenum">
              <a:rPr lang="en-US" smtClean="0"/>
              <a:pPr>
                <a:defRPr/>
              </a:pPr>
              <a:t>30</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107</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Bidirectional path tracing is much more robust than path tracing,</a:t>
            </a:r>
            <a:r>
              <a:rPr lang="en-US" baseline="0" dirty="0" smtClean="0"/>
              <a:t> light tracing, or VPL rendering.</a:t>
            </a:r>
          </a:p>
          <a:p>
            <a:pPr>
              <a:buFont typeface="Arial" pitchFamily="34" charset="0"/>
              <a:buChar char="•"/>
            </a:pPr>
            <a:r>
              <a:rPr lang="en-US" baseline="0" dirty="0" smtClean="0"/>
              <a:t> However, it still struggles with some lighting effects, the most common of which are the </a:t>
            </a:r>
            <a:r>
              <a:rPr lang="en-US" baseline="0" dirty="0" err="1" smtClean="0"/>
              <a:t>specular</a:t>
            </a:r>
            <a:r>
              <a:rPr lang="en-US" baseline="0" dirty="0" smtClean="0"/>
              <a:t>-diffuse-</a:t>
            </a:r>
            <a:r>
              <a:rPr lang="en-US" baseline="0" dirty="0" err="1" smtClean="0"/>
              <a:t>specular</a:t>
            </a:r>
            <a:r>
              <a:rPr lang="en-US" baseline="0" dirty="0" smtClean="0"/>
              <a:t> (SDS) paths corresponding to reflected caustics – in this example the caustics at the pool bottom.</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108</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As usual,</a:t>
            </a:r>
            <a:r>
              <a:rPr lang="en-US" baseline="0" dirty="0" smtClean="0"/>
              <a:t> the culprit is inappropriate path sampling. The problem is that none of the path sampling techniques used in bidirectional path tracing is efficient at sampling the SDS effects, so their combination cannot sample those effects either.</a:t>
            </a:r>
          </a:p>
          <a:p>
            <a:pPr>
              <a:buFont typeface="Arial" pitchFamily="34" charset="0"/>
              <a:buChar char="•"/>
            </a:pPr>
            <a:r>
              <a:rPr lang="en-US" baseline="0" dirty="0" smtClean="0"/>
              <a:t> To see this, consider the example on the slide. We have a pool (diffuse – D) filler with water (</a:t>
            </a:r>
            <a:r>
              <a:rPr lang="en-US" baseline="0" dirty="0" err="1" smtClean="0"/>
              <a:t>specular</a:t>
            </a:r>
            <a:r>
              <a:rPr lang="en-US" baseline="0" dirty="0" smtClean="0"/>
              <a:t> – S), a pinhole camera, and a small light source.</a:t>
            </a:r>
          </a:p>
          <a:p>
            <a:pPr>
              <a:buFont typeface="Arial" pitchFamily="34" charset="0"/>
              <a:buChar char="•"/>
            </a:pPr>
            <a:r>
              <a:rPr lang="en-US" baseline="0" dirty="0" smtClean="0"/>
              <a:t> No path connections are possible because of the two </a:t>
            </a:r>
            <a:r>
              <a:rPr lang="en-US" baseline="0" dirty="0" err="1" smtClean="0"/>
              <a:t>specular</a:t>
            </a:r>
            <a:r>
              <a:rPr lang="en-US" baseline="0" dirty="0" smtClean="0"/>
              <a:t> vertices. Unidirectional sampling from the light source is not possible either because of the pinhole camera.</a:t>
            </a:r>
          </a:p>
          <a:p>
            <a:pPr>
              <a:buFont typeface="Arial" pitchFamily="34" charset="0"/>
              <a:buChar char="•"/>
            </a:pPr>
            <a:r>
              <a:rPr lang="en-US" baseline="0" dirty="0" smtClean="0"/>
              <a:t> So we are left with one single (unidirectional) path sampling technique that starts from the camera, and hopes to randomly strike the light source. It is not hard to see that the smaller the source, the lower the probability of hitting the source and the higher the estimator variance.</a:t>
            </a:r>
          </a:p>
          <a:p>
            <a:pPr>
              <a:buFont typeface="Arial" pitchFamily="34" charset="0"/>
              <a:buChar char="•"/>
            </a:pPr>
            <a:r>
              <a:rPr lang="en-US" baseline="0" dirty="0" smtClean="0"/>
              <a:t> In the limit, for point sources and pinhole camera, the SDS effects cannot be sampled by local path sampling at all.</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109</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To sample SDS effects efficiently, we need to look for alternatives to local path sampling.</a:t>
            </a:r>
          </a:p>
          <a:p>
            <a:pPr>
              <a:buFont typeface="Arial" pitchFamily="34" charset="0"/>
              <a:buChar char="•"/>
            </a:pPr>
            <a:r>
              <a:rPr lang="en-US" dirty="0" smtClean="0"/>
              <a:t> One such alternative are</a:t>
            </a:r>
            <a:r>
              <a:rPr lang="en-US" baseline="0" dirty="0" smtClean="0"/>
              <a:t> global path sampling techniques that sample a path as a whole, as opposed to incrementally vertex-by-vertex. This is for example the case of Metropolis light transport and other Markov Chain Monte Carlo techniques. The issue is that the Markov chain of path mutations needs to be initialized with some path, and this path has to be generated somehow – and we’re back to local path sampling.</a:t>
            </a:r>
          </a:p>
          <a:p>
            <a:pPr>
              <a:buFont typeface="Arial" pitchFamily="34" charset="0"/>
              <a:buChar char="•"/>
            </a:pPr>
            <a:r>
              <a:rPr lang="en-US" baseline="0" dirty="0" smtClean="0"/>
              <a:t> We could also look for an entirely different solution of light transport, outside the classic path integral formulation. A popular example of this approach is photon mapping, which relies on density estimation.</a:t>
            </a:r>
          </a:p>
          <a:p>
            <a:pPr>
              <a:buFont typeface="Arial" pitchFamily="34" charset="0"/>
              <a:buChar char="•"/>
            </a:pPr>
            <a:r>
              <a:rPr lang="en-US" baseline="0" dirty="0" smtClean="0"/>
              <a:t> However, photon mapping is fairly inefficient at some lighting effects (such as diffuse inter-reflections) which are very efficiently handled by the path sampling techniques in BPT.</a:t>
            </a:r>
          </a:p>
          <a:p>
            <a:pPr>
              <a:buFont typeface="Arial" pitchFamily="34" charset="0"/>
              <a:buChar char="•"/>
            </a:pPr>
            <a:r>
              <a:rPr lang="en-US" baseline="0" dirty="0" smtClean="0"/>
              <a:t> So the vertex connection and merging algorithm reformulates photon mapping in the path integral framework, which enables a robust combination of photon mapping and BPT using Multiple Importance Sampling.</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110</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111</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a:t>
            </a:r>
            <a:r>
              <a:rPr lang="en-US" baseline="0" dirty="0" smtClean="0"/>
              <a:t> term “path integral formulation” has a different </a:t>
            </a:r>
            <a:r>
              <a:rPr lang="en-US" baseline="0" smtClean="0"/>
              <a:t>meaning for different </a:t>
            </a:r>
            <a:r>
              <a:rPr lang="en-US" baseline="0" dirty="0" smtClean="0"/>
              <a:t>people.</a:t>
            </a:r>
          </a:p>
          <a:p>
            <a:pPr>
              <a:buFont typeface="Arial" pitchFamily="34" charset="0"/>
              <a:buChar char="•"/>
            </a:pPr>
            <a:r>
              <a:rPr lang="en-US" baseline="0" dirty="0" smtClean="0"/>
              <a:t> What I’ve presented in this course has been derived by </a:t>
            </a:r>
            <a:r>
              <a:rPr lang="en-US" baseline="0" dirty="0" err="1" smtClean="0"/>
              <a:t>Veach</a:t>
            </a:r>
            <a:r>
              <a:rPr lang="en-US" baseline="0" dirty="0" smtClean="0"/>
              <a:t> and </a:t>
            </a:r>
            <a:r>
              <a:rPr lang="en-US" baseline="0" dirty="0" err="1" smtClean="0"/>
              <a:t>Guibas</a:t>
            </a:r>
            <a:r>
              <a:rPr lang="en-US" baseline="0" dirty="0" smtClean="0"/>
              <a:t> by fairly straightforward manipulation of the Neumann series solution of the rendering equation.</a:t>
            </a:r>
          </a:p>
          <a:p>
            <a:pPr rtl="0" fontAlgn="base">
              <a:buFont typeface="Arial" pitchFamily="34" charset="0"/>
              <a:buChar char="•"/>
            </a:pPr>
            <a:r>
              <a:rPr lang="en-US" baseline="0" dirty="0" smtClean="0"/>
              <a:t> </a:t>
            </a:r>
            <a:r>
              <a:rPr lang="en-US" sz="1200" kern="1200" dirty="0" smtClean="0">
                <a:solidFill>
                  <a:schemeClr val="tx1"/>
                </a:solidFill>
                <a:latin typeface="Arial" charset="0"/>
                <a:ea typeface="+mn-ea"/>
                <a:cs typeface="+mn-cs"/>
              </a:rPr>
              <a:t>More widely known is Feynman’s path integral formulation, used to solve problems in quantum mechanics. In this formulation the transport paths are general curves, so the path space that we considered here (</a:t>
            </a:r>
            <a:r>
              <a:rPr lang="en-US" sz="1200" kern="1200" dirty="0" err="1" smtClean="0">
                <a:solidFill>
                  <a:schemeClr val="tx1"/>
                </a:solidFill>
                <a:latin typeface="Arial" charset="0"/>
                <a:ea typeface="+mn-ea"/>
                <a:cs typeface="+mn-cs"/>
              </a:rPr>
              <a:t>polylines</a:t>
            </a:r>
            <a:r>
              <a:rPr lang="en-US" sz="1200" kern="1200" dirty="0" smtClean="0">
                <a:solidFill>
                  <a:schemeClr val="tx1"/>
                </a:solidFill>
                <a:latin typeface="Arial" charset="0"/>
                <a:ea typeface="+mn-ea"/>
                <a:cs typeface="+mn-cs"/>
              </a:rPr>
              <a:t>) is just a small sub-space (of measure zero) of the path space in Feynman’s formulation. </a:t>
            </a:r>
            <a:endParaRPr lang="en-US" dirty="0" smtClean="0"/>
          </a:p>
          <a:p>
            <a:pPr rtl="0" fontAlgn="base">
              <a:buFont typeface="Arial" pitchFamily="34" charset="0"/>
              <a:buChar char="•"/>
            </a:pPr>
            <a:r>
              <a:rPr lang="en-US" sz="1200" kern="1200" dirty="0" err="1" smtClean="0">
                <a:solidFill>
                  <a:schemeClr val="tx1"/>
                </a:solidFill>
                <a:latin typeface="Arial" charset="0"/>
                <a:ea typeface="+mn-ea"/>
                <a:cs typeface="+mn-cs"/>
              </a:rPr>
              <a:t>Tessendorf</a:t>
            </a:r>
            <a:r>
              <a:rPr lang="en-US" sz="1200" kern="1200" dirty="0" smtClean="0">
                <a:solidFill>
                  <a:schemeClr val="tx1"/>
                </a:solidFill>
                <a:latin typeface="Arial" charset="0"/>
                <a:ea typeface="+mn-ea"/>
                <a:cs typeface="+mn-cs"/>
              </a:rPr>
              <a:t> used Feynman’s path integral formulation to derive the solution of light transport in strongly forward scattering media.</a:t>
            </a:r>
            <a:endParaRPr lang="en-US" dirty="0" smtClean="0"/>
          </a:p>
          <a:p>
            <a:pPr rtl="0" fontAlgn="base">
              <a:buFont typeface="Arial" pitchFamily="34" charset="0"/>
              <a:buChar char="•"/>
            </a:pPr>
            <a:r>
              <a:rPr lang="en-US" sz="1200" kern="1200" dirty="0" smtClean="0">
                <a:solidFill>
                  <a:schemeClr val="tx1"/>
                </a:solidFill>
                <a:latin typeface="Arial" charset="0"/>
                <a:ea typeface="+mn-ea"/>
                <a:cs typeface="+mn-cs"/>
              </a:rPr>
              <a:t>This solution has been used for rendering by </a:t>
            </a:r>
            <a:r>
              <a:rPr lang="en-US" sz="1200" kern="1200" dirty="0" err="1" smtClean="0">
                <a:solidFill>
                  <a:schemeClr val="tx1"/>
                </a:solidFill>
                <a:latin typeface="Arial" charset="0"/>
                <a:ea typeface="+mn-ea"/>
                <a:cs typeface="+mn-cs"/>
              </a:rPr>
              <a:t>Premože</a:t>
            </a:r>
            <a:r>
              <a:rPr lang="en-US" sz="1200" kern="1200" dirty="0" smtClean="0">
                <a:solidFill>
                  <a:schemeClr val="tx1"/>
                </a:solidFill>
                <a:latin typeface="Arial" charset="0"/>
                <a:ea typeface="+mn-ea"/>
                <a:cs typeface="+mn-cs"/>
              </a:rPr>
              <a:t> and colleagues. </a:t>
            </a:r>
            <a:endParaRPr lang="en-US" dirty="0" smtClean="0"/>
          </a:p>
          <a:p>
            <a:pPr>
              <a:buFont typeface="Arial" pitchFamily="34" charset="0"/>
              <a:buChar char="•"/>
            </a:pPr>
            <a:endParaRPr lang="cs-CZ" baseline="0" dirty="0" smtClean="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solidFill>
                  <a:prstClr val="black"/>
                </a:solidFill>
              </a:rPr>
              <a:pPr>
                <a:defRPr/>
              </a:pPr>
              <a:t>112</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A number of light</a:t>
            </a:r>
            <a:r>
              <a:rPr lang="en-US" baseline="0" dirty="0" smtClean="0"/>
              <a:t> transport algorithms exist, such as path tracing (PT), bidirectional path tracing (BPT), photon mapping (PM), or Metropolis light transport (MLT); and there are many variants of these algorithms.</a:t>
            </a:r>
            <a:endParaRPr lang="en-US" dirty="0" smtClean="0"/>
          </a:p>
          <a:p>
            <a:pPr>
              <a:buFont typeface="Arial" pitchFamily="34" charset="0"/>
              <a:buChar char="•"/>
            </a:pPr>
            <a:r>
              <a:rPr lang="en-US" dirty="0" smtClean="0"/>
              <a:t> However, the single most pressing issue</a:t>
            </a:r>
            <a:r>
              <a:rPr lang="en-US" baseline="0" dirty="0" smtClean="0"/>
              <a:t> with all of these solutions is that none of them really works for all practical scenes.</a:t>
            </a:r>
          </a:p>
          <a:p>
            <a:pPr>
              <a:buFont typeface="Arial" pitchFamily="34" charset="0"/>
              <a:buChar char="•"/>
            </a:pPr>
            <a:r>
              <a:rPr lang="en-US" baseline="0" dirty="0" smtClean="0"/>
              <a:t> In other words, these solutions are not </a:t>
            </a:r>
            <a:r>
              <a:rPr lang="en-US" b="1" baseline="0" dirty="0" smtClean="0"/>
              <a:t>robust</a:t>
            </a:r>
            <a:r>
              <a:rPr lang="en-US" b="0" baseline="0" dirty="0" smtClean="0"/>
              <a:t> enough</a:t>
            </a:r>
            <a:r>
              <a:rPr lang="en-US" baseline="0" dirty="0" smtClean="0"/>
              <a:t>.</a:t>
            </a:r>
          </a:p>
          <a:p>
            <a:pPr>
              <a:buFont typeface="Arial" pitchFamily="34" charset="0"/>
              <a:buChar char="•"/>
            </a:pPr>
            <a:r>
              <a:rPr lang="en-US" baseline="0" dirty="0" smtClean="0"/>
              <a:t> Robustness of a statistical estimator (such as our rendering process) is defined by Wolframs </a:t>
            </a:r>
            <a:r>
              <a:rPr lang="en-US" baseline="0" dirty="0" err="1" smtClean="0"/>
              <a:t>MathWorld</a:t>
            </a:r>
            <a:r>
              <a:rPr lang="en-US" baseline="0" dirty="0" smtClean="0"/>
              <a:t> as follows: “</a:t>
            </a:r>
            <a:r>
              <a:rPr lang="en-US" i="1" dirty="0" smtClean="0"/>
              <a:t>An estimation technique which is insensitive to small departures from the idealized assumptions which have been used to optimize the algorithm.”</a:t>
            </a:r>
            <a:endParaRPr lang="en-US" baseline="0" dirty="0" smtClean="0"/>
          </a:p>
          <a:p>
            <a:pPr>
              <a:buFont typeface="Arial" pitchFamily="34" charset="0"/>
              <a:buChar char="•"/>
            </a:pPr>
            <a:r>
              <a:rPr lang="en-US" baseline="0" dirty="0" smtClean="0"/>
              <a:t> In rendering, it means that a robust algorithm should be reasonably efficient for </a:t>
            </a:r>
            <a:r>
              <a:rPr lang="en-US" b="1" baseline="0" dirty="0" smtClean="0"/>
              <a:t>any</a:t>
            </a:r>
            <a:r>
              <a:rPr lang="en-US" baseline="0" dirty="0" smtClean="0"/>
              <a:t> input scene. The current light transport algorithms unfortunately do not exhibit this desirable feature.</a:t>
            </a:r>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dirty="0" smtClean="0">
                <a:solidFill>
                  <a:schemeClr val="tx1"/>
                </a:solidFill>
                <a:latin typeface="Arial" charset="0"/>
                <a:ea typeface="+mn-ea"/>
                <a:cs typeface="Arial" pitchFamily="34" charset="0"/>
              </a:rPr>
              <a:t> In the real world, light sources</a:t>
            </a:r>
            <a:r>
              <a:rPr lang="en-GB" sz="1200" kern="1200" baseline="0" dirty="0" smtClean="0">
                <a:solidFill>
                  <a:schemeClr val="tx1"/>
                </a:solidFill>
                <a:latin typeface="Arial" charset="0"/>
                <a:ea typeface="+mn-ea"/>
                <a:cs typeface="Arial" pitchFamily="34" charset="0"/>
              </a:rPr>
              <a:t> emit light particles, which travel in space, scatter at objects (potentially multiple times) until they are absorbed. </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On their way, they might hit the sensor of the camera which will record the light contribution.</a:t>
            </a: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The light particles travel along trajectories that we call “light transport paths”.</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GB" sz="1200" kern="1200" baseline="0" dirty="0" smtClean="0">
                <a:solidFill>
                  <a:schemeClr val="tx1"/>
                </a:solidFill>
                <a:latin typeface="Arial" charset="0"/>
                <a:ea typeface="+mn-ea"/>
                <a:cs typeface="Arial" pitchFamily="34" charset="0"/>
              </a:rPr>
              <a:t> In an environment consisting of opaque surfaces in vacuum, these paths are </a:t>
            </a:r>
            <a:r>
              <a:rPr lang="en-GB" sz="1200" kern="1200" baseline="0" dirty="0" err="1" smtClean="0">
                <a:solidFill>
                  <a:schemeClr val="tx1"/>
                </a:solidFill>
                <a:latin typeface="Arial" charset="0"/>
                <a:ea typeface="+mn-ea"/>
                <a:cs typeface="Arial" pitchFamily="34" charset="0"/>
              </a:rPr>
              <a:t>polylines</a:t>
            </a:r>
            <a:r>
              <a:rPr lang="en-GB" sz="1200" kern="1200" baseline="0" dirty="0" smtClean="0">
                <a:solidFill>
                  <a:schemeClr val="tx1"/>
                </a:solidFill>
                <a:latin typeface="Arial" charset="0"/>
                <a:ea typeface="+mn-ea"/>
                <a:cs typeface="Arial" pitchFamily="34" charset="0"/>
              </a:rPr>
              <a:t> whose vertices correspond to scattering (reflection) at surfaces, and the straight edges correspond to light travelling the in free space.</a:t>
            </a:r>
            <a:endParaRPr lang="en-GB" sz="1200" kern="1200" dirty="0" smtClean="0">
              <a:solidFill>
                <a:schemeClr val="tx1"/>
              </a:solidFill>
              <a:latin typeface="Arial" charset="0"/>
              <a:ea typeface="+mn-ea"/>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a:buFont typeface="Arial" pitchFamily="34" charset="0"/>
              <a:buChar char="•"/>
            </a:pPr>
            <a:r>
              <a:rPr lang="en-US" dirty="0" smtClean="0"/>
              <a:t> The final response of the camera is due to</a:t>
            </a:r>
            <a:r>
              <a:rPr lang="en-US" baseline="0" dirty="0" smtClean="0"/>
              <a:t> all the light particles – travelling over all possible paths – that hit the camera sensor during the shutter open period.</a:t>
            </a:r>
            <a:endParaRPr lang="cs-CZ" dirty="0"/>
          </a:p>
        </p:txBody>
      </p:sp>
      <p:sp>
        <p:nvSpPr>
          <p:cNvPr id="4" name="Zástupný symbol pro číslo snímku 3"/>
          <p:cNvSpPr>
            <a:spLocks noGrp="1"/>
          </p:cNvSpPr>
          <p:nvPr>
            <p:ph type="sldNum" sz="quarter" idx="10"/>
          </p:nvPr>
        </p:nvSpPr>
        <p:spPr/>
        <p:txBody>
          <a:bodyPr/>
          <a:lstStyle/>
          <a:p>
            <a:pPr>
              <a:defRPr/>
            </a:pPr>
            <a:fld id="{A193184A-B19B-4B8E-9E7D-76FD5B3FD12F}" type="slidenum">
              <a:rPr lang="en-US" smtClean="0"/>
              <a:pPr>
                <a:defRPr/>
              </a:pPr>
              <a:t>48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t>PG III (NPGR010) - J. Křivánek 2013</a:t>
            </a:r>
            <a:endParaRPr lang="en-US" altLang="en-US"/>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63399A5-7D58-400F-8222-FEFF6E9CA5C1}"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2050246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xfrm>
            <a:off x="7010400" y="6477000"/>
            <a:ext cx="2133600" cy="381000"/>
          </a:xfrm>
          <a:ln/>
        </p:spPr>
        <p:txBody>
          <a:bodyPr/>
          <a:lstStyle>
            <a:lvl1pPr>
              <a:defRPr/>
            </a:lvl1pPr>
          </a:lstStyle>
          <a:p>
            <a:pPr>
              <a:defRPr/>
            </a:pPr>
            <a:fld id="{436069EF-2218-4AB1-8D37-562BB864C219}" type="slidenum">
              <a:rPr lang="en-US">
                <a:solidFill>
                  <a:srgbClr val="FFFFFF"/>
                </a:solidFill>
              </a:rPr>
              <a:pPr>
                <a:defRPr/>
              </a:pPr>
              <a:t>‹#›</a:t>
            </a:fld>
            <a:endParaRPr lang="en-US" dirty="0">
              <a:solidFill>
                <a:srgbClr val="FFFFFF"/>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 xmlns:p14="http://schemas.microsoft.com/office/powerpoint/2010/main" val="2589287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494967-73EE-4A75-A827-47B02327E019}"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9A68F69-5FF7-484D-A0E9-376D606C2711}"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6009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4425"/>
            <a:ext cx="4038600" cy="5011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A5BB768F-2CCD-412A-8D63-012715D3E4D1}" type="slidenum">
              <a:rPr lang="en-US">
                <a:solidFill>
                  <a:srgbClr val="FFFFFF"/>
                </a:solidFill>
              </a:rPr>
              <a:pPr>
                <a:defRPr/>
              </a:pPr>
              <a:t>‹#›</a:t>
            </a:fld>
            <a:endParaRPr lang="en-US" dirty="0">
              <a:solidFill>
                <a:srgbClr val="FFFFFF"/>
              </a:solidFill>
            </a:endParaRPr>
          </a:p>
        </p:txBody>
      </p:sp>
    </p:spTree>
    <p:extLst>
      <p:ext uri="{BB962C8B-B14F-4D97-AF65-F5344CB8AC3E}">
        <p14:creationId xmlns="" xmlns:p14="http://schemas.microsoft.com/office/powerpoint/2010/main" val="25437291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9" name="Slide Number Placeholder 8"/>
          <p:cNvSpPr>
            <a:spLocks noGrp="1"/>
          </p:cNvSpPr>
          <p:nvPr>
            <p:ph type="sldNum" sz="quarter" idx="12"/>
          </p:nvPr>
        </p:nvSpPr>
        <p:spPr>
          <a:xfrm>
            <a:off x="6553200" y="6245225"/>
            <a:ext cx="2133600" cy="477838"/>
          </a:xfrm>
        </p:spPr>
        <p:txBody>
          <a:bodyPr/>
          <a:lstStyle>
            <a:lvl1pPr>
              <a:defRPr smtClean="0"/>
            </a:lvl1pPr>
          </a:lstStyle>
          <a:p>
            <a:pPr>
              <a:defRPr/>
            </a:pPr>
            <a:fld id="{B3802E0E-C0A4-44B8-8995-DE92B8A82086}"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56163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5" name="Slide Number Placeholder 4"/>
          <p:cNvSpPr>
            <a:spLocks noGrp="1"/>
          </p:cNvSpPr>
          <p:nvPr>
            <p:ph type="sldNum" sz="quarter" idx="12"/>
          </p:nvPr>
        </p:nvSpPr>
        <p:spPr>
          <a:xfrm>
            <a:off x="6553200" y="6245225"/>
            <a:ext cx="2133600" cy="477838"/>
          </a:xfrm>
        </p:spPr>
        <p:txBody>
          <a:bodyPr/>
          <a:lstStyle>
            <a:lvl1pPr>
              <a:defRPr smtClean="0"/>
            </a:lvl1pPr>
          </a:lstStyle>
          <a:p>
            <a:pPr>
              <a:defRPr/>
            </a:pPr>
            <a:fld id="{CA91CD84-6A4F-4F23-96C6-1BABBB692B31}"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279342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Slide Number Placeholder 3"/>
          <p:cNvSpPr>
            <a:spLocks noGrp="1"/>
          </p:cNvSpPr>
          <p:nvPr>
            <p:ph type="sldNum" sz="quarter" idx="11"/>
          </p:nvPr>
        </p:nvSpPr>
        <p:spPr/>
        <p:txBody>
          <a:bodyPr/>
          <a:lstStyle>
            <a:lvl1pPr>
              <a:defRPr sz="2400"/>
            </a:lvl1pPr>
          </a:lstStyle>
          <a:p>
            <a:fld id="{E0F7D031-70D9-4E45-88E6-1A0BFBF386D9}" type="slidenum">
              <a:rPr lang="en-US">
                <a:solidFill>
                  <a:srgbClr val="FFFFFF"/>
                </a:solidFill>
              </a:rPr>
              <a:pPr/>
              <a:t>‹#›</a:t>
            </a:fld>
            <a:endParaRPr lang="en-US">
              <a:solidFill>
                <a:srgbClr val="FFFFFF"/>
              </a:solidFill>
            </a:endParaRPr>
          </a:p>
        </p:txBody>
      </p:sp>
    </p:spTree>
    <p:extLst>
      <p:ext uri="{BB962C8B-B14F-4D97-AF65-F5344CB8AC3E}">
        <p14:creationId xmlns="" xmlns:p14="http://schemas.microsoft.com/office/powerpoint/2010/main" val="1967918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6D3BC5B2-31F5-4DE1-9862-1A1E526885D7}"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88575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7" name="Slide Number Placeholder 6"/>
          <p:cNvSpPr>
            <a:spLocks noGrp="1"/>
          </p:cNvSpPr>
          <p:nvPr>
            <p:ph type="sldNum" sz="quarter" idx="12"/>
          </p:nvPr>
        </p:nvSpPr>
        <p:spPr>
          <a:xfrm>
            <a:off x="6553200" y="6245225"/>
            <a:ext cx="2133600" cy="477838"/>
          </a:xfrm>
        </p:spPr>
        <p:txBody>
          <a:bodyPr/>
          <a:lstStyle>
            <a:lvl1pPr>
              <a:defRPr smtClean="0"/>
            </a:lvl1pPr>
          </a:lstStyle>
          <a:p>
            <a:pPr>
              <a:defRPr/>
            </a:pPr>
            <a:fld id="{FDDE6B8C-A290-4B34-8AF7-26629CACCE2C}"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29740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50C64734-04E5-4469-84B3-FDA2A4F2596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776720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5725"/>
            <a:ext cx="2057400"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5725"/>
            <a:ext cx="6019800" cy="6040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525463" y="6242050"/>
            <a:ext cx="8045450" cy="34131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hangingPunct="0"/>
            <a:r>
              <a:rPr lang="en-US" smtClean="0">
                <a:solidFill>
                  <a:srgbClr val="FFFFFF"/>
                </a:solidFill>
                <a:latin typeface="Arial" charset="0"/>
              </a:rPr>
              <a:t>PG III (NPGR010) - J. Křivánek 2013</a:t>
            </a:r>
            <a:endParaRPr lang="en-US">
              <a:solidFill>
                <a:srgbClr val="FFFFFF"/>
              </a:solidFill>
              <a:latin typeface="Arial" charset="0"/>
            </a:endParaRPr>
          </a:p>
        </p:txBody>
      </p:sp>
      <p:sp>
        <p:nvSpPr>
          <p:cNvPr id="6" name="Slide Number Placeholder 5"/>
          <p:cNvSpPr>
            <a:spLocks noGrp="1"/>
          </p:cNvSpPr>
          <p:nvPr>
            <p:ph type="sldNum" sz="quarter" idx="12"/>
          </p:nvPr>
        </p:nvSpPr>
        <p:spPr>
          <a:xfrm>
            <a:off x="6553200" y="6245225"/>
            <a:ext cx="2133600" cy="477838"/>
          </a:xfrm>
        </p:spPr>
        <p:txBody>
          <a:bodyPr/>
          <a:lstStyle>
            <a:lvl1pPr>
              <a:defRPr smtClean="0"/>
            </a:lvl1pPr>
          </a:lstStyle>
          <a:p>
            <a:pPr>
              <a:defRPr/>
            </a:pPr>
            <a:fld id="{D78FABDB-0B8B-4DCD-84FD-A21B9084C91A}"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1957118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7838"/>
          </a:xfrm>
        </p:spPr>
        <p:txBody>
          <a:bodyPr/>
          <a:lstStyle>
            <a:lvl1pPr>
              <a:defRPr/>
            </a:lvl1pPr>
          </a:lstStyle>
          <a:p>
            <a:endParaRPr lang="en-US">
              <a:solidFill>
                <a:srgbClr val="FFFFFF"/>
              </a:solidFill>
            </a:endParaRPr>
          </a:p>
        </p:txBody>
      </p:sp>
      <p:sp>
        <p:nvSpPr>
          <p:cNvPr id="3" name="Slide Number Placeholder 2"/>
          <p:cNvSpPr>
            <a:spLocks noGrp="1"/>
          </p:cNvSpPr>
          <p:nvPr>
            <p:ph type="sldNum" sz="quarter" idx="11"/>
          </p:nvPr>
        </p:nvSpPr>
        <p:spPr>
          <a:xfrm>
            <a:off x="6492875" y="136525"/>
            <a:ext cx="2133600" cy="477838"/>
          </a:xfrm>
        </p:spPr>
        <p:txBody>
          <a:bodyPr/>
          <a:lstStyle>
            <a:lvl1pPr>
              <a:defRPr/>
            </a:lvl1pPr>
          </a:lstStyle>
          <a:p>
            <a:pPr>
              <a:defRPr/>
            </a:pPr>
            <a:fld id="{33C24DBB-35FA-49B5-8947-2950E366E0B9}"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249143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EADD9CE-F701-461C-B89C-FFB430199842}"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srgbClr val="FFFFFF"/>
              </a:solidFill>
            </a:endParaRPr>
          </a:p>
        </p:txBody>
      </p:sp>
      <p:sp>
        <p:nvSpPr>
          <p:cNvPr id="4" name="Slide Number Placeholder 3"/>
          <p:cNvSpPr>
            <a:spLocks noGrp="1"/>
          </p:cNvSpPr>
          <p:nvPr>
            <p:ph type="sldNum" sz="quarter" idx="11"/>
          </p:nvPr>
        </p:nvSpPr>
        <p:spPr/>
        <p:txBody>
          <a:bodyPr/>
          <a:lstStyle/>
          <a:p>
            <a:pPr>
              <a:defRPr/>
            </a:pPr>
            <a:fld id="{D5665FD8-4E9E-4973-B34D-EF03A9487E5B}" type="slidenum">
              <a:rPr lang="en-US">
                <a:solidFill>
                  <a:srgbClr val="FFFFFF"/>
                </a:solidFill>
              </a:rPr>
              <a:pPr>
                <a:defRPr/>
              </a:pPr>
              <a:t>‹#›</a:t>
            </a:fld>
            <a:endParaRPr lang="en-US">
              <a:solidFill>
                <a:srgbClr val="FFFFFF"/>
              </a:solidFill>
            </a:endParaRPr>
          </a:p>
        </p:txBody>
      </p:sp>
    </p:spTree>
    <p:extLst>
      <p:ext uri="{BB962C8B-B14F-4D97-AF65-F5344CB8AC3E}">
        <p14:creationId xmlns="" xmlns:p14="http://schemas.microsoft.com/office/powerpoint/2010/main" val="608362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prstClr val="black"/>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solidFill>
                <a:prstClr val="black"/>
              </a:solidFill>
            </a:endParaRPr>
          </a:p>
        </p:txBody>
      </p:sp>
      <p:sp>
        <p:nvSpPr>
          <p:cNvPr id="5" name="Rectangle 5"/>
          <p:cNvSpPr>
            <a:spLocks noGrp="1" noChangeArrowheads="1"/>
          </p:cNvSpPr>
          <p:nvPr>
            <p:ph type="ftr" sz="quarter" idx="11"/>
          </p:nvPr>
        </p:nvSpPr>
        <p:spPr>
          <a:xfrm>
            <a:off x="1403648" y="6381328"/>
            <a:ext cx="6336704" cy="457200"/>
          </a:xfrm>
          <a:ln/>
        </p:spPr>
        <p:txBody>
          <a:bodyPr/>
          <a:lstStyle>
            <a:lvl1pPr>
              <a:defRPr sz="1100">
                <a:latin typeface="+mn-lt"/>
              </a:defRPr>
            </a:lvl1pPr>
          </a:lstStyle>
          <a:p>
            <a:pPr>
              <a:defRPr/>
            </a:pPr>
            <a:endParaRPr lang="cs-CZ" altLang="en-US" dirty="0" smtClean="0">
              <a:solidFill>
                <a:prstClr val="black"/>
              </a:solidFill>
            </a:endParaRPr>
          </a:p>
          <a:p>
            <a:pPr>
              <a:defRPr/>
            </a:pPr>
            <a:r>
              <a:rPr lang="cs-CZ" altLang="en-US" dirty="0" err="1" smtClean="0">
                <a:solidFill>
                  <a:prstClr val="black"/>
                </a:solidFill>
              </a:rPr>
              <a:t>Course</a:t>
            </a:r>
            <a:r>
              <a:rPr lang="cs-CZ" altLang="en-US" dirty="0" smtClean="0">
                <a:solidFill>
                  <a:prstClr val="black"/>
                </a:solidFill>
              </a:rPr>
              <a:t>: </a:t>
            </a:r>
            <a:r>
              <a:rPr lang="en-US" altLang="en-US" dirty="0" smtClean="0">
                <a:solidFill>
                  <a:prstClr val="black"/>
                </a:solidFill>
              </a:rPr>
              <a:t>Recent Advances in Light Transport Simulation</a:t>
            </a:r>
          </a:p>
          <a:p>
            <a:pPr>
              <a:defRPr/>
            </a:pPr>
            <a:r>
              <a:rPr lang="en-US" i="1" dirty="0" smtClean="0">
                <a:solidFill>
                  <a:prstClr val="black"/>
                </a:solidFill>
              </a:rPr>
              <a:t>Jaroslav K</a:t>
            </a:r>
            <a:r>
              <a:rPr lang="cs-CZ" i="1" dirty="0" err="1" smtClean="0">
                <a:solidFill>
                  <a:prstClr val="black"/>
                </a:solidFill>
              </a:rPr>
              <a:t>řivánek</a:t>
            </a:r>
            <a:r>
              <a:rPr lang="cs-CZ" dirty="0" smtClean="0">
                <a:solidFill>
                  <a:prstClr val="black"/>
                </a:solidFill>
              </a:rPr>
              <a:t> – </a:t>
            </a:r>
            <a:r>
              <a:rPr lang="en-US" dirty="0" smtClean="0">
                <a:solidFill>
                  <a:prstClr val="black"/>
                </a:solidFill>
              </a:rPr>
              <a:t>Bidirectional Path Sampling Techniques</a:t>
            </a: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pic>
        <p:nvPicPr>
          <p:cNvPr id="5" name="Picture 4" descr="http://kas.fsv.cuni.cz/old/logo1.jpg"/>
          <p:cNvPicPr>
            <a:picLocks noChangeAspect="1" noChangeArrowheads="1"/>
          </p:cNvPicPr>
          <p:nvPr userDrawn="1"/>
        </p:nvPicPr>
        <p:blipFill>
          <a:blip r:embed="rId2" cstate="print">
            <a:lum bright="70000" contrast="-70000"/>
          </a:blip>
          <a:srcRect l="44366" b="19968"/>
          <a:stretch>
            <a:fillRect/>
          </a:stretch>
        </p:blipFill>
        <p:spPr bwMode="auto">
          <a:xfrm>
            <a:off x="0" y="3284984"/>
            <a:ext cx="2483768" cy="3573016"/>
          </a:xfrm>
          <a:prstGeom prst="rect">
            <a:avLst/>
          </a:prstGeom>
          <a:noFill/>
        </p:spPr>
      </p:pic>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xmlns="" val="18757363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xmlns="" val="31027889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t>PG III (NPGR010) - J. Křivánek 2013</a:t>
            </a: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theme" Target="../theme/theme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t>PG III (NPGR010) - J. Křivánek 2013</a:t>
            </a:r>
            <a:endParaRPr lang="en-US" altLang="en-US"/>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pPr>
                <a:defRPr/>
              </a:pPr>
              <a:t>‹#›</a:t>
            </a:fld>
            <a:endParaRPr lang="en-US" altLang="en-US"/>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5940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
        <p:nvSpPr>
          <p:cNvPr id="59401" name="Rectangle 9"/>
          <p:cNvSpPr>
            <a:spLocks noChangeArrowheads="1"/>
          </p:cNvSpPr>
          <p:nvPr/>
        </p:nvSpPr>
        <p:spPr bwMode="auto">
          <a:xfrm>
            <a:off x="395288" y="6092825"/>
            <a:ext cx="8353425" cy="144463"/>
          </a:xfrm>
          <a:prstGeom prst="rect">
            <a:avLst/>
          </a:prstGeom>
          <a:solidFill>
            <a:schemeClr val="bg1"/>
          </a:solidFill>
          <a:ln w="9525">
            <a:no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74"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1114425"/>
            <a:ext cx="8229600" cy="5011738"/>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5" name="Rectangle 3"/>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eaLnBrk="1" hangingPunct="1">
              <a:defRPr sz="1300"/>
            </a:lvl1pPr>
          </a:lstStyle>
          <a:p>
            <a:endParaRPr lang="en-US">
              <a:solidFill>
                <a:srgbClr val="FFFFFF"/>
              </a:solidFill>
              <a:latin typeface="Arial" charset="0"/>
            </a:endParaRPr>
          </a:p>
        </p:txBody>
      </p:sp>
      <p:sp>
        <p:nvSpPr>
          <p:cNvPr id="23557" name="Rectangle 5"/>
          <p:cNvSpPr>
            <a:spLocks noGrp="1" noChangeArrowheads="1"/>
          </p:cNvSpPr>
          <p:nvPr>
            <p:ph type="sldNum" sz="quarter" idx="4"/>
          </p:nvPr>
        </p:nvSpPr>
        <p:spPr bwMode="auto">
          <a:xfrm>
            <a:off x="6492875" y="136525"/>
            <a:ext cx="2133600" cy="477838"/>
          </a:xfrm>
          <a:prstGeom prst="rect">
            <a:avLst/>
          </a:prstGeom>
          <a:noFill/>
          <a:ln w="9525">
            <a:noFill/>
            <a:miter lim="800000"/>
            <a:headEnd/>
            <a:tailEnd/>
          </a:ln>
          <a:effectLst/>
        </p:spPr>
        <p:txBody>
          <a:bodyPr vert="horz" wrap="square" lIns="91429" tIns="45715" rIns="91429" bIns="45715" numCol="1" anchor="t" anchorCtr="0" compatLnSpc="1">
            <a:prstTxWarp prst="textNoShape">
              <a:avLst/>
            </a:prstTxWarp>
          </a:bodyPr>
          <a:lstStyle>
            <a:lvl1pPr algn="r" eaLnBrk="1" hangingPunct="1">
              <a:defRPr sz="1300" smtClean="0"/>
            </a:lvl1pPr>
          </a:lstStyle>
          <a:p>
            <a:pPr>
              <a:defRPr/>
            </a:pPr>
            <a:fld id="{D5665FD8-4E9E-4973-B34D-EF03A9487E5B}" type="slidenum">
              <a:rPr lang="en-US">
                <a:solidFill>
                  <a:srgbClr val="FFFFFF"/>
                </a:solidFill>
                <a:latin typeface="Arial" charset="0"/>
              </a:rPr>
              <a:pPr>
                <a:defRPr/>
              </a:pPr>
              <a:t>‹#›</a:t>
            </a:fld>
            <a:endParaRPr lang="en-US">
              <a:solidFill>
                <a:srgbClr val="FFFFFF"/>
              </a:solidFill>
              <a:latin typeface="Arial" charset="0"/>
            </a:endParaRPr>
          </a:p>
        </p:txBody>
      </p:sp>
      <p:sp>
        <p:nvSpPr>
          <p:cNvPr id="23558" name="Line 6"/>
          <p:cNvSpPr>
            <a:spLocks noChangeShapeType="1"/>
          </p:cNvSpPr>
          <p:nvPr/>
        </p:nvSpPr>
        <p:spPr bwMode="auto">
          <a:xfrm>
            <a:off x="428625" y="942975"/>
            <a:ext cx="8228013" cy="1588"/>
          </a:xfrm>
          <a:prstGeom prst="line">
            <a:avLst/>
          </a:prstGeom>
          <a:noFill/>
          <a:ln w="28575">
            <a:solidFill>
              <a:srgbClr val="FF9900"/>
            </a:solidFill>
            <a:miter lim="800000"/>
            <a:headEnd/>
            <a:tailEnd/>
          </a:ln>
          <a:effectLst/>
        </p:spPr>
        <p:txBody>
          <a:bodyPr/>
          <a:lstStyle/>
          <a:p>
            <a:pPr eaLnBrk="0" hangingPunct="0">
              <a:defRPr/>
            </a:pPr>
            <a:endParaRPr lang="en-US">
              <a:solidFill>
                <a:srgbClr val="FFFFFF"/>
              </a:solidFill>
              <a:latin typeface="Arial" charset="0"/>
            </a:endParaRPr>
          </a:p>
        </p:txBody>
      </p:sp>
      <p:sp>
        <p:nvSpPr>
          <p:cNvPr id="1030" name="Rectangle 7"/>
          <p:cNvSpPr>
            <a:spLocks noGrp="1" noChangeArrowheads="1"/>
          </p:cNvSpPr>
          <p:nvPr>
            <p:ph type="title"/>
          </p:nvPr>
        </p:nvSpPr>
        <p:spPr bwMode="auto">
          <a:xfrm>
            <a:off x="514350" y="85725"/>
            <a:ext cx="8142288" cy="857250"/>
          </a:xfrm>
          <a:prstGeom prst="rect">
            <a:avLst/>
          </a:prstGeom>
          <a:noFill/>
          <a:ln w="9525">
            <a:noFill/>
            <a:miter lim="800000"/>
            <a:headEnd/>
            <a:tailEnd/>
          </a:ln>
        </p:spPr>
        <p:txBody>
          <a:bodyPr vert="horz" wrap="square" lIns="91429" tIns="45715" rIns="91429" bIns="45715" numCol="1" anchor="t" anchorCtr="0" compatLnSpc="1">
            <a:prstTxWarp prst="textNoShape">
              <a:avLst/>
            </a:prstTxWarp>
          </a:bodyPr>
          <a:lstStyle/>
          <a:p>
            <a:pPr lvl="0"/>
            <a:endParaRPr lang="en-US" dirty="0" smtClean="0"/>
          </a:p>
        </p:txBody>
      </p:sp>
    </p:spTree>
    <p:extLst>
      <p:ext uri="{BB962C8B-B14F-4D97-AF65-F5344CB8AC3E}">
        <p14:creationId xmlns="" xmlns:p14="http://schemas.microsoft.com/office/powerpoint/2010/main" val="3023733741"/>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rgbClr val="FF9900"/>
        </a:buClr>
        <a:buFont typeface="Times" charset="0"/>
        <a:buChar char="•"/>
        <a:defRPr sz="3100">
          <a:solidFill>
            <a:schemeClr val="tx1"/>
          </a:solidFill>
          <a:latin typeface="+mn-lt"/>
          <a:ea typeface="+mn-ea"/>
          <a:cs typeface="+mn-cs"/>
        </a:defRPr>
      </a:lvl1pPr>
      <a:lvl2pPr marL="742950" indent="-285750" algn="l" rtl="0" eaLnBrk="0" fontAlgn="base" hangingPunct="0">
        <a:spcBef>
          <a:spcPct val="20000"/>
        </a:spcBef>
        <a:spcAft>
          <a:spcPct val="0"/>
        </a:spcAft>
        <a:buClr>
          <a:srgbClr val="FF99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solidFill>
                  <a:prstClr val="black"/>
                </a:solidFill>
              </a:rPr>
              <a:t> Course: Recent Advances in Light Transport Simulation Jaroslav Křivánek – Bidirectional Path Sampling Techniques</a:t>
            </a:r>
            <a:endParaRPr lang="en-US" altLang="en-US">
              <a:solidFill>
                <a:prstClr val="black"/>
              </a:solidFill>
            </a:endParaRP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aroslav.Krivanek@mf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32.xml"/><Relationship Id="rId4" Type="http://schemas.openxmlformats.org/officeDocument/2006/relationships/image" Target="../media/image10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2" Type="http://schemas.openxmlformats.org/officeDocument/2006/relationships/hyperlink" Target="http://www.graphics.stanford.edu/papers/veach_thesis/"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youtube.com/watch?v=n6hxo1sC-dU"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6.png"/><Relationship Id="rId4" Type="http://schemas.openxmlformats.org/officeDocument/2006/relationships/oleObject" Target="../embeddings/oleObject8.bin"/></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1.xml"/><Relationship Id="rId7" Type="http://schemas.openxmlformats.org/officeDocument/2006/relationships/oleObject" Target="../embeddings/oleObject12.bin"/><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1.bin"/><Relationship Id="rId11" Type="http://schemas.openxmlformats.org/officeDocument/2006/relationships/oleObject" Target="../embeddings/oleObject16.bin"/><Relationship Id="rId5" Type="http://schemas.openxmlformats.org/officeDocument/2006/relationships/oleObject" Target="../embeddings/oleObject10.bin"/><Relationship Id="rId10" Type="http://schemas.openxmlformats.org/officeDocument/2006/relationships/oleObject" Target="../embeddings/oleObject15.bin"/><Relationship Id="rId4" Type="http://schemas.openxmlformats.org/officeDocument/2006/relationships/oleObject" Target="../embeddings/oleObject9.bin"/><Relationship Id="rId9" Type="http://schemas.openxmlformats.org/officeDocument/2006/relationships/oleObject" Target="../embeddings/oleObject14.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2.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6.png"/><Relationship Id="rId4" Type="http://schemas.openxmlformats.org/officeDocument/2006/relationships/oleObject" Target="../embeddings/oleObject23.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6.png"/><Relationship Id="rId4" Type="http://schemas.openxmlformats.org/officeDocument/2006/relationships/oleObject" Target="../embeddings/oleObject24.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25.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6.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19.xml"/><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oleObject" Target="../embeddings/oleObject30.bin"/><Relationship Id="rId9" Type="http://schemas.openxmlformats.org/officeDocument/2006/relationships/oleObject" Target="../embeddings/oleObject35.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oleObject36.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29.xml"/><Relationship Id="rId7" Type="http://schemas.openxmlformats.org/officeDocument/2006/relationships/oleObject" Target="../embeddings/oleObject40.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46.bin"/><Relationship Id="rId3" Type="http://schemas.openxmlformats.org/officeDocument/2006/relationships/notesSlide" Target="../notesSlides/notesSlide30.xml"/><Relationship Id="rId7"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44.bin"/><Relationship Id="rId5" Type="http://schemas.openxmlformats.org/officeDocument/2006/relationships/oleObject" Target="../embeddings/oleObject43.bin"/><Relationship Id="rId4" Type="http://schemas.openxmlformats.org/officeDocument/2006/relationships/oleObject" Target="../embeddings/oleObject42.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oleObject" Target="../embeddings/oleObject56.bin"/><Relationship Id="rId3" Type="http://schemas.openxmlformats.org/officeDocument/2006/relationships/notesSlide" Target="../notesSlides/notesSlide31.xml"/><Relationship Id="rId7" Type="http://schemas.openxmlformats.org/officeDocument/2006/relationships/oleObject" Target="../embeddings/oleObject50.bin"/><Relationship Id="rId12"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49.bin"/><Relationship Id="rId11" Type="http://schemas.openxmlformats.org/officeDocument/2006/relationships/oleObject" Target="../embeddings/oleObject54.bin"/><Relationship Id="rId5" Type="http://schemas.openxmlformats.org/officeDocument/2006/relationships/oleObject" Target="../embeddings/oleObject48.bin"/><Relationship Id="rId10" Type="http://schemas.openxmlformats.org/officeDocument/2006/relationships/oleObject" Target="../embeddings/oleObject53.bin"/><Relationship Id="rId4" Type="http://schemas.openxmlformats.org/officeDocument/2006/relationships/oleObject" Target="../embeddings/oleObject47.bin"/><Relationship Id="rId9" Type="http://schemas.openxmlformats.org/officeDocument/2006/relationships/oleObject" Target="../embeddings/oleObject52.bin"/></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oleObject" Target="../embeddings/oleObject66.bin"/><Relationship Id="rId3" Type="http://schemas.openxmlformats.org/officeDocument/2006/relationships/notesSlide" Target="../notesSlides/notesSlide32.xml"/><Relationship Id="rId7" Type="http://schemas.openxmlformats.org/officeDocument/2006/relationships/oleObject" Target="../embeddings/oleObject60.bin"/><Relationship Id="rId12" Type="http://schemas.openxmlformats.org/officeDocument/2006/relationships/oleObject" Target="../embeddings/oleObject65.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59.bin"/><Relationship Id="rId11" Type="http://schemas.openxmlformats.org/officeDocument/2006/relationships/oleObject" Target="../embeddings/oleObject64.bin"/><Relationship Id="rId5" Type="http://schemas.openxmlformats.org/officeDocument/2006/relationships/oleObject" Target="../embeddings/oleObject58.bin"/><Relationship Id="rId10" Type="http://schemas.openxmlformats.org/officeDocument/2006/relationships/oleObject" Target="../embeddings/oleObject63.bin"/><Relationship Id="rId4" Type="http://schemas.openxmlformats.org/officeDocument/2006/relationships/oleObject" Target="../embeddings/oleObject57.bin"/><Relationship Id="rId9" Type="http://schemas.openxmlformats.org/officeDocument/2006/relationships/oleObject" Target="../embeddings/oleObject62.bin"/></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oleObject" Target="../embeddings/oleObject71.bin"/><Relationship Id="rId3" Type="http://schemas.openxmlformats.org/officeDocument/2006/relationships/notesSlide" Target="../notesSlides/notesSlide34.xml"/><Relationship Id="rId7" Type="http://schemas.openxmlformats.org/officeDocument/2006/relationships/oleObject" Target="../embeddings/oleObject70.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oleObject" Target="../embeddings/oleObject69.bin"/><Relationship Id="rId5" Type="http://schemas.openxmlformats.org/officeDocument/2006/relationships/oleObject" Target="../embeddings/oleObject68.bin"/><Relationship Id="rId4" Type="http://schemas.openxmlformats.org/officeDocument/2006/relationships/oleObject" Target="../embeddings/oleObject67.bin"/><Relationship Id="rId9" Type="http://schemas.openxmlformats.org/officeDocument/2006/relationships/oleObject" Target="../embeddings/oleObject72.bin"/></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notesSlide" Target="../notesSlides/notesSlide35.xml"/><Relationship Id="rId7" Type="http://schemas.openxmlformats.org/officeDocument/2006/relationships/oleObject" Target="../embeddings/oleObject76.bin"/><Relationship Id="rId12" Type="http://schemas.openxmlformats.org/officeDocument/2006/relationships/oleObject" Target="../embeddings/oleObject81.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75.bin"/><Relationship Id="rId11" Type="http://schemas.openxmlformats.org/officeDocument/2006/relationships/oleObject" Target="../embeddings/oleObject80.bin"/><Relationship Id="rId5" Type="http://schemas.openxmlformats.org/officeDocument/2006/relationships/oleObject" Target="../embeddings/oleObject74.bin"/><Relationship Id="rId10" Type="http://schemas.openxmlformats.org/officeDocument/2006/relationships/oleObject" Target="../embeddings/oleObject79.bin"/><Relationship Id="rId4" Type="http://schemas.openxmlformats.org/officeDocument/2006/relationships/oleObject" Target="../embeddings/oleObject73.bin"/><Relationship Id="rId9" Type="http://schemas.openxmlformats.org/officeDocument/2006/relationships/oleObject" Target="../embeddings/oleObject78.bin"/></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oleObject" Target="../embeddings/oleObject85.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4.bin"/><Relationship Id="rId5" Type="http://schemas.openxmlformats.org/officeDocument/2006/relationships/oleObject" Target="../embeddings/oleObject83.bin"/><Relationship Id="rId4" Type="http://schemas.openxmlformats.org/officeDocument/2006/relationships/oleObject" Target="../embeddings/oleObject82.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86.bin"/><Relationship Id="rId7" Type="http://schemas.openxmlformats.org/officeDocument/2006/relationships/oleObject" Target="../embeddings/oleObject89.bin"/><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oleObject" Target="../embeddings/oleObject88.bin"/><Relationship Id="rId5" Type="http://schemas.openxmlformats.org/officeDocument/2006/relationships/image" Target="../media/image81.png"/><Relationship Id="rId4" Type="http://schemas.openxmlformats.org/officeDocument/2006/relationships/oleObject" Target="../embeddings/oleObject87.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94.bin"/><Relationship Id="rId3" Type="http://schemas.openxmlformats.org/officeDocument/2006/relationships/notesSlide" Target="../notesSlides/notesSlide40.xml"/><Relationship Id="rId7" Type="http://schemas.openxmlformats.org/officeDocument/2006/relationships/oleObject" Target="../embeddings/oleObject93.bin"/><Relationship Id="rId12"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oleObject" Target="../embeddings/oleObject92.bin"/><Relationship Id="rId11" Type="http://schemas.openxmlformats.org/officeDocument/2006/relationships/oleObject" Target="../embeddings/oleObject97.bin"/><Relationship Id="rId5" Type="http://schemas.openxmlformats.org/officeDocument/2006/relationships/oleObject" Target="../embeddings/oleObject91.bin"/><Relationship Id="rId10" Type="http://schemas.openxmlformats.org/officeDocument/2006/relationships/oleObject" Target="../embeddings/oleObject96.bin"/><Relationship Id="rId4" Type="http://schemas.openxmlformats.org/officeDocument/2006/relationships/image" Target="../media/image36.png"/><Relationship Id="rId9" Type="http://schemas.openxmlformats.org/officeDocument/2006/relationships/oleObject" Target="../embeddings/oleObject95.bin"/></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103.bin"/><Relationship Id="rId3" Type="http://schemas.openxmlformats.org/officeDocument/2006/relationships/notesSlide" Target="../notesSlides/notesSlide41.xml"/><Relationship Id="rId7"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oleObject" Target="../embeddings/oleObject101.bin"/><Relationship Id="rId5" Type="http://schemas.openxmlformats.org/officeDocument/2006/relationships/oleObject" Target="../embeddings/oleObject100.bin"/><Relationship Id="rId4" Type="http://schemas.openxmlformats.org/officeDocument/2006/relationships/oleObject" Target="../embeddings/oleObject99.bin"/><Relationship Id="rId9" Type="http://schemas.openxmlformats.org/officeDocument/2006/relationships/oleObject" Target="../embeddings/oleObject104.bin"/></Relationships>
</file>

<file path=ppt/slides/_rels/slide88.xml.rels><?xml version="1.0" encoding="UTF-8" standalone="yes"?>
<Relationships xmlns="http://schemas.openxmlformats.org/package/2006/relationships"><Relationship Id="rId8" Type="http://schemas.openxmlformats.org/officeDocument/2006/relationships/oleObject" Target="../embeddings/oleObject108.bin"/><Relationship Id="rId3" Type="http://schemas.openxmlformats.org/officeDocument/2006/relationships/notesSlide" Target="../notesSlides/notesSlide42.xml"/><Relationship Id="rId7" Type="http://schemas.openxmlformats.org/officeDocument/2006/relationships/oleObject" Target="../embeddings/oleObject107.bin"/><Relationship Id="rId12" Type="http://schemas.openxmlformats.org/officeDocument/2006/relationships/oleObject" Target="../embeddings/oleObject112.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oleObject" Target="../embeddings/oleObject106.bin"/><Relationship Id="rId11" Type="http://schemas.openxmlformats.org/officeDocument/2006/relationships/oleObject" Target="../embeddings/oleObject111.bin"/><Relationship Id="rId5" Type="http://schemas.openxmlformats.org/officeDocument/2006/relationships/oleObject" Target="../embeddings/oleObject105.bin"/><Relationship Id="rId10" Type="http://schemas.openxmlformats.org/officeDocument/2006/relationships/oleObject" Target="../embeddings/oleObject110.bin"/><Relationship Id="rId4" Type="http://schemas.openxmlformats.org/officeDocument/2006/relationships/image" Target="../media/image36.png"/><Relationship Id="rId9" Type="http://schemas.openxmlformats.org/officeDocument/2006/relationships/oleObject" Target="../embeddings/oleObject109.bin"/></Relationships>
</file>

<file path=ppt/slides/_rels/slide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oleObject" Target="../embeddings/oleObject113.bin"/></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Počítačová grafika III –</a:t>
            </a:r>
            <a:br>
              <a:rPr lang="cs-CZ" b="1" dirty="0" smtClean="0"/>
            </a:br>
            <a:r>
              <a:rPr lang="cs-CZ" b="1" dirty="0" smtClean="0"/>
              <a:t>					</a:t>
            </a:r>
            <a:r>
              <a:rPr lang="en-US" b="1" dirty="0" smtClean="0"/>
              <a:t>V</a:t>
            </a:r>
            <a:r>
              <a:rPr lang="cs-CZ" b="1" dirty="0" smtClean="0"/>
              <a:t>š</a:t>
            </a:r>
            <a:r>
              <a:rPr lang="en-US" b="1" dirty="0" err="1" smtClean="0"/>
              <a:t>ehochu</a:t>
            </a:r>
            <a:r>
              <a:rPr lang="cs-CZ" b="1" dirty="0" smtClean="0"/>
              <a:t>ť</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r>
              <a:rPr lang="cs-CZ" sz="2000" dirty="0" smtClean="0"/>
              <a:t>Jaroslav Křivánek, MFF UK</a:t>
            </a:r>
          </a:p>
          <a:p>
            <a:pPr eaLnBrk="1" hangingPunct="1"/>
            <a:r>
              <a:rPr lang="en-US" sz="2000" dirty="0" smtClean="0">
                <a:hlinkClick r:id="rId2"/>
              </a:rPr>
              <a:t>Jaroslav.Krivanek@mff.cuni.cz</a:t>
            </a:r>
            <a:endParaRPr lang="cs-CZ" sz="2000" dirty="0" smtClean="0"/>
          </a:p>
          <a:p>
            <a:pPr eaLnBrk="1" hangingPunct="1"/>
            <a:endParaRPr lang="cs-CZ" sz="2000" dirty="0" smtClean="0"/>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obsah 11"/>
          <p:cNvSpPr>
            <a:spLocks noGrp="1"/>
          </p:cNvSpPr>
          <p:nvPr>
            <p:ph idx="1"/>
          </p:nvPr>
        </p:nvSpPr>
        <p:spPr>
          <a:xfrm>
            <a:off x="457200" y="4365104"/>
            <a:ext cx="8229600" cy="1765821"/>
          </a:xfrm>
        </p:spPr>
        <p:txBody>
          <a:bodyPr/>
          <a:lstStyle/>
          <a:p>
            <a:r>
              <a:rPr lang="en-US" b="1" dirty="0" smtClean="0"/>
              <a:t>Full light transport simulation</a:t>
            </a:r>
          </a:p>
          <a:p>
            <a:pPr lvl="1"/>
            <a:r>
              <a:rPr lang="en-US" dirty="0" smtClean="0"/>
              <a:t>Accuracy</a:t>
            </a:r>
          </a:p>
          <a:p>
            <a:pPr lvl="1"/>
            <a:r>
              <a:rPr lang="en-US" dirty="0" smtClean="0"/>
              <a:t>Ease of use</a:t>
            </a:r>
          </a:p>
          <a:p>
            <a:pPr lvl="1"/>
            <a:r>
              <a:rPr lang="en-US" b="1" dirty="0" smtClean="0"/>
              <a:t>Visual consistency</a:t>
            </a:r>
            <a:endParaRPr lang="en-US" b="1" dirty="0"/>
          </a:p>
        </p:txBody>
      </p:sp>
      <p:sp>
        <p:nvSpPr>
          <p:cNvPr id="2" name="Nadpis 1"/>
          <p:cNvSpPr>
            <a:spLocks noGrp="1"/>
          </p:cNvSpPr>
          <p:nvPr>
            <p:ph type="title"/>
          </p:nvPr>
        </p:nvSpPr>
        <p:spPr/>
        <p:txBody>
          <a:bodyPr/>
          <a:lstStyle/>
          <a:p>
            <a:r>
              <a:rPr lang="en-US" dirty="0" smtClean="0"/>
              <a:t>Light transport – Global illumination</a:t>
            </a:r>
            <a:endParaRPr lang="en-US" dirty="0"/>
          </a:p>
        </p:txBody>
      </p:sp>
      <p:sp>
        <p:nvSpPr>
          <p:cNvPr id="17" name="Zástupný symbol pro obsah 2"/>
          <p:cNvSpPr txBox="1">
            <a:spLocks/>
          </p:cNvSpPr>
          <p:nvPr/>
        </p:nvSpPr>
        <p:spPr bwMode="auto">
          <a:xfrm>
            <a:off x="467544" y="1757050"/>
            <a:ext cx="82296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baseline="0" noProof="0" dirty="0" smtClean="0">
                <a:ln>
                  <a:noFill/>
                </a:ln>
                <a:solidFill>
                  <a:schemeClr val="tx2"/>
                </a:solidFill>
                <a:effectLst/>
                <a:uLnTx/>
                <a:uFillTx/>
                <a:latin typeface="+mn-lt"/>
                <a:ea typeface="+mn-ea"/>
                <a:cs typeface="+mn-cs"/>
              </a:rPr>
              <a:t>More</a:t>
            </a:r>
            <a:r>
              <a:rPr kumimoji="0" lang="en-US" sz="2400" b="1" i="0" u="none" strike="noStrike" kern="0" cap="none" spc="0" normalizeH="0" noProof="0" dirty="0" smtClean="0">
                <a:ln>
                  <a:noFill/>
                </a:ln>
                <a:solidFill>
                  <a:schemeClr val="tx2"/>
                </a:solidFill>
                <a:effectLst/>
                <a:uLnTx/>
                <a:uFillTx/>
                <a:latin typeface="+mn-lt"/>
                <a:ea typeface="+mn-ea"/>
                <a:cs typeface="+mn-cs"/>
              </a:rPr>
              <a:t> information</a:t>
            </a:r>
          </a:p>
          <a:p>
            <a:pPr marL="800100" lvl="1" indent="-342900" eaLnBrk="0" hangingPunct="0">
              <a:spcBef>
                <a:spcPct val="20000"/>
              </a:spcBef>
              <a:buClr>
                <a:schemeClr val="accent1"/>
              </a:buClr>
              <a:buSzPct val="65000"/>
              <a:buFont typeface="Wingdings" pitchFamily="2" charset="2"/>
              <a:buChar char="n"/>
              <a:defRPr/>
            </a:pPr>
            <a:endParaRPr lang="en-US" sz="2400" kern="0" baseline="0" dirty="0" smtClean="0">
              <a:solidFill>
                <a:schemeClr val="tx2"/>
              </a:solidFill>
              <a:latin typeface="+mn-lt"/>
            </a:endParaRPr>
          </a:p>
          <a:p>
            <a:pPr marL="800100" lvl="1" indent="-342900" eaLnBrk="0" hangingPunct="0">
              <a:spcBef>
                <a:spcPct val="20000"/>
              </a:spcBef>
              <a:buClr>
                <a:schemeClr val="accent1"/>
              </a:buClr>
              <a:buSzPct val="65000"/>
              <a:buFont typeface="Wingdings" pitchFamily="2" charset="2"/>
              <a:buChar char="n"/>
              <a:defRPr/>
            </a:pPr>
            <a:r>
              <a:rPr lang="en-US" sz="2400" kern="0" baseline="0" dirty="0" smtClean="0">
                <a:solidFill>
                  <a:schemeClr val="tx2"/>
                </a:solidFill>
                <a:latin typeface="+mn-lt"/>
              </a:rPr>
              <a:t>“The State of</a:t>
            </a:r>
            <a:r>
              <a:rPr lang="en-US" sz="2400" kern="0" dirty="0" smtClean="0">
                <a:solidFill>
                  <a:schemeClr val="tx2"/>
                </a:solidFill>
                <a:latin typeface="+mn-lt"/>
              </a:rPr>
              <a:t> Rendering”</a:t>
            </a:r>
            <a:endParaRPr kumimoji="0" lang="en-US" sz="240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tabLst/>
              <a:defRPr/>
            </a:pP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p:txBody>
      </p:sp>
      <p:pic>
        <p:nvPicPr>
          <p:cNvPr id="54274" name="Picture 2" descr="http://graphics.tu-bs.de/projects/whocares/res/img/logos/Fxguide-logo.png"/>
          <p:cNvPicPr>
            <a:picLocks noChangeAspect="1" noChangeArrowheads="1"/>
          </p:cNvPicPr>
          <p:nvPr/>
        </p:nvPicPr>
        <p:blipFill>
          <a:blip r:embed="rId3" cstate="print"/>
          <a:srcRect/>
          <a:stretch>
            <a:fillRect/>
          </a:stretch>
        </p:blipFill>
        <p:spPr bwMode="auto">
          <a:xfrm>
            <a:off x="5148064" y="2852936"/>
            <a:ext cx="1905000" cy="581026"/>
          </a:xfrm>
          <a:prstGeom prst="rect">
            <a:avLst/>
          </a:prstGeom>
          <a:noFill/>
        </p:spPr>
      </p:pic>
      <p:sp>
        <p:nvSpPr>
          <p:cNvPr id="8" name="Zástupný symbol pro číslo snímku 7"/>
          <p:cNvSpPr>
            <a:spLocks noGrp="1"/>
          </p:cNvSpPr>
          <p:nvPr>
            <p:ph type="sldNum" sz="quarter" idx="12"/>
          </p:nvPr>
        </p:nvSpPr>
        <p:spPr/>
        <p:txBody>
          <a:bodyPr/>
          <a:lstStyle/>
          <a:p>
            <a:pPr>
              <a:defRPr/>
            </a:pPr>
            <a:fld id="{81494967-73EE-4A75-A827-47B02327E019}" type="slidenum">
              <a:rPr lang="en-US" altLang="en-US" smtClean="0"/>
              <a:pPr>
                <a:defRPr/>
              </a:pPr>
              <a:t>10</a:t>
            </a:fld>
            <a:endParaRPr lang="en-US" altLang="en-US"/>
          </a:p>
        </p:txBody>
      </p:sp>
      <p:sp>
        <p:nvSpPr>
          <p:cNvPr id="10" name="Zástupný symbol pro zápatí 9"/>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188576866"/>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81000" y="266700"/>
            <a:ext cx="8367713" cy="1104900"/>
          </a:xfrm>
        </p:spPr>
        <p:txBody>
          <a:bodyPr/>
          <a:lstStyle/>
          <a:p>
            <a:r>
              <a:rPr lang="cs-CZ" smtClean="0"/>
              <a:t>Kombinace vzorkovacích technik</a:t>
            </a:r>
            <a:endParaRPr lang="en-US" smtClean="0"/>
          </a:p>
        </p:txBody>
      </p:sp>
      <p:sp>
        <p:nvSpPr>
          <p:cNvPr id="22531" name="Content Placeholder 2"/>
          <p:cNvSpPr>
            <a:spLocks noGrp="1"/>
          </p:cNvSpPr>
          <p:nvPr>
            <p:ph idx="1"/>
          </p:nvPr>
        </p:nvSpPr>
        <p:spPr/>
        <p:txBody>
          <a:bodyPr/>
          <a:lstStyle/>
          <a:p>
            <a:r>
              <a:rPr lang="cs-CZ" smtClean="0"/>
              <a:t>Kombinovaný estimátor (MIS)</a:t>
            </a:r>
          </a:p>
          <a:p>
            <a:endParaRPr lang="en-US" smtClean="0"/>
          </a:p>
        </p:txBody>
      </p:sp>
      <p:pic>
        <p:nvPicPr>
          <p:cNvPr id="22532" name="Picture 2"/>
          <p:cNvPicPr>
            <a:picLocks noChangeAspect="1" noChangeArrowheads="1"/>
          </p:cNvPicPr>
          <p:nvPr/>
        </p:nvPicPr>
        <p:blipFill>
          <a:blip r:embed="rId2" cstate="print"/>
          <a:srcRect/>
          <a:stretch>
            <a:fillRect/>
          </a:stretch>
        </p:blipFill>
        <p:spPr bwMode="auto">
          <a:xfrm>
            <a:off x="2195513" y="2492375"/>
            <a:ext cx="4610100" cy="981075"/>
          </a:xfrm>
          <a:prstGeom prst="rect">
            <a:avLst/>
          </a:prstGeom>
          <a:noFill/>
          <a:ln w="12700">
            <a:noFill/>
            <a:miter lim="800000"/>
            <a:headEnd/>
            <a:tailEnd/>
          </a:ln>
        </p:spPr>
      </p:pic>
      <p:sp>
        <p:nvSpPr>
          <p:cNvPr id="7" name="TextBox 6"/>
          <p:cNvSpPr txBox="1"/>
          <p:nvPr/>
        </p:nvSpPr>
        <p:spPr>
          <a:xfrm>
            <a:off x="3419475" y="4326195"/>
            <a:ext cx="3890809" cy="830997"/>
          </a:xfrm>
          <a:prstGeom prst="rect">
            <a:avLst/>
          </a:prstGeom>
          <a:noFill/>
          <a:ln w="28575">
            <a:solidFill>
              <a:schemeClr val="accent1">
                <a:lumMod val="75000"/>
              </a:schemeClr>
            </a:solidFill>
          </a:ln>
        </p:spPr>
        <p:txBody>
          <a:bodyPr wrap="none">
            <a:spAutoFit/>
          </a:bodyPr>
          <a:lstStyle/>
          <a:p>
            <a:pPr>
              <a:defRPr/>
            </a:pPr>
            <a:r>
              <a:rPr lang="cs-CZ" sz="2400" dirty="0">
                <a:latin typeface="+mj-lt"/>
              </a:rPr>
              <a:t>kombinační strategie </a:t>
            </a:r>
            <a:br>
              <a:rPr lang="cs-CZ" sz="2400" dirty="0">
                <a:latin typeface="+mj-lt"/>
              </a:rPr>
            </a:br>
            <a:r>
              <a:rPr lang="en-US" sz="2400" dirty="0">
                <a:latin typeface="+mj-lt"/>
              </a:rPr>
              <a:t>(nap</a:t>
            </a:r>
            <a:r>
              <a:rPr lang="cs-CZ" sz="2400" dirty="0">
                <a:latin typeface="+mj-lt"/>
              </a:rPr>
              <a:t>ř. vyvážená heuristika)</a:t>
            </a:r>
            <a:endParaRPr lang="en-US" sz="2400" dirty="0">
              <a:latin typeface="+mj-lt"/>
            </a:endParaRPr>
          </a:p>
        </p:txBody>
      </p:sp>
      <p:cxnSp>
        <p:nvCxnSpPr>
          <p:cNvPr id="9" name="Straight Connector 8"/>
          <p:cNvCxnSpPr>
            <a:stCxn id="7" idx="0"/>
          </p:cNvCxnSpPr>
          <p:nvPr/>
        </p:nvCxnSpPr>
        <p:spPr bwMode="auto">
          <a:xfrm flipH="1" flipV="1">
            <a:off x="4499992" y="3212976"/>
            <a:ext cx="864888" cy="1113219"/>
          </a:xfrm>
          <a:prstGeom prst="line">
            <a:avLst/>
          </a:prstGeom>
          <a:solidFill>
            <a:schemeClr val="accent1"/>
          </a:solidFill>
          <a:ln w="28575" cap="flat" cmpd="sng" algn="ctr">
            <a:solidFill>
              <a:schemeClr val="accent1">
                <a:lumMod val="75000"/>
              </a:schemeClr>
            </a:solidFill>
            <a:prstDash val="solid"/>
            <a:round/>
            <a:headEnd type="none" w="med" len="med"/>
            <a:tailEnd type="none" w="med" len="med"/>
          </a:ln>
          <a:effectLst/>
        </p:spPr>
      </p:cxn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100</a:t>
            </a:fld>
            <a:endParaRPr lang="en-US" altLang="en-US"/>
          </a:p>
        </p:txBody>
      </p:sp>
    </p:spTree>
    <p:extLst>
      <p:ext uri="{BB962C8B-B14F-4D97-AF65-F5344CB8AC3E}">
        <p14:creationId xmlns="" xmlns:p14="http://schemas.microsoft.com/office/powerpoint/2010/main" val="187201567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en-US" dirty="0"/>
          </a:p>
        </p:txBody>
      </p:sp>
      <p:sp>
        <p:nvSpPr>
          <p:cNvPr id="2" name="Nadpis 1"/>
          <p:cNvSpPr>
            <a:spLocks noGrp="1"/>
          </p:cNvSpPr>
          <p:nvPr>
            <p:ph type="title"/>
          </p:nvPr>
        </p:nvSpPr>
        <p:spPr/>
        <p:txBody>
          <a:bodyPr/>
          <a:lstStyle/>
          <a:p>
            <a:r>
              <a:rPr lang="en-US" dirty="0" smtClean="0"/>
              <a:t>BPT Implementation</a:t>
            </a:r>
            <a:endParaRPr lang="en-US" dirty="0"/>
          </a:p>
        </p:txBody>
      </p:sp>
      <p:sp>
        <p:nvSpPr>
          <p:cNvPr id="6" name="Sun 11"/>
          <p:cNvSpPr/>
          <p:nvPr/>
        </p:nvSpPr>
        <p:spPr>
          <a:xfrm rot="1134788">
            <a:off x="7442614" y="216150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pic>
        <p:nvPicPr>
          <p:cNvPr id="1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685438" y="3468406"/>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8" name="Straight Arrow Connector 12"/>
          <p:cNvCxnSpPr>
            <a:stCxn id="34" idx="2"/>
            <a:endCxn id="35" idx="6"/>
          </p:cNvCxnSpPr>
          <p:nvPr/>
        </p:nvCxnSpPr>
        <p:spPr>
          <a:xfrm flipH="1">
            <a:off x="3597544" y="5020082"/>
            <a:ext cx="2534090" cy="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29" name="Straight Arrow Connector 13"/>
          <p:cNvCxnSpPr>
            <a:stCxn id="35" idx="1"/>
            <a:endCxn id="30" idx="5"/>
          </p:cNvCxnSpPr>
          <p:nvPr/>
        </p:nvCxnSpPr>
        <p:spPr>
          <a:xfrm flipH="1" flipV="1">
            <a:off x="1850284" y="4346036"/>
            <a:ext cx="1636122" cy="628012"/>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31" name="Straight Arrow Connector 27"/>
          <p:cNvCxnSpPr>
            <a:stCxn id="32" idx="2"/>
          </p:cNvCxnSpPr>
          <p:nvPr/>
        </p:nvCxnSpPr>
        <p:spPr>
          <a:xfrm flipH="1">
            <a:off x="5195530" y="2427794"/>
            <a:ext cx="2088232" cy="6906"/>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32" name="Oval 28"/>
          <p:cNvSpPr/>
          <p:nvPr/>
        </p:nvSpPr>
        <p:spPr>
          <a:xfrm>
            <a:off x="7283762"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8" name="Straight Arrow Connector 9"/>
          <p:cNvCxnSpPr/>
          <p:nvPr/>
        </p:nvCxnSpPr>
        <p:spPr>
          <a:xfrm flipH="1">
            <a:off x="6228185" y="2506707"/>
            <a:ext cx="1080119" cy="2448272"/>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2" name="Straight Arrow Connector 9"/>
          <p:cNvCxnSpPr>
            <a:endCxn id="34" idx="0"/>
          </p:cNvCxnSpPr>
          <p:nvPr/>
        </p:nvCxnSpPr>
        <p:spPr>
          <a:xfrm>
            <a:off x="5148064" y="2506707"/>
            <a:ext cx="104867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6" name="Straight Arrow Connector 9"/>
          <p:cNvCxnSpPr>
            <a:endCxn id="35" idx="0"/>
          </p:cNvCxnSpPr>
          <p:nvPr/>
        </p:nvCxnSpPr>
        <p:spPr>
          <a:xfrm flipH="1">
            <a:off x="3532441" y="2506707"/>
            <a:ext cx="3775863"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79" name="Straight Arrow Connector 9"/>
          <p:cNvCxnSpPr>
            <a:endCxn id="35" idx="0"/>
          </p:cNvCxnSpPr>
          <p:nvPr/>
        </p:nvCxnSpPr>
        <p:spPr>
          <a:xfrm flipH="1">
            <a:off x="3532441" y="2506707"/>
            <a:ext cx="1543615" cy="2448273"/>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4" name="Straight Arrow Connector 9"/>
          <p:cNvCxnSpPr>
            <a:stCxn id="32" idx="3"/>
          </p:cNvCxnSpPr>
          <p:nvPr/>
        </p:nvCxnSpPr>
        <p:spPr>
          <a:xfrm flipH="1">
            <a:off x="1835697" y="2473828"/>
            <a:ext cx="5467133" cy="183307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87" name="Straight Arrow Connector 9"/>
          <p:cNvCxnSpPr>
            <a:endCxn id="30" idx="3"/>
          </p:cNvCxnSpPr>
          <p:nvPr/>
        </p:nvCxnSpPr>
        <p:spPr>
          <a:xfrm flipH="1">
            <a:off x="1758214" y="2463800"/>
            <a:ext cx="3299561" cy="1882236"/>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0" name="Oval 14"/>
          <p:cNvSpPr/>
          <p:nvPr/>
        </p:nvSpPr>
        <p:spPr>
          <a:xfrm>
            <a:off x="1739146" y="423490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90" name="Volný tvar 89"/>
          <p:cNvSpPr/>
          <p:nvPr/>
        </p:nvSpPr>
        <p:spPr>
          <a:xfrm>
            <a:off x="1828696" y="2461724"/>
            <a:ext cx="5413105" cy="2595707"/>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 name="connsiteX0" fmla="*/ 5837 w 2953890"/>
              <a:gd name="connsiteY0" fmla="*/ 2054926 h 2733812"/>
              <a:gd name="connsiteX1" fmla="*/ 0 w 2953890"/>
              <a:gd name="connsiteY1" fmla="*/ 2057887 h 2733812"/>
              <a:gd name="connsiteX2" fmla="*/ 1155908 w 2953890"/>
              <a:gd name="connsiteY2" fmla="*/ 2733812 h 2733812"/>
              <a:gd name="connsiteX3" fmla="*/ 2953890 w 2953890"/>
              <a:gd name="connsiteY3" fmla="*/ 1560457 h 2733812"/>
              <a:gd name="connsiteX4" fmla="*/ 68073 w 2953890"/>
              <a:gd name="connsiteY4" fmla="*/ 0 h 2733812"/>
              <a:gd name="connsiteX0" fmla="*/ 5837 w 1155908"/>
              <a:gd name="connsiteY0" fmla="*/ 2054926 h 2733812"/>
              <a:gd name="connsiteX1" fmla="*/ 0 w 1155908"/>
              <a:gd name="connsiteY1" fmla="*/ 2057887 h 2733812"/>
              <a:gd name="connsiteX2" fmla="*/ 1155908 w 1155908"/>
              <a:gd name="connsiteY2" fmla="*/ 2733812 h 2733812"/>
              <a:gd name="connsiteX3" fmla="*/ 1076185 w 1155908"/>
              <a:gd name="connsiteY3" fmla="*/ 2376264 h 2733812"/>
              <a:gd name="connsiteX4" fmla="*/ 68073 w 1155908"/>
              <a:gd name="connsiteY4" fmla="*/ 0 h 2733812"/>
              <a:gd name="connsiteX0" fmla="*/ 1665956 w 2736304"/>
              <a:gd name="connsiteY0" fmla="*/ 2054926 h 2592288"/>
              <a:gd name="connsiteX1" fmla="*/ 1660119 w 2736304"/>
              <a:gd name="connsiteY1" fmla="*/ 2057887 h 2592288"/>
              <a:gd name="connsiteX2" fmla="*/ 0 w 2736304"/>
              <a:gd name="connsiteY2" fmla="*/ 2592288 h 2592288"/>
              <a:gd name="connsiteX3" fmla="*/ 2736304 w 2736304"/>
              <a:gd name="connsiteY3" fmla="*/ 2376264 h 2592288"/>
              <a:gd name="connsiteX4" fmla="*/ 1728192 w 2736304"/>
              <a:gd name="connsiteY4" fmla="*/ 0 h 2592288"/>
              <a:gd name="connsiteX0" fmla="*/ 1665956 w 2808313"/>
              <a:gd name="connsiteY0" fmla="*/ 2054926 h 2592288"/>
              <a:gd name="connsiteX1" fmla="*/ 1660119 w 2808313"/>
              <a:gd name="connsiteY1" fmla="*/ 2057887 h 2592288"/>
              <a:gd name="connsiteX2" fmla="*/ 0 w 2808313"/>
              <a:gd name="connsiteY2" fmla="*/ 2592288 h 2592288"/>
              <a:gd name="connsiteX3" fmla="*/ 2808313 w 2808313"/>
              <a:gd name="connsiteY3" fmla="*/ 2592288 h 2592288"/>
              <a:gd name="connsiteX4" fmla="*/ 1728192 w 2808313"/>
              <a:gd name="connsiteY4" fmla="*/ 0 h 2592288"/>
              <a:gd name="connsiteX0" fmla="*/ 2098003 w 3240360"/>
              <a:gd name="connsiteY0" fmla="*/ 2054926 h 2592288"/>
              <a:gd name="connsiteX1" fmla="*/ 0 w 3240360"/>
              <a:gd name="connsiteY1" fmla="*/ 1656184 h 2592288"/>
              <a:gd name="connsiteX2" fmla="*/ 432047 w 3240360"/>
              <a:gd name="connsiteY2" fmla="*/ 2592288 h 2592288"/>
              <a:gd name="connsiteX3" fmla="*/ 3240360 w 3240360"/>
              <a:gd name="connsiteY3" fmla="*/ 2592288 h 2592288"/>
              <a:gd name="connsiteX4" fmla="*/ 2160239 w 3240360"/>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52128 w 4392488"/>
              <a:gd name="connsiteY0" fmla="*/ 1656184 h 2592288"/>
              <a:gd name="connsiteX1" fmla="*/ 0 w 4392488"/>
              <a:gd name="connsiteY1" fmla="*/ 2016224 h 2592288"/>
              <a:gd name="connsiteX2" fmla="*/ 1584175 w 4392488"/>
              <a:gd name="connsiteY2" fmla="*/ 2592288 h 2592288"/>
              <a:gd name="connsiteX3" fmla="*/ 4392488 w 4392488"/>
              <a:gd name="connsiteY3" fmla="*/ 2592288 h 2592288"/>
              <a:gd name="connsiteX4" fmla="*/ 3312367 w 4392488"/>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296144 w 4536504"/>
              <a:gd name="connsiteY0" fmla="*/ 1656184 h 2592288"/>
              <a:gd name="connsiteX1" fmla="*/ 0 w 4536504"/>
              <a:gd name="connsiteY1" fmla="*/ 2448272 h 2592288"/>
              <a:gd name="connsiteX2" fmla="*/ 1728191 w 4536504"/>
              <a:gd name="connsiteY2" fmla="*/ 2592288 h 2592288"/>
              <a:gd name="connsiteX3" fmla="*/ 4536504 w 4536504"/>
              <a:gd name="connsiteY3" fmla="*/ 2592288 h 2592288"/>
              <a:gd name="connsiteX4" fmla="*/ 3456383 w 4536504"/>
              <a:gd name="connsiteY4" fmla="*/ 0 h 2592288"/>
              <a:gd name="connsiteX0" fmla="*/ 1224136 w 4464496"/>
              <a:gd name="connsiteY0" fmla="*/ 1656184 h 2592288"/>
              <a:gd name="connsiteX1" fmla="*/ 0 w 4464496"/>
              <a:gd name="connsiteY1" fmla="*/ 1872208 h 2592288"/>
              <a:gd name="connsiteX2" fmla="*/ 1656183 w 4464496"/>
              <a:gd name="connsiteY2" fmla="*/ 2592288 h 2592288"/>
              <a:gd name="connsiteX3" fmla="*/ 4464496 w 4464496"/>
              <a:gd name="connsiteY3" fmla="*/ 2592288 h 2592288"/>
              <a:gd name="connsiteX4" fmla="*/ 3384375 w 4464496"/>
              <a:gd name="connsiteY4" fmla="*/ 0 h 2592288"/>
              <a:gd name="connsiteX0" fmla="*/ 0 w 3240360"/>
              <a:gd name="connsiteY0" fmla="*/ 1656184 h 2592288"/>
              <a:gd name="connsiteX1" fmla="*/ 432047 w 3240360"/>
              <a:gd name="connsiteY1" fmla="*/ 2592288 h 2592288"/>
              <a:gd name="connsiteX2" fmla="*/ 3240360 w 3240360"/>
              <a:gd name="connsiteY2" fmla="*/ 2592288 h 2592288"/>
              <a:gd name="connsiteX3" fmla="*/ 2160239 w 3240360"/>
              <a:gd name="connsiteY3" fmla="*/ 0 h 2592288"/>
              <a:gd name="connsiteX0" fmla="*/ 1186926 w 4427286"/>
              <a:gd name="connsiteY0" fmla="*/ 1656184 h 2592288"/>
              <a:gd name="connsiteX1" fmla="*/ 0 w 4427286"/>
              <a:gd name="connsiteY1" fmla="*/ 2545251 h 2592288"/>
              <a:gd name="connsiteX2" fmla="*/ 1618973 w 4427286"/>
              <a:gd name="connsiteY2" fmla="*/ 2592288 h 2592288"/>
              <a:gd name="connsiteX3" fmla="*/ 4427286 w 4427286"/>
              <a:gd name="connsiteY3" fmla="*/ 2592288 h 2592288"/>
              <a:gd name="connsiteX4" fmla="*/ 3347165 w 4427286"/>
              <a:gd name="connsiteY4" fmla="*/ 0 h 2592288"/>
              <a:gd name="connsiteX0" fmla="*/ 1186926 w 4427286"/>
              <a:gd name="connsiteY0" fmla="*/ 1656184 h 2664296"/>
              <a:gd name="connsiteX1" fmla="*/ 0 w 4427286"/>
              <a:gd name="connsiteY1" fmla="*/ 2545251 h 2664296"/>
              <a:gd name="connsiteX2" fmla="*/ 1618973 w 4427286"/>
              <a:gd name="connsiteY2" fmla="*/ 2592288 h 2664296"/>
              <a:gd name="connsiteX3" fmla="*/ 4427286 w 4427286"/>
              <a:gd name="connsiteY3" fmla="*/ 2664296 h 2664296"/>
              <a:gd name="connsiteX4" fmla="*/ 3347165 w 4427286"/>
              <a:gd name="connsiteY4" fmla="*/ 0 h 2664296"/>
              <a:gd name="connsiteX0" fmla="*/ 1186926 w 4320714"/>
              <a:gd name="connsiteY0" fmla="*/ 1656184 h 2592288"/>
              <a:gd name="connsiteX1" fmla="*/ 0 w 4320714"/>
              <a:gd name="connsiteY1" fmla="*/ 2545251 h 2592288"/>
              <a:gd name="connsiteX2" fmla="*/ 1618973 w 4320714"/>
              <a:gd name="connsiteY2" fmla="*/ 2592288 h 2592288"/>
              <a:gd name="connsiteX3" fmla="*/ 4320714 w 4320714"/>
              <a:gd name="connsiteY3" fmla="*/ 2562795 h 2592288"/>
              <a:gd name="connsiteX4" fmla="*/ 3347165 w 4320714"/>
              <a:gd name="connsiteY4" fmla="*/ 0 h 2592288"/>
              <a:gd name="connsiteX0" fmla="*/ 1186926 w 4320714"/>
              <a:gd name="connsiteY0" fmla="*/ 1656184 h 2562795"/>
              <a:gd name="connsiteX1" fmla="*/ 0 w 4320714"/>
              <a:gd name="connsiteY1" fmla="*/ 2545251 h 2562795"/>
              <a:gd name="connsiteX2" fmla="*/ 1555363 w 4320714"/>
              <a:gd name="connsiteY2" fmla="*/ 2536629 h 2562795"/>
              <a:gd name="connsiteX3" fmla="*/ 4320714 w 4320714"/>
              <a:gd name="connsiteY3" fmla="*/ 2562795 h 2562795"/>
              <a:gd name="connsiteX4" fmla="*/ 3347165 w 4320714"/>
              <a:gd name="connsiteY4" fmla="*/ 0 h 2562795"/>
              <a:gd name="connsiteX0" fmla="*/ 1186926 w 4320714"/>
              <a:gd name="connsiteY0" fmla="*/ 1656184 h 2562795"/>
              <a:gd name="connsiteX1" fmla="*/ 0 w 4320714"/>
              <a:gd name="connsiteY1" fmla="*/ 2545251 h 2562795"/>
              <a:gd name="connsiteX2" fmla="*/ 1587189 w 4320714"/>
              <a:gd name="connsiteY2" fmla="*/ 2561963 h 2562795"/>
              <a:gd name="connsiteX3" fmla="*/ 4320714 w 4320714"/>
              <a:gd name="connsiteY3" fmla="*/ 2562795 h 2562795"/>
              <a:gd name="connsiteX4" fmla="*/ 3347165 w 4320714"/>
              <a:gd name="connsiteY4" fmla="*/ 0 h 2562795"/>
              <a:gd name="connsiteX0" fmla="*/ 1224136 w 4357924"/>
              <a:gd name="connsiteY0" fmla="*/ 1656184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216024 w 4357924"/>
              <a:gd name="connsiteY0" fmla="*/ 1584177 h 2562795"/>
              <a:gd name="connsiteX1" fmla="*/ 0 w 4357924"/>
              <a:gd name="connsiteY1" fmla="*/ 1944217 h 2562795"/>
              <a:gd name="connsiteX2" fmla="*/ 1624399 w 4357924"/>
              <a:gd name="connsiteY2" fmla="*/ 2561963 h 2562795"/>
              <a:gd name="connsiteX3" fmla="*/ 4357924 w 4357924"/>
              <a:gd name="connsiteY3" fmla="*/ 2562795 h 2562795"/>
              <a:gd name="connsiteX4" fmla="*/ 3384375 w 4357924"/>
              <a:gd name="connsiteY4" fmla="*/ 0 h 2562795"/>
              <a:gd name="connsiteX0" fmla="*/ 0 w 4141900"/>
              <a:gd name="connsiteY0" fmla="*/ 1584177 h 2562795"/>
              <a:gd name="connsiteX1" fmla="*/ 720080 w 4141900"/>
              <a:gd name="connsiteY1" fmla="*/ 1872209 h 2562795"/>
              <a:gd name="connsiteX2" fmla="*/ 1408375 w 4141900"/>
              <a:gd name="connsiteY2" fmla="*/ 2561963 h 2562795"/>
              <a:gd name="connsiteX3" fmla="*/ 4141900 w 4141900"/>
              <a:gd name="connsiteY3" fmla="*/ 2562795 h 2562795"/>
              <a:gd name="connsiteX4" fmla="*/ 3168351 w 4141900"/>
              <a:gd name="connsiteY4" fmla="*/ 0 h 2562795"/>
              <a:gd name="connsiteX0" fmla="*/ 0 w 4429932"/>
              <a:gd name="connsiteY0" fmla="*/ 1944217 h 2562795"/>
              <a:gd name="connsiteX1" fmla="*/ 1008112 w 4429932"/>
              <a:gd name="connsiteY1" fmla="*/ 1872209 h 2562795"/>
              <a:gd name="connsiteX2" fmla="*/ 1696407 w 4429932"/>
              <a:gd name="connsiteY2" fmla="*/ 2561963 h 2562795"/>
              <a:gd name="connsiteX3" fmla="*/ 4429932 w 4429932"/>
              <a:gd name="connsiteY3" fmla="*/ 2562795 h 2562795"/>
              <a:gd name="connsiteX4" fmla="*/ 3456383 w 4429932"/>
              <a:gd name="connsiteY4" fmla="*/ 0 h 2562795"/>
              <a:gd name="connsiteX0" fmla="*/ 0 w 4429932"/>
              <a:gd name="connsiteY0" fmla="*/ 1944217 h 2562795"/>
              <a:gd name="connsiteX1" fmla="*/ 1696407 w 4429932"/>
              <a:gd name="connsiteY1" fmla="*/ 2561963 h 2562795"/>
              <a:gd name="connsiteX2" fmla="*/ 4429932 w 4429932"/>
              <a:gd name="connsiteY2" fmla="*/ 2562795 h 2562795"/>
              <a:gd name="connsiteX3" fmla="*/ 3456383 w 4429932"/>
              <a:gd name="connsiteY3" fmla="*/ 0 h 2562795"/>
              <a:gd name="connsiteX0" fmla="*/ 0 w 4429932"/>
              <a:gd name="connsiteY0" fmla="*/ 1944216 h 2562794"/>
              <a:gd name="connsiteX1" fmla="*/ 1696407 w 4429932"/>
              <a:gd name="connsiteY1" fmla="*/ 2561962 h 2562794"/>
              <a:gd name="connsiteX2" fmla="*/ 4429932 w 4429932"/>
              <a:gd name="connsiteY2" fmla="*/ 2562794 h 2562794"/>
              <a:gd name="connsiteX3" fmla="*/ 3384376 w 4429932"/>
              <a:gd name="connsiteY3" fmla="*/ 0 h 2562794"/>
              <a:gd name="connsiteX0" fmla="*/ 0 w 4429932"/>
              <a:gd name="connsiteY0" fmla="*/ 2367046 h 2985624"/>
              <a:gd name="connsiteX1" fmla="*/ 1696407 w 4429932"/>
              <a:gd name="connsiteY1" fmla="*/ 2984792 h 2985624"/>
              <a:gd name="connsiteX2" fmla="*/ 4429932 w 4429932"/>
              <a:gd name="connsiteY2" fmla="*/ 2985624 h 2985624"/>
              <a:gd name="connsiteX3" fmla="*/ 3384376 w 4429932"/>
              <a:gd name="connsiteY3" fmla="*/ 422830 h 2985624"/>
              <a:gd name="connsiteX4" fmla="*/ 3379771 w 4429932"/>
              <a:gd name="connsiteY4" fmla="*/ 448642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2367046 h 2985624"/>
              <a:gd name="connsiteX1" fmla="*/ 1696407 w 4753487"/>
              <a:gd name="connsiteY1" fmla="*/ 2984792 h 2985624"/>
              <a:gd name="connsiteX2" fmla="*/ 4429932 w 4753487"/>
              <a:gd name="connsiteY2" fmla="*/ 2985624 h 2985624"/>
              <a:gd name="connsiteX3" fmla="*/ 3384376 w 4753487"/>
              <a:gd name="connsiteY3" fmla="*/ 422830 h 2985624"/>
              <a:gd name="connsiteX4" fmla="*/ 4752528 w 4753487"/>
              <a:gd name="connsiteY4" fmla="*/ 422829 h 2985624"/>
              <a:gd name="connsiteX0" fmla="*/ 0 w 4753487"/>
              <a:gd name="connsiteY0" fmla="*/ 1949594 h 2568172"/>
              <a:gd name="connsiteX1" fmla="*/ 1696407 w 4753487"/>
              <a:gd name="connsiteY1" fmla="*/ 2567340 h 2568172"/>
              <a:gd name="connsiteX2" fmla="*/ 4429932 w 4753487"/>
              <a:gd name="connsiteY2" fmla="*/ 2568172 h 2568172"/>
              <a:gd name="connsiteX3" fmla="*/ 3384376 w 4753487"/>
              <a:gd name="connsiteY3" fmla="*/ 5378 h 2568172"/>
              <a:gd name="connsiteX4" fmla="*/ 4752528 w 4753487"/>
              <a:gd name="connsiteY4" fmla="*/ 5377 h 2568172"/>
              <a:gd name="connsiteX0" fmla="*/ 0 w 4752528"/>
              <a:gd name="connsiteY0" fmla="*/ 1944217 h 2562795"/>
              <a:gd name="connsiteX1" fmla="*/ 1696407 w 4752528"/>
              <a:gd name="connsiteY1" fmla="*/ 2561963 h 2562795"/>
              <a:gd name="connsiteX2" fmla="*/ 4429932 w 4752528"/>
              <a:gd name="connsiteY2" fmla="*/ 2562795 h 2562795"/>
              <a:gd name="connsiteX3" fmla="*/ 4752528 w 4752528"/>
              <a:gd name="connsiteY3" fmla="*/ 0 h 2562795"/>
              <a:gd name="connsiteX0" fmla="*/ 0 w 5400600"/>
              <a:gd name="connsiteY0" fmla="*/ 1944217 h 2562795"/>
              <a:gd name="connsiteX1" fmla="*/ 1696407 w 5400600"/>
              <a:gd name="connsiteY1" fmla="*/ 2561963 h 2562795"/>
              <a:gd name="connsiteX2" fmla="*/ 4429932 w 5400600"/>
              <a:gd name="connsiteY2" fmla="*/ 2562795 h 2562795"/>
              <a:gd name="connsiteX3" fmla="*/ 5400600 w 5400600"/>
              <a:gd name="connsiteY3" fmla="*/ 0 h 2562795"/>
              <a:gd name="connsiteX0" fmla="*/ 0 w 5400600"/>
              <a:gd name="connsiteY0" fmla="*/ 1944217 h 2561963"/>
              <a:gd name="connsiteX1" fmla="*/ 1696407 w 5400600"/>
              <a:gd name="connsiteY1" fmla="*/ 2561963 h 2561963"/>
              <a:gd name="connsiteX2" fmla="*/ 3384376 w 5400600"/>
              <a:gd name="connsiteY2" fmla="*/ 0 h 2561963"/>
              <a:gd name="connsiteX3" fmla="*/ 5400600 w 5400600"/>
              <a:gd name="connsiteY3" fmla="*/ 0 h 2561963"/>
              <a:gd name="connsiteX0" fmla="*/ 0 w 5400600"/>
              <a:gd name="connsiteY0" fmla="*/ 1944217 h 2561963"/>
              <a:gd name="connsiteX1" fmla="*/ 1696407 w 5400600"/>
              <a:gd name="connsiteY1" fmla="*/ 2561963 h 2561963"/>
              <a:gd name="connsiteX2" fmla="*/ 4438600 w 5400600"/>
              <a:gd name="connsiteY2" fmla="*/ 2556438 h 2561963"/>
              <a:gd name="connsiteX3" fmla="*/ 3384376 w 5400600"/>
              <a:gd name="connsiteY3" fmla="*/ 0 h 2561963"/>
              <a:gd name="connsiteX4" fmla="*/ 5400600 w 5400600"/>
              <a:gd name="connsiteY4" fmla="*/ 0 h 2561963"/>
              <a:gd name="connsiteX0" fmla="*/ 0 w 5396276"/>
              <a:gd name="connsiteY0" fmla="*/ 1885520 h 2561963"/>
              <a:gd name="connsiteX1" fmla="*/ 1692083 w 5396276"/>
              <a:gd name="connsiteY1" fmla="*/ 2561963 h 2561963"/>
              <a:gd name="connsiteX2" fmla="*/ 4434276 w 5396276"/>
              <a:gd name="connsiteY2" fmla="*/ 2556438 h 2561963"/>
              <a:gd name="connsiteX3" fmla="*/ 3380052 w 5396276"/>
              <a:gd name="connsiteY3" fmla="*/ 0 h 2561963"/>
              <a:gd name="connsiteX4" fmla="*/ 5396276 w 5396276"/>
              <a:gd name="connsiteY4" fmla="*/ 0 h 2561963"/>
              <a:gd name="connsiteX0" fmla="*/ 0 w 5390666"/>
              <a:gd name="connsiteY0" fmla="*/ 1913569 h 2561963"/>
              <a:gd name="connsiteX1" fmla="*/ 1686473 w 5390666"/>
              <a:gd name="connsiteY1" fmla="*/ 2561963 h 2561963"/>
              <a:gd name="connsiteX2" fmla="*/ 4428666 w 5390666"/>
              <a:gd name="connsiteY2" fmla="*/ 2556438 h 2561963"/>
              <a:gd name="connsiteX3" fmla="*/ 3374442 w 5390666"/>
              <a:gd name="connsiteY3" fmla="*/ 0 h 2561963"/>
              <a:gd name="connsiteX4" fmla="*/ 5390666 w 5390666"/>
              <a:gd name="connsiteY4" fmla="*/ 0 h 2561963"/>
              <a:gd name="connsiteX0" fmla="*/ 0 w 5390666"/>
              <a:gd name="connsiteY0" fmla="*/ 1913569 h 2567658"/>
              <a:gd name="connsiteX1" fmla="*/ 1686473 w 5390666"/>
              <a:gd name="connsiteY1" fmla="*/ 2561963 h 2567658"/>
              <a:gd name="connsiteX2" fmla="*/ 4467935 w 5390666"/>
              <a:gd name="connsiteY2" fmla="*/ 2567658 h 2567658"/>
              <a:gd name="connsiteX3" fmla="*/ 3374442 w 5390666"/>
              <a:gd name="connsiteY3" fmla="*/ 0 h 2567658"/>
              <a:gd name="connsiteX4" fmla="*/ 5390666 w 5390666"/>
              <a:gd name="connsiteY4" fmla="*/ 0 h 2567658"/>
              <a:gd name="connsiteX0" fmla="*/ 0 w 5390666"/>
              <a:gd name="connsiteY0" fmla="*/ 1913569 h 2567658"/>
              <a:gd name="connsiteX1" fmla="*/ 1686473 w 5390666"/>
              <a:gd name="connsiteY1" fmla="*/ 2561963 h 2567658"/>
              <a:gd name="connsiteX2" fmla="*/ 4439886 w 5390666"/>
              <a:gd name="connsiteY2" fmla="*/ 2567658 h 2567658"/>
              <a:gd name="connsiteX3" fmla="*/ 3374442 w 5390666"/>
              <a:gd name="connsiteY3" fmla="*/ 0 h 2567658"/>
              <a:gd name="connsiteX4" fmla="*/ 5390666 w 5390666"/>
              <a:gd name="connsiteY4" fmla="*/ 0 h 2567658"/>
              <a:gd name="connsiteX0" fmla="*/ 0 w 5390666"/>
              <a:gd name="connsiteY0" fmla="*/ 1929777 h 2583866"/>
              <a:gd name="connsiteX1" fmla="*/ 1686473 w 5390666"/>
              <a:gd name="connsiteY1" fmla="*/ 2578171 h 2583866"/>
              <a:gd name="connsiteX2" fmla="*/ 4439886 w 5390666"/>
              <a:gd name="connsiteY2" fmla="*/ 2583866 h 2583866"/>
              <a:gd name="connsiteX3" fmla="*/ 3332230 w 5390666"/>
              <a:gd name="connsiteY3" fmla="*/ 0 h 2583866"/>
              <a:gd name="connsiteX4" fmla="*/ 5390666 w 5390666"/>
              <a:gd name="connsiteY4" fmla="*/ 16208 h 2583866"/>
              <a:gd name="connsiteX0" fmla="*/ 0 w 5413105"/>
              <a:gd name="connsiteY0" fmla="*/ 1941618 h 2595707"/>
              <a:gd name="connsiteX1" fmla="*/ 1686473 w 5413105"/>
              <a:gd name="connsiteY1" fmla="*/ 2590012 h 2595707"/>
              <a:gd name="connsiteX2" fmla="*/ 4439886 w 5413105"/>
              <a:gd name="connsiteY2" fmla="*/ 2595707 h 2595707"/>
              <a:gd name="connsiteX3" fmla="*/ 3332230 w 5413105"/>
              <a:gd name="connsiteY3" fmla="*/ 11841 h 2595707"/>
              <a:gd name="connsiteX4" fmla="*/ 5413105 w 5413105"/>
              <a:gd name="connsiteY4" fmla="*/ 0 h 2595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105" h="2595707">
                <a:moveTo>
                  <a:pt x="0" y="1941618"/>
                </a:moveTo>
                <a:lnTo>
                  <a:pt x="1686473" y="2590012"/>
                </a:lnTo>
                <a:lnTo>
                  <a:pt x="4439886" y="2595707"/>
                </a:lnTo>
                <a:lnTo>
                  <a:pt x="3332230" y="11841"/>
                </a:lnTo>
                <a:lnTo>
                  <a:pt x="5413105"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5" name="Oval 19"/>
          <p:cNvSpPr/>
          <p:nvPr/>
        </p:nvSpPr>
        <p:spPr>
          <a:xfrm>
            <a:off x="3467338"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4" name="Oval 18"/>
          <p:cNvSpPr/>
          <p:nvPr/>
        </p:nvSpPr>
        <p:spPr>
          <a:xfrm>
            <a:off x="6131634" y="495498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Oval 10"/>
          <p:cNvSpPr/>
          <p:nvPr/>
        </p:nvSpPr>
        <p:spPr>
          <a:xfrm>
            <a:off x="5051514" y="236269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Zástupný symbol pro číslo snímku 21"/>
          <p:cNvSpPr>
            <a:spLocks noGrp="1"/>
          </p:cNvSpPr>
          <p:nvPr>
            <p:ph type="sldNum" sz="quarter" idx="12"/>
          </p:nvPr>
        </p:nvSpPr>
        <p:spPr/>
        <p:txBody>
          <a:bodyPr/>
          <a:lstStyle/>
          <a:p>
            <a:pPr>
              <a:defRPr/>
            </a:pPr>
            <a:fld id="{81494967-73EE-4A75-A827-47B02327E019}" type="slidenum">
              <a:rPr lang="en-US" altLang="en-US" smtClean="0"/>
              <a:pPr>
                <a:defRPr/>
              </a:pPr>
              <a:t>101</a:t>
            </a:fld>
            <a:endParaRPr lang="en-US" altLang="en-US"/>
          </a:p>
        </p:txBody>
      </p:sp>
      <p:sp>
        <p:nvSpPr>
          <p:cNvPr id="23" name="Zástupný symbol pro zápatí 22"/>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2440930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right)">
                                      <p:cBhvr>
                                        <p:cTn id="31" dur="500"/>
                                        <p:tgtEl>
                                          <p:spTgt spid="3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fade">
                                      <p:cBhvr>
                                        <p:cTn id="40" dur="500"/>
                                        <p:tgtEl>
                                          <p:spTgt spid="68"/>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500"/>
                                        <p:tgtEl>
                                          <p:spTgt spid="79"/>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500"/>
                                        <p:tgtEl>
                                          <p:spTgt spid="84"/>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500"/>
                                        <p:tgtEl>
                                          <p:spTgt spid="8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fade">
                                      <p:cBhvr>
                                        <p:cTn id="6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90" grpId="0" animBg="1"/>
      <p:bldP spid="35" grpId="0" animBg="1"/>
      <p:bldP spid="34" grpId="0" animBg="1"/>
      <p:bldP spid="3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cs-CZ" dirty="0" smtClean="0"/>
              <a:t>Implementace: </a:t>
            </a:r>
            <a:br>
              <a:rPr lang="cs-CZ" dirty="0" smtClean="0"/>
            </a:br>
            <a:r>
              <a:rPr lang="cs-CZ" dirty="0" smtClean="0"/>
              <a:t>Generování cest po skupinách</a:t>
            </a:r>
            <a:endParaRPr lang="en-US" dirty="0" smtClean="0"/>
          </a:p>
        </p:txBody>
      </p:sp>
      <p:sp>
        <p:nvSpPr>
          <p:cNvPr id="23555" name="Content Placeholder 2"/>
          <p:cNvSpPr>
            <a:spLocks noGrp="1"/>
          </p:cNvSpPr>
          <p:nvPr>
            <p:ph idx="1"/>
          </p:nvPr>
        </p:nvSpPr>
        <p:spPr/>
        <p:txBody>
          <a:bodyPr/>
          <a:lstStyle/>
          <a:p>
            <a:r>
              <a:rPr lang="cs-CZ" dirty="0" smtClean="0"/>
              <a:t>Generuj </a:t>
            </a:r>
            <a:r>
              <a:rPr lang="cs-CZ" dirty="0" err="1" smtClean="0"/>
              <a:t>podcestu</a:t>
            </a:r>
            <a:r>
              <a:rPr lang="cs-CZ" dirty="0" smtClean="0"/>
              <a:t> náhodné délky </a:t>
            </a:r>
            <a:r>
              <a:rPr lang="cs-CZ" b="1" dirty="0" smtClean="0"/>
              <a:t>od světla</a:t>
            </a:r>
          </a:p>
          <a:p>
            <a:pPr>
              <a:buFont typeface="Monotype Sorts" charset="2"/>
              <a:buNone/>
            </a:pPr>
            <a:endParaRPr lang="cs-CZ" dirty="0" smtClean="0"/>
          </a:p>
          <a:p>
            <a:r>
              <a:rPr lang="cs-CZ" dirty="0" smtClean="0"/>
              <a:t>Generuj </a:t>
            </a:r>
            <a:r>
              <a:rPr lang="cs-CZ" dirty="0" err="1" smtClean="0"/>
              <a:t>podcestu</a:t>
            </a:r>
            <a:r>
              <a:rPr lang="cs-CZ" dirty="0" smtClean="0"/>
              <a:t> náhodné délky </a:t>
            </a:r>
            <a:r>
              <a:rPr lang="cs-CZ" b="1" dirty="0" smtClean="0"/>
              <a:t>od kamery</a:t>
            </a:r>
          </a:p>
          <a:p>
            <a:pPr>
              <a:buFont typeface="Monotype Sorts" charset="2"/>
              <a:buNone/>
            </a:pPr>
            <a:endParaRPr lang="cs-CZ" dirty="0" smtClean="0"/>
          </a:p>
          <a:p>
            <a:endParaRPr lang="cs-CZ" dirty="0" smtClean="0"/>
          </a:p>
          <a:p>
            <a:r>
              <a:rPr lang="cs-CZ" dirty="0" smtClean="0"/>
              <a:t>Spoj každý </a:t>
            </a:r>
            <a:r>
              <a:rPr lang="cs-CZ" b="1" dirty="0" smtClean="0"/>
              <a:t>prefix cesty od světla</a:t>
            </a:r>
            <a:r>
              <a:rPr lang="cs-CZ" dirty="0" smtClean="0"/>
              <a:t> s každým </a:t>
            </a:r>
            <a:r>
              <a:rPr lang="cs-CZ" b="1" dirty="0" smtClean="0"/>
              <a:t>sufixem cesty od kamery</a:t>
            </a:r>
            <a:r>
              <a:rPr lang="cs-CZ" dirty="0" smtClean="0"/>
              <a:t>  </a:t>
            </a:r>
            <a:endParaRPr lang="en-US" dirty="0" smtClean="0"/>
          </a:p>
        </p:txBody>
      </p:sp>
      <p:pic>
        <p:nvPicPr>
          <p:cNvPr id="23556" name="Picture 2"/>
          <p:cNvPicPr>
            <a:picLocks noChangeAspect="1" noChangeArrowheads="1"/>
          </p:cNvPicPr>
          <p:nvPr/>
        </p:nvPicPr>
        <p:blipFill>
          <a:blip r:embed="rId2" cstate="print"/>
          <a:srcRect/>
          <a:stretch>
            <a:fillRect/>
          </a:stretch>
        </p:blipFill>
        <p:spPr bwMode="auto">
          <a:xfrm>
            <a:off x="3633788" y="1988840"/>
            <a:ext cx="1876425" cy="495300"/>
          </a:xfrm>
          <a:prstGeom prst="rect">
            <a:avLst/>
          </a:prstGeom>
          <a:noFill/>
          <a:ln w="12700">
            <a:noFill/>
            <a:miter lim="800000"/>
            <a:headEnd/>
            <a:tailEnd/>
          </a:ln>
        </p:spPr>
      </p:pic>
      <p:pic>
        <p:nvPicPr>
          <p:cNvPr id="23557" name="Picture 4"/>
          <p:cNvPicPr>
            <a:picLocks noChangeAspect="1" noChangeArrowheads="1"/>
          </p:cNvPicPr>
          <p:nvPr/>
        </p:nvPicPr>
        <p:blipFill>
          <a:blip r:embed="rId3" cstate="print"/>
          <a:srcRect/>
          <a:stretch>
            <a:fillRect/>
          </a:stretch>
        </p:blipFill>
        <p:spPr bwMode="auto">
          <a:xfrm>
            <a:off x="3419475" y="2924944"/>
            <a:ext cx="1866900" cy="457200"/>
          </a:xfrm>
          <a:prstGeom prst="rect">
            <a:avLst/>
          </a:prstGeom>
          <a:noFill/>
          <a:ln w="12700">
            <a:noFill/>
            <a:miter lim="800000"/>
            <a:headEnd/>
            <a:tailEnd/>
          </a:ln>
        </p:spPr>
      </p:pic>
      <p:pic>
        <p:nvPicPr>
          <p:cNvPr id="23560" name="Picture 5"/>
          <p:cNvPicPr>
            <a:picLocks noChangeAspect="1" noChangeArrowheads="1"/>
          </p:cNvPicPr>
          <p:nvPr/>
        </p:nvPicPr>
        <p:blipFill>
          <a:blip r:embed="rId4" cstate="print"/>
          <a:srcRect/>
          <a:stretch>
            <a:fillRect/>
          </a:stretch>
        </p:blipFill>
        <p:spPr bwMode="auto">
          <a:xfrm>
            <a:off x="2339752" y="4869160"/>
            <a:ext cx="4171950" cy="466725"/>
          </a:xfrm>
          <a:prstGeom prst="rect">
            <a:avLst/>
          </a:prstGeom>
          <a:noFill/>
          <a:ln w="12700">
            <a:noFill/>
            <a:miter lim="800000"/>
            <a:headEnd/>
            <a:tailEnd/>
          </a:ln>
        </p:spPr>
      </p:pic>
      <p:sp>
        <p:nvSpPr>
          <p:cNvPr id="23561" name="TextBox 9"/>
          <p:cNvSpPr txBox="1">
            <a:spLocks noChangeArrowheads="1"/>
          </p:cNvSpPr>
          <p:nvPr/>
        </p:nvSpPr>
        <p:spPr bwMode="auto">
          <a:xfrm>
            <a:off x="5540661" y="5445224"/>
            <a:ext cx="3135795" cy="369332"/>
          </a:xfrm>
          <a:prstGeom prst="rect">
            <a:avLst/>
          </a:prstGeom>
          <a:noFill/>
          <a:ln w="9525">
            <a:noFill/>
            <a:miter lim="800000"/>
            <a:headEnd/>
            <a:tailEnd/>
          </a:ln>
        </p:spPr>
        <p:txBody>
          <a:bodyPr wrap="none">
            <a:spAutoFit/>
          </a:bodyPr>
          <a:lstStyle/>
          <a:p>
            <a:r>
              <a:rPr lang="cs-CZ">
                <a:latin typeface="+mj-lt"/>
              </a:rPr>
              <a:t>(cesta = vzorek z hustoty </a:t>
            </a:r>
            <a:r>
              <a:rPr lang="cs-CZ" i="1">
                <a:latin typeface="+mj-lt"/>
              </a:rPr>
              <a:t>p</a:t>
            </a:r>
            <a:r>
              <a:rPr lang="cs-CZ" i="1" baseline="-25000">
                <a:latin typeface="+mj-lt"/>
              </a:rPr>
              <a:t>s,t</a:t>
            </a:r>
            <a:r>
              <a:rPr lang="cs-CZ">
                <a:latin typeface="+mj-lt"/>
              </a:rPr>
              <a:t>)</a:t>
            </a:r>
            <a:endParaRPr lang="en-US">
              <a:latin typeface="+mj-lt"/>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102</a:t>
            </a:fld>
            <a:endParaRPr lang="en-US" altLang="en-US"/>
          </a:p>
        </p:txBody>
      </p:sp>
    </p:spTree>
    <p:extLst>
      <p:ext uri="{BB962C8B-B14F-4D97-AF65-F5344CB8AC3E}">
        <p14:creationId xmlns="" xmlns:p14="http://schemas.microsoft.com/office/powerpoint/2010/main" val="7905930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Generování cest po skupinách</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103</a:t>
            </a:fld>
            <a:endParaRPr lang="en-US" altLang="en-US"/>
          </a:p>
        </p:txBody>
      </p:sp>
      <p:pic>
        <p:nvPicPr>
          <p:cNvPr id="6" name="Picture 2" descr="D:\Teksten\agibook-slides\7\7-4.tif"/>
          <p:cNvPicPr>
            <a:picLocks noChangeAspect="1" noChangeArrowheads="1"/>
          </p:cNvPicPr>
          <p:nvPr/>
        </p:nvPicPr>
        <p:blipFill>
          <a:blip r:embed="rId2" cstate="print"/>
          <a:srcRect/>
          <a:stretch>
            <a:fillRect/>
          </a:stretch>
        </p:blipFill>
        <p:spPr bwMode="auto">
          <a:xfrm>
            <a:off x="381000" y="1268760"/>
            <a:ext cx="8382000" cy="4994275"/>
          </a:xfrm>
          <a:prstGeom prst="rect">
            <a:avLst/>
          </a:prstGeom>
          <a:noFill/>
        </p:spPr>
      </p:pic>
      <p:sp>
        <p:nvSpPr>
          <p:cNvPr id="7" name="TextBox 6"/>
          <p:cNvSpPr txBox="1"/>
          <p:nvPr/>
        </p:nvSpPr>
        <p:spPr>
          <a:xfrm rot="16200000">
            <a:off x="6345478" y="3409919"/>
            <a:ext cx="5227713" cy="369332"/>
          </a:xfrm>
          <a:prstGeom prst="rect">
            <a:avLst/>
          </a:prstGeom>
          <a:noFill/>
        </p:spPr>
        <p:txBody>
          <a:bodyPr wrap="none" rtlCol="0">
            <a:spAutoFit/>
          </a:bodyPr>
          <a:lstStyle/>
          <a:p>
            <a:r>
              <a:rPr lang="cs-CZ" dirty="0" smtClean="0">
                <a:latin typeface="+mj-lt"/>
              </a:rPr>
              <a:t>Image: </a:t>
            </a:r>
            <a:r>
              <a:rPr lang="cs-CZ" dirty="0" err="1" smtClean="0">
                <a:latin typeface="+mj-lt"/>
              </a:rPr>
              <a:t>Dutre</a:t>
            </a:r>
            <a:r>
              <a:rPr lang="cs-CZ" dirty="0" smtClean="0">
                <a:latin typeface="+mj-lt"/>
              </a:rPr>
              <a:t> </a:t>
            </a:r>
            <a:r>
              <a:rPr lang="cs-CZ" dirty="0" err="1" smtClean="0">
                <a:latin typeface="+mj-lt"/>
              </a:rPr>
              <a:t>et</a:t>
            </a:r>
            <a:r>
              <a:rPr lang="cs-CZ" dirty="0" smtClean="0">
                <a:latin typeface="+mj-lt"/>
              </a:rPr>
              <a:t> </a:t>
            </a:r>
            <a:r>
              <a:rPr lang="cs-CZ" dirty="0" err="1" smtClean="0">
                <a:latin typeface="+mj-lt"/>
              </a:rPr>
              <a:t>al</a:t>
            </a:r>
            <a:r>
              <a:rPr lang="cs-CZ" dirty="0" smtClean="0">
                <a:latin typeface="+mj-lt"/>
              </a:rPr>
              <a:t>. </a:t>
            </a:r>
            <a:r>
              <a:rPr lang="cs-CZ" dirty="0" err="1" smtClean="0">
                <a:latin typeface="+mj-lt"/>
              </a:rPr>
              <a:t>Advanced</a:t>
            </a:r>
            <a:r>
              <a:rPr lang="cs-CZ" dirty="0" smtClean="0">
                <a:latin typeface="+mj-lt"/>
              </a:rPr>
              <a:t> </a:t>
            </a:r>
            <a:r>
              <a:rPr lang="cs-CZ" dirty="0" err="1" smtClean="0">
                <a:latin typeface="+mj-lt"/>
              </a:rPr>
              <a:t>Global</a:t>
            </a:r>
            <a:r>
              <a:rPr lang="cs-CZ" dirty="0" smtClean="0">
                <a:latin typeface="+mj-lt"/>
              </a:rPr>
              <a:t> </a:t>
            </a:r>
            <a:r>
              <a:rPr lang="cs-CZ" dirty="0" err="1" smtClean="0">
                <a:latin typeface="+mj-lt"/>
              </a:rPr>
              <a:t>Illumination</a:t>
            </a:r>
            <a:endParaRPr lang="en-US" dirty="0">
              <a:latin typeface="+mj-lt"/>
            </a:endParaRPr>
          </a:p>
        </p:txBody>
      </p:sp>
    </p:spTree>
    <p:extLst>
      <p:ext uri="{BB962C8B-B14F-4D97-AF65-F5344CB8AC3E}">
        <p14:creationId xmlns="" xmlns:p14="http://schemas.microsoft.com/office/powerpoint/2010/main" val="22563596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a:stretch>
            <a:fillRect/>
          </a:stretch>
        </p:blipFill>
        <p:spPr bwMode="auto">
          <a:xfrm>
            <a:off x="467544" y="1508070"/>
            <a:ext cx="8208912" cy="4031908"/>
          </a:xfrm>
          <a:prstGeom prst="rect">
            <a:avLst/>
          </a:prstGeom>
          <a:noFill/>
          <a:ln w="12700">
            <a:noFill/>
            <a:miter lim="800000"/>
            <a:headEnd/>
            <a:tailEnd/>
          </a:ln>
        </p:spPr>
      </p:pic>
      <p:sp>
        <p:nvSpPr>
          <p:cNvPr id="2" name="Nadpis 1"/>
          <p:cNvSpPr>
            <a:spLocks noGrp="1"/>
          </p:cNvSpPr>
          <p:nvPr>
            <p:ph type="title"/>
          </p:nvPr>
        </p:nvSpPr>
        <p:spPr/>
        <p:txBody>
          <a:bodyPr/>
          <a:lstStyle/>
          <a:p>
            <a:r>
              <a:rPr lang="en-US" dirty="0" smtClean="0"/>
              <a:t>Results</a:t>
            </a:r>
            <a:endParaRPr lang="en-US" dirty="0"/>
          </a:p>
        </p:txBody>
      </p:sp>
      <p:sp>
        <p:nvSpPr>
          <p:cNvPr id="7" name="TextBox 4"/>
          <p:cNvSpPr txBox="1">
            <a:spLocks noChangeArrowheads="1"/>
          </p:cNvSpPr>
          <p:nvPr/>
        </p:nvSpPr>
        <p:spPr bwMode="auto">
          <a:xfrm>
            <a:off x="963115" y="5579948"/>
            <a:ext cx="2816797" cy="369332"/>
          </a:xfrm>
          <a:prstGeom prst="rect">
            <a:avLst/>
          </a:prstGeom>
          <a:noFill/>
          <a:ln w="9525">
            <a:noFill/>
            <a:miter lim="800000"/>
            <a:headEnd/>
            <a:tailEnd/>
          </a:ln>
        </p:spPr>
        <p:txBody>
          <a:bodyPr wrap="none">
            <a:spAutoFit/>
          </a:bodyPr>
          <a:lstStyle/>
          <a:p>
            <a:r>
              <a:rPr lang="cs-CZ" dirty="0">
                <a:latin typeface="+mj-lt"/>
              </a:rPr>
              <a:t>BPT, 25 </a:t>
            </a:r>
            <a:r>
              <a:rPr lang="en-US" dirty="0" smtClean="0">
                <a:latin typeface="+mj-lt"/>
              </a:rPr>
              <a:t>samples per pixel</a:t>
            </a:r>
            <a:endParaRPr lang="en-US" dirty="0">
              <a:latin typeface="+mj-lt"/>
            </a:endParaRPr>
          </a:p>
        </p:txBody>
      </p:sp>
      <p:sp>
        <p:nvSpPr>
          <p:cNvPr id="8" name="TextBox 5"/>
          <p:cNvSpPr txBox="1">
            <a:spLocks noChangeArrowheads="1"/>
          </p:cNvSpPr>
          <p:nvPr/>
        </p:nvSpPr>
        <p:spPr bwMode="auto">
          <a:xfrm>
            <a:off x="5281985" y="5579948"/>
            <a:ext cx="2667718" cy="369332"/>
          </a:xfrm>
          <a:prstGeom prst="rect">
            <a:avLst/>
          </a:prstGeom>
          <a:noFill/>
          <a:ln w="9525">
            <a:noFill/>
            <a:miter lim="800000"/>
            <a:headEnd/>
            <a:tailEnd/>
          </a:ln>
        </p:spPr>
        <p:txBody>
          <a:bodyPr wrap="none">
            <a:spAutoFit/>
          </a:bodyPr>
          <a:lstStyle/>
          <a:p>
            <a:r>
              <a:rPr lang="cs-CZ" dirty="0">
                <a:latin typeface="+mj-lt"/>
              </a:rPr>
              <a:t>PT, 56 </a:t>
            </a:r>
            <a:r>
              <a:rPr lang="en-US" dirty="0" smtClean="0">
                <a:latin typeface="+mj-lt"/>
              </a:rPr>
              <a:t>samples per pixel</a:t>
            </a:r>
            <a:endParaRPr lang="en-US" dirty="0">
              <a:latin typeface="+mj-lt"/>
            </a:endParaRPr>
          </a:p>
        </p:txBody>
      </p:sp>
      <p:sp>
        <p:nvSpPr>
          <p:cNvPr id="9" name="TextBox 6"/>
          <p:cNvSpPr txBox="1"/>
          <p:nvPr/>
        </p:nvSpPr>
        <p:spPr>
          <a:xfrm rot="16200000">
            <a:off x="7850467" y="3354148"/>
            <a:ext cx="2146742" cy="369332"/>
          </a:xfrm>
          <a:prstGeom prst="rect">
            <a:avLst/>
          </a:prstGeom>
          <a:noFill/>
        </p:spPr>
        <p:txBody>
          <a:bodyPr wrap="none" rtlCol="0">
            <a:spAutoFit/>
          </a:bodyPr>
          <a:lstStyle/>
          <a:p>
            <a:r>
              <a:rPr lang="cs-CZ" dirty="0" smtClean="0">
                <a:latin typeface="+mj-lt"/>
              </a:rPr>
              <a:t>Image</a:t>
            </a:r>
            <a:r>
              <a:rPr lang="en-US" dirty="0" smtClean="0">
                <a:latin typeface="+mj-lt"/>
              </a:rPr>
              <a:t>s</a:t>
            </a:r>
            <a:r>
              <a:rPr lang="cs-CZ" dirty="0" smtClean="0">
                <a:latin typeface="+mj-lt"/>
              </a:rPr>
              <a:t>: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10" name="Obdélník 9"/>
          <p:cNvSpPr/>
          <p:nvPr/>
        </p:nvSpPr>
        <p:spPr>
          <a:xfrm>
            <a:off x="467544" y="1505597"/>
            <a:ext cx="4057564" cy="403716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p:cNvSpPr/>
          <p:nvPr/>
        </p:nvSpPr>
        <p:spPr>
          <a:xfrm>
            <a:off x="4634821" y="1511116"/>
            <a:ext cx="4041635" cy="402414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Zástupný symbol pro číslo snímku 11"/>
          <p:cNvSpPr>
            <a:spLocks noGrp="1"/>
          </p:cNvSpPr>
          <p:nvPr>
            <p:ph type="sldNum" sz="quarter" idx="12"/>
          </p:nvPr>
        </p:nvSpPr>
        <p:spPr/>
        <p:txBody>
          <a:bodyPr/>
          <a:lstStyle/>
          <a:p>
            <a:pPr>
              <a:defRPr/>
            </a:pPr>
            <a:fld id="{81494967-73EE-4A75-A827-47B02327E019}" type="slidenum">
              <a:rPr lang="en-US" altLang="en-US" smtClean="0"/>
              <a:pPr>
                <a:defRPr/>
              </a:pPr>
              <a:t>104</a:t>
            </a:fld>
            <a:endParaRPr lang="en-US" altLang="en-US"/>
          </a:p>
        </p:txBody>
      </p:sp>
      <p:sp>
        <p:nvSpPr>
          <p:cNvPr id="13" name="Zástupný symbol pro zápatí 12"/>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1900450351"/>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smtClean="0"/>
          </a:p>
        </p:txBody>
      </p:sp>
      <p:sp>
        <p:nvSpPr>
          <p:cNvPr id="24579" name="Content Placeholder 2"/>
          <p:cNvSpPr>
            <a:spLocks noGrp="1"/>
          </p:cNvSpPr>
          <p:nvPr>
            <p:ph idx="1"/>
          </p:nvPr>
        </p:nvSpPr>
        <p:spPr/>
        <p:txBody>
          <a:bodyPr/>
          <a:lstStyle/>
          <a:p>
            <a:endParaRPr lang="en-US" smtClean="0">
              <a:latin typeface="+mj-lt"/>
            </a:endParaRPr>
          </a:p>
        </p:txBody>
      </p:sp>
      <p:pic>
        <p:nvPicPr>
          <p:cNvPr id="24580" name="Picture 2"/>
          <p:cNvPicPr>
            <a:picLocks noChangeAspect="1" noChangeArrowheads="1"/>
          </p:cNvPicPr>
          <p:nvPr/>
        </p:nvPicPr>
        <p:blipFill>
          <a:blip r:embed="rId2" cstate="print"/>
          <a:srcRect/>
          <a:stretch>
            <a:fillRect/>
          </a:stretch>
        </p:blipFill>
        <p:spPr bwMode="auto">
          <a:xfrm>
            <a:off x="1033463" y="590550"/>
            <a:ext cx="7077075" cy="5676900"/>
          </a:xfrm>
          <a:prstGeom prst="rect">
            <a:avLst/>
          </a:prstGeom>
          <a:noFill/>
          <a:ln w="12700">
            <a:noFill/>
            <a:miter lim="800000"/>
            <a:headEnd/>
            <a:tailEnd/>
          </a:ln>
        </p:spPr>
      </p:pic>
      <p:sp>
        <p:nvSpPr>
          <p:cNvPr id="24581" name="Rectangle 4"/>
          <p:cNvSpPr>
            <a:spLocks noChangeArrowheads="1"/>
          </p:cNvSpPr>
          <p:nvPr/>
        </p:nvSpPr>
        <p:spPr bwMode="auto">
          <a:xfrm>
            <a:off x="0" y="1125538"/>
            <a:ext cx="1619250" cy="574675"/>
          </a:xfrm>
          <a:prstGeom prst="rect">
            <a:avLst/>
          </a:prstGeom>
          <a:solidFill>
            <a:schemeClr val="bg1"/>
          </a:solidFill>
          <a:ln w="12700" algn="ctr">
            <a:noFill/>
            <a:round/>
            <a:headEnd/>
            <a:tailEnd/>
          </a:ln>
        </p:spPr>
        <p:txBody>
          <a:bodyPr/>
          <a:lstStyle/>
          <a:p>
            <a:endParaRPr lang="en-US">
              <a:latin typeface="+mj-lt"/>
            </a:endParaRPr>
          </a:p>
        </p:txBody>
      </p:sp>
      <p:sp>
        <p:nvSpPr>
          <p:cNvPr id="24582" name="TextBox 5"/>
          <p:cNvSpPr txBox="1">
            <a:spLocks noChangeArrowheads="1"/>
          </p:cNvSpPr>
          <p:nvPr/>
        </p:nvSpPr>
        <p:spPr bwMode="auto">
          <a:xfrm>
            <a:off x="8027988" y="981075"/>
            <a:ext cx="696024"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2</a:t>
            </a:r>
            <a:endParaRPr lang="en-US">
              <a:latin typeface="+mj-lt"/>
            </a:endParaRPr>
          </a:p>
          <a:p>
            <a:r>
              <a:rPr lang="en-US">
                <a:latin typeface="+mj-lt"/>
              </a:rPr>
              <a:t>(2x)</a:t>
            </a:r>
          </a:p>
        </p:txBody>
      </p:sp>
      <p:sp>
        <p:nvSpPr>
          <p:cNvPr id="24583" name="TextBox 6"/>
          <p:cNvSpPr txBox="1">
            <a:spLocks noChangeArrowheads="1"/>
          </p:cNvSpPr>
          <p:nvPr/>
        </p:nvSpPr>
        <p:spPr bwMode="auto">
          <a:xfrm>
            <a:off x="8027988" y="2387600"/>
            <a:ext cx="750526"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3 </a:t>
            </a:r>
            <a:r>
              <a:rPr lang="en-US">
                <a:latin typeface="+mj-lt"/>
              </a:rPr>
              <a:t/>
            </a:r>
            <a:br>
              <a:rPr lang="en-US">
                <a:latin typeface="+mj-lt"/>
              </a:rPr>
            </a:br>
            <a:r>
              <a:rPr lang="en-US">
                <a:latin typeface="+mj-lt"/>
              </a:rPr>
              <a:t>(4x)</a:t>
            </a:r>
          </a:p>
        </p:txBody>
      </p:sp>
      <p:sp>
        <p:nvSpPr>
          <p:cNvPr id="24584" name="TextBox 7"/>
          <p:cNvSpPr txBox="1">
            <a:spLocks noChangeArrowheads="1"/>
          </p:cNvSpPr>
          <p:nvPr/>
        </p:nvSpPr>
        <p:spPr bwMode="auto">
          <a:xfrm>
            <a:off x="8027988" y="3792538"/>
            <a:ext cx="697627"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4</a:t>
            </a:r>
            <a:endParaRPr lang="en-US">
              <a:latin typeface="+mj-lt"/>
            </a:endParaRPr>
          </a:p>
          <a:p>
            <a:r>
              <a:rPr lang="en-US">
                <a:latin typeface="+mj-lt"/>
              </a:rPr>
              <a:t>(8x)</a:t>
            </a:r>
          </a:p>
        </p:txBody>
      </p:sp>
      <p:sp>
        <p:nvSpPr>
          <p:cNvPr id="24585" name="TextBox 8"/>
          <p:cNvSpPr txBox="1">
            <a:spLocks noChangeArrowheads="1"/>
          </p:cNvSpPr>
          <p:nvPr/>
        </p:nvSpPr>
        <p:spPr bwMode="auto">
          <a:xfrm>
            <a:off x="8027988" y="5199063"/>
            <a:ext cx="704039" cy="646331"/>
          </a:xfrm>
          <a:prstGeom prst="rect">
            <a:avLst/>
          </a:prstGeom>
          <a:noFill/>
          <a:ln w="9525">
            <a:noFill/>
            <a:miter lim="800000"/>
            <a:headEnd/>
            <a:tailEnd/>
          </a:ln>
        </p:spPr>
        <p:txBody>
          <a:bodyPr wrap="none">
            <a:spAutoFit/>
          </a:bodyPr>
          <a:lstStyle/>
          <a:p>
            <a:r>
              <a:rPr lang="cs-CZ" i="1">
                <a:latin typeface="+mj-lt"/>
              </a:rPr>
              <a:t>k </a:t>
            </a:r>
            <a:r>
              <a:rPr lang="cs-CZ">
                <a:latin typeface="+mj-lt"/>
              </a:rPr>
              <a:t>= 5</a:t>
            </a:r>
            <a:endParaRPr lang="en-US">
              <a:latin typeface="+mj-lt"/>
            </a:endParaRPr>
          </a:p>
          <a:p>
            <a:r>
              <a:rPr lang="en-US">
                <a:latin typeface="+mj-lt"/>
              </a:rPr>
              <a:t>(16x)</a:t>
            </a:r>
          </a:p>
        </p:txBody>
      </p:sp>
      <p:sp>
        <p:nvSpPr>
          <p:cNvPr id="24586" name="TextBox 9"/>
          <p:cNvSpPr txBox="1">
            <a:spLocks noChangeArrowheads="1"/>
          </p:cNvSpPr>
          <p:nvPr/>
        </p:nvSpPr>
        <p:spPr bwMode="auto">
          <a:xfrm>
            <a:off x="1338263" y="6135688"/>
            <a:ext cx="644728"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1</a:t>
            </a:r>
            <a:endParaRPr lang="en-US">
              <a:latin typeface="+mj-lt"/>
            </a:endParaRPr>
          </a:p>
        </p:txBody>
      </p:sp>
      <p:sp>
        <p:nvSpPr>
          <p:cNvPr id="24587" name="TextBox 10"/>
          <p:cNvSpPr txBox="1">
            <a:spLocks noChangeArrowheads="1"/>
          </p:cNvSpPr>
          <p:nvPr/>
        </p:nvSpPr>
        <p:spPr bwMode="auto">
          <a:xfrm>
            <a:off x="2830513" y="6135688"/>
            <a:ext cx="917239" cy="369332"/>
          </a:xfrm>
          <a:prstGeom prst="rect">
            <a:avLst/>
          </a:prstGeom>
          <a:noFill/>
          <a:ln w="9525">
            <a:noFill/>
            <a:miter lim="800000"/>
            <a:headEnd/>
            <a:tailEnd/>
          </a:ln>
        </p:spPr>
        <p:txBody>
          <a:bodyPr wrap="none">
            <a:spAutoFit/>
          </a:bodyPr>
          <a:lstStyle/>
          <a:p>
            <a:r>
              <a:rPr lang="cs-CZ" i="1">
                <a:latin typeface="+mj-lt"/>
              </a:rPr>
              <a:t>s </a:t>
            </a:r>
            <a:r>
              <a:rPr lang="cs-CZ">
                <a:latin typeface="+mj-lt"/>
              </a:rPr>
              <a:t>= 2 ...</a:t>
            </a:r>
            <a:endParaRPr lang="en-US">
              <a:latin typeface="+mj-lt"/>
            </a:endParaRPr>
          </a:p>
        </p:txBody>
      </p:sp>
      <p:sp>
        <p:nvSpPr>
          <p:cNvPr id="24588" name="TextBox 11"/>
          <p:cNvSpPr txBox="1">
            <a:spLocks noChangeArrowheads="1"/>
          </p:cNvSpPr>
          <p:nvPr/>
        </p:nvSpPr>
        <p:spPr bwMode="auto">
          <a:xfrm>
            <a:off x="7061200" y="6108700"/>
            <a:ext cx="625492"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1</a:t>
            </a:r>
            <a:endParaRPr lang="en-US">
              <a:latin typeface="+mj-lt"/>
            </a:endParaRPr>
          </a:p>
        </p:txBody>
      </p:sp>
      <p:sp>
        <p:nvSpPr>
          <p:cNvPr id="24589" name="TextBox 12"/>
          <p:cNvSpPr txBox="1">
            <a:spLocks noChangeArrowheads="1"/>
          </p:cNvSpPr>
          <p:nvPr/>
        </p:nvSpPr>
        <p:spPr bwMode="auto">
          <a:xfrm>
            <a:off x="5580063" y="6092825"/>
            <a:ext cx="654346" cy="369332"/>
          </a:xfrm>
          <a:prstGeom prst="rect">
            <a:avLst/>
          </a:prstGeom>
          <a:noFill/>
          <a:ln w="9525">
            <a:noFill/>
            <a:miter lim="800000"/>
            <a:headEnd/>
            <a:tailEnd/>
          </a:ln>
        </p:spPr>
        <p:txBody>
          <a:bodyPr wrap="none">
            <a:spAutoFit/>
          </a:bodyPr>
          <a:lstStyle/>
          <a:p>
            <a:r>
              <a:rPr lang="cs-CZ" i="1">
                <a:latin typeface="+mj-lt"/>
              </a:rPr>
              <a:t>t </a:t>
            </a:r>
            <a:r>
              <a:rPr lang="cs-CZ">
                <a:latin typeface="+mj-lt"/>
              </a:rPr>
              <a:t>= 2</a:t>
            </a:r>
            <a:endParaRPr lang="en-US">
              <a:latin typeface="+mj-lt"/>
            </a:endParaRPr>
          </a:p>
        </p:txBody>
      </p:sp>
      <p:sp>
        <p:nvSpPr>
          <p:cNvPr id="24590" name="TextBox 13"/>
          <p:cNvSpPr txBox="1">
            <a:spLocks noChangeArrowheads="1"/>
          </p:cNvSpPr>
          <p:nvPr/>
        </p:nvSpPr>
        <p:spPr bwMode="auto">
          <a:xfrm>
            <a:off x="1403350" y="6396038"/>
            <a:ext cx="5437707" cy="369332"/>
          </a:xfrm>
          <a:prstGeom prst="rect">
            <a:avLst/>
          </a:prstGeom>
          <a:noFill/>
          <a:ln w="9525">
            <a:noFill/>
            <a:miter lim="800000"/>
            <a:headEnd/>
            <a:tailEnd/>
          </a:ln>
        </p:spPr>
        <p:txBody>
          <a:bodyPr wrap="none">
            <a:spAutoFit/>
          </a:bodyPr>
          <a:lstStyle/>
          <a:p>
            <a:r>
              <a:rPr lang="cs-CZ">
                <a:latin typeface="+mj-lt"/>
              </a:rPr>
              <a:t>s / t = počet vrcholů na podcestě od světla / kamery</a:t>
            </a:r>
            <a:endParaRPr lang="en-US">
              <a:latin typeface="+mj-lt"/>
            </a:endParaRPr>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105</a:t>
            </a:fld>
            <a:endParaRPr lang="en-US" altLang="en-US"/>
          </a:p>
        </p:txBody>
      </p:sp>
    </p:spTree>
    <p:extLst>
      <p:ext uri="{BB962C8B-B14F-4D97-AF65-F5344CB8AC3E}">
        <p14:creationId xmlns="" xmlns:p14="http://schemas.microsoft.com/office/powerpoint/2010/main" val="13973267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Porovnání algoritmů</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106</a:t>
            </a:fld>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smtClean="0">
                <a:latin typeface="+mj-lt"/>
              </a:rPr>
              <a:t>Light</a:t>
            </a:r>
            <a:r>
              <a:rPr lang="cs-CZ" dirty="0" smtClean="0">
                <a:latin typeface="+mj-lt"/>
              </a:rPr>
              <a:t> </a:t>
            </a:r>
            <a:r>
              <a:rPr lang="cs-CZ" dirty="0" err="1" smtClean="0">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smtClean="0">
                <a:latin typeface="+mj-lt"/>
              </a:rPr>
              <a:t>Bidirectional</a:t>
            </a:r>
            <a:r>
              <a:rPr lang="cs-CZ" dirty="0" smtClean="0">
                <a:latin typeface="+mj-lt"/>
              </a:rPr>
              <a:t> </a:t>
            </a:r>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grpSp>
        <p:nvGrpSpPr>
          <p:cNvPr id="14" name="Group 13"/>
          <p:cNvGrpSpPr/>
          <p:nvPr/>
        </p:nvGrpSpPr>
        <p:grpSpPr>
          <a:xfrm>
            <a:off x="971600" y="4365104"/>
            <a:ext cx="5764720" cy="1800200"/>
            <a:chOff x="971600" y="4365104"/>
            <a:chExt cx="5764720" cy="1800200"/>
          </a:xfrm>
        </p:grpSpPr>
        <p:sp>
          <p:nvSpPr>
            <p:cNvPr id="11" name="TextBox 10"/>
            <p:cNvSpPr txBox="1"/>
            <p:nvPr/>
          </p:nvSpPr>
          <p:spPr>
            <a:xfrm>
              <a:off x="971600" y="5703639"/>
              <a:ext cx="5764720" cy="461665"/>
            </a:xfrm>
            <a:prstGeom prst="rect">
              <a:avLst/>
            </a:prstGeom>
            <a:noFill/>
          </p:spPr>
          <p:txBody>
            <a:bodyPr wrap="none" rtlCol="0">
              <a:spAutoFit/>
            </a:bodyPr>
            <a:lstStyle/>
            <a:p>
              <a:r>
                <a:rPr lang="cs-CZ" sz="2400" b="1" dirty="0" smtClean="0">
                  <a:latin typeface="+mj-lt"/>
                </a:rPr>
                <a:t>Kvíz: Proč je skleněná koule černá?</a:t>
              </a:r>
              <a:endParaRPr lang="en-US" sz="2400" b="1" dirty="0">
                <a:latin typeface="+mj-lt"/>
              </a:endParaRPr>
            </a:p>
          </p:txBody>
        </p:sp>
        <p:cxnSp>
          <p:nvCxnSpPr>
            <p:cNvPr id="13" name="Straight Arrow Connector 12"/>
            <p:cNvCxnSpPr/>
            <p:nvPr/>
          </p:nvCxnSpPr>
          <p:spPr>
            <a:xfrm flipV="1">
              <a:off x="2771800" y="4365104"/>
              <a:ext cx="1584176" cy="1296144"/>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194483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Limitations of local path sampling</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Insufficient path sampling techniques</a:t>
            </a:r>
            <a:endParaRPr lang="en-US" dirty="0"/>
          </a:p>
        </p:txBody>
      </p:sp>
      <p:sp>
        <p:nvSpPr>
          <p:cNvPr id="3" name="Zástupný symbol pro obsah 2"/>
          <p:cNvSpPr>
            <a:spLocks noGrp="1"/>
          </p:cNvSpPr>
          <p:nvPr>
            <p:ph idx="1"/>
          </p:nvPr>
        </p:nvSpPr>
        <p:spPr/>
        <p:txBody>
          <a:bodyPr/>
          <a:lstStyle/>
          <a:p>
            <a:endParaRPr lang="en-US" dirty="0"/>
          </a:p>
        </p:txBody>
      </p:sp>
      <p:pic>
        <p:nvPicPr>
          <p:cNvPr id="55298" name="Picture 2" descr="C:\devel\2012-importance\paper\supplemental-images\Pool scene\Reference image.png"/>
          <p:cNvPicPr>
            <a:picLocks noChangeAspect="1" noChangeArrowheads="1"/>
          </p:cNvPicPr>
          <p:nvPr/>
        </p:nvPicPr>
        <p:blipFill>
          <a:blip r:embed="rId3" cstate="print"/>
          <a:srcRect/>
          <a:stretch>
            <a:fillRect/>
          </a:stretch>
        </p:blipFill>
        <p:spPr bwMode="auto">
          <a:xfrm>
            <a:off x="1907" y="0"/>
            <a:ext cx="9142093" cy="6858000"/>
          </a:xfrm>
          <a:prstGeom prst="rect">
            <a:avLst/>
          </a:prstGeom>
          <a:noFill/>
        </p:spPr>
      </p:pic>
      <p:sp>
        <p:nvSpPr>
          <p:cNvPr id="8" name="TextovéPole 7"/>
          <p:cNvSpPr txBox="1"/>
          <p:nvPr/>
        </p:nvSpPr>
        <p:spPr>
          <a:xfrm>
            <a:off x="46374" y="6381328"/>
            <a:ext cx="3174267"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Reference solution</a:t>
            </a:r>
          </a:p>
        </p:txBody>
      </p:sp>
      <p:pic>
        <p:nvPicPr>
          <p:cNvPr id="55301" name="Picture 5" descr="C:\devel\2012-importance\paper\supplemental-images\Pool scene\Bidirectional Path Tracing.png"/>
          <p:cNvPicPr>
            <a:picLocks noChangeAspect="1" noChangeArrowheads="1"/>
          </p:cNvPicPr>
          <p:nvPr/>
        </p:nvPicPr>
        <p:blipFill>
          <a:blip r:embed="rId4" cstate="print"/>
          <a:srcRect l="51575"/>
          <a:stretch>
            <a:fillRect/>
          </a:stretch>
        </p:blipFill>
        <p:spPr bwMode="auto">
          <a:xfrm>
            <a:off x="4716016" y="0"/>
            <a:ext cx="4427984" cy="6859429"/>
          </a:xfrm>
          <a:prstGeom prst="rect">
            <a:avLst/>
          </a:prstGeom>
          <a:noFill/>
          <a:ln w="12700">
            <a:solidFill>
              <a:schemeClr val="tx1"/>
            </a:solidFill>
          </a:ln>
        </p:spPr>
      </p:pic>
      <p:sp>
        <p:nvSpPr>
          <p:cNvPr id="10" name="TextovéPole 9"/>
          <p:cNvSpPr txBox="1"/>
          <p:nvPr/>
        </p:nvSpPr>
        <p:spPr>
          <a:xfrm>
            <a:off x="4932040" y="6396335"/>
            <a:ext cx="4265911" cy="461665"/>
          </a:xfrm>
          <a:prstGeom prst="rect">
            <a:avLst/>
          </a:prstGeom>
          <a:noFill/>
        </p:spPr>
        <p:txBody>
          <a:bodyPr wrap="none" rtlCol="0">
            <a:spAutoFit/>
          </a:bodyPr>
          <a:lstStyle/>
          <a:p>
            <a:r>
              <a:rPr lang="en-US" sz="2400" b="1" dirty="0" smtClean="0">
                <a:solidFill>
                  <a:prstClr val="black"/>
                </a:solidFill>
                <a:effectLst>
                  <a:outerShdw blurRad="38100" dist="38100" dir="2700000" algn="tl">
                    <a:srgbClr val="000000">
                      <a:alpha val="43137"/>
                    </a:srgbClr>
                  </a:outerShdw>
                </a:effectLst>
                <a:latin typeface="Georgia"/>
              </a:rPr>
              <a:t>Bidirectional path tracing</a:t>
            </a:r>
          </a:p>
        </p:txBody>
      </p:sp>
      <p:sp>
        <p:nvSpPr>
          <p:cNvPr id="9" name="Zástupný symbol pro číslo snímku 8"/>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108</a:t>
            </a:fld>
            <a:endParaRPr lang="en-US" altLang="en-US">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Insufficient path sampling techniques</a:t>
            </a:r>
            <a:endParaRPr lang="cs-CZ" dirty="0"/>
          </a:p>
        </p:txBody>
      </p:sp>
      <p:sp>
        <p:nvSpPr>
          <p:cNvPr id="3" name="Content Placeholder 2"/>
          <p:cNvSpPr>
            <a:spLocks noGrp="1"/>
          </p:cNvSpPr>
          <p:nvPr>
            <p:ph idx="1"/>
          </p:nvPr>
        </p:nvSpPr>
        <p:spPr/>
        <p:txBody>
          <a:bodyPr/>
          <a:lstStyle/>
          <a:p>
            <a:r>
              <a:rPr lang="en-US" dirty="0" smtClean="0"/>
              <a:t>Some paths sampled with zero (or very small) probability</a:t>
            </a:r>
            <a:endParaRPr lang="cs-CZ" dirty="0" smtClean="0"/>
          </a:p>
        </p:txBody>
      </p:sp>
      <p:sp>
        <p:nvSpPr>
          <p:cNvPr id="12" name="Sun 41"/>
          <p:cNvSpPr/>
          <p:nvPr/>
        </p:nvSpPr>
        <p:spPr>
          <a:xfrm rot="1134788">
            <a:off x="6747076" y="2651748"/>
            <a:ext cx="642942" cy="642942"/>
          </a:xfrm>
          <a:prstGeom prst="sun">
            <a:avLst/>
          </a:prstGeom>
          <a:solidFill>
            <a:srgbClr val="FFCC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solidFill>
                <a:prstClr val="white"/>
              </a:solidFill>
              <a:effectLst>
                <a:reflection blurRad="6350" stA="60000" endA="900" endPos="58000" dir="5400000" sy="-100000" algn="bl" rotWithShape="0"/>
              </a:effectLst>
            </a:endParaRPr>
          </a:p>
        </p:txBody>
      </p:sp>
      <p:grpSp>
        <p:nvGrpSpPr>
          <p:cNvPr id="4" name="Group 64"/>
          <p:cNvGrpSpPr/>
          <p:nvPr/>
        </p:nvGrpSpPr>
        <p:grpSpPr>
          <a:xfrm>
            <a:off x="1575815" y="2967011"/>
            <a:ext cx="410270" cy="298378"/>
            <a:chOff x="3192789" y="1005143"/>
            <a:chExt cx="785815" cy="571503"/>
          </a:xfrm>
        </p:grpSpPr>
        <p:sp>
          <p:nvSpPr>
            <p:cNvPr id="17" name="Isosceles Triangle 65"/>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sp>
          <p:nvSpPr>
            <p:cNvPr id="18" name="Rectangle 66"/>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solidFill>
                  <a:prstClr val="black"/>
                </a:solidFill>
              </a:endParaRPr>
            </a:p>
          </p:txBody>
        </p:sp>
      </p:grpSp>
      <p:sp>
        <p:nvSpPr>
          <p:cNvPr id="640003" name="AutoShape 3"/>
          <p:cNvSpPr>
            <a:spLocks noChangeAspect="1" noChangeArrowheads="1" noTextEdit="1"/>
          </p:cNvSpPr>
          <p:nvPr/>
        </p:nvSpPr>
        <p:spPr bwMode="auto">
          <a:xfrm>
            <a:off x="2195736" y="2996952"/>
            <a:ext cx="3886200" cy="1730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nvGrpSpPr>
          <p:cNvPr id="5" name="Skupina 61"/>
          <p:cNvGrpSpPr/>
          <p:nvPr/>
        </p:nvGrpSpPr>
        <p:grpSpPr>
          <a:xfrm>
            <a:off x="1907704" y="3212692"/>
            <a:ext cx="4934942" cy="2057040"/>
            <a:chOff x="2671986" y="3798441"/>
            <a:chExt cx="3206750" cy="1336675"/>
          </a:xfrm>
        </p:grpSpPr>
        <p:sp>
          <p:nvSpPr>
            <p:cNvPr id="640005" name="Freeform 5"/>
            <p:cNvSpPr>
              <a:spLocks/>
            </p:cNvSpPr>
            <p:nvPr/>
          </p:nvSpPr>
          <p:spPr bwMode="auto">
            <a:xfrm>
              <a:off x="3157761" y="4437112"/>
              <a:ext cx="2251075" cy="692150"/>
            </a:xfrm>
            <a:custGeom>
              <a:avLst/>
              <a:gdLst/>
              <a:ahLst/>
              <a:cxnLst>
                <a:cxn ang="0">
                  <a:pos x="172" y="20"/>
                </a:cxn>
                <a:cxn ang="0">
                  <a:pos x="150" y="42"/>
                </a:cxn>
                <a:cxn ang="0">
                  <a:pos x="106" y="52"/>
                </a:cxn>
                <a:cxn ang="0">
                  <a:pos x="72" y="52"/>
                </a:cxn>
                <a:cxn ang="0">
                  <a:pos x="26" y="38"/>
                </a:cxn>
                <a:cxn ang="0">
                  <a:pos x="2" y="10"/>
                </a:cxn>
                <a:cxn ang="0">
                  <a:pos x="1418" y="436"/>
                </a:cxn>
                <a:cxn ang="0">
                  <a:pos x="1416" y="12"/>
                </a:cxn>
                <a:cxn ang="0">
                  <a:pos x="1390" y="38"/>
                </a:cxn>
                <a:cxn ang="0">
                  <a:pos x="1342" y="52"/>
                </a:cxn>
                <a:cxn ang="0">
                  <a:pos x="1294" y="52"/>
                </a:cxn>
                <a:cxn ang="0">
                  <a:pos x="1268" y="42"/>
                </a:cxn>
                <a:cxn ang="0">
                  <a:pos x="1260" y="18"/>
                </a:cxn>
                <a:cxn ang="0">
                  <a:pos x="1256" y="28"/>
                </a:cxn>
                <a:cxn ang="0">
                  <a:pos x="1224" y="52"/>
                </a:cxn>
                <a:cxn ang="0">
                  <a:pos x="1170" y="64"/>
                </a:cxn>
                <a:cxn ang="0">
                  <a:pos x="1134" y="64"/>
                </a:cxn>
                <a:cxn ang="0">
                  <a:pos x="1088" y="54"/>
                </a:cxn>
                <a:cxn ang="0">
                  <a:pos x="1064" y="32"/>
                </a:cxn>
                <a:cxn ang="0">
                  <a:pos x="1060" y="32"/>
                </a:cxn>
                <a:cxn ang="0">
                  <a:pos x="1036" y="48"/>
                </a:cxn>
                <a:cxn ang="0">
                  <a:pos x="972" y="52"/>
                </a:cxn>
                <a:cxn ang="0">
                  <a:pos x="924" y="50"/>
                </a:cxn>
                <a:cxn ang="0">
                  <a:pos x="896" y="36"/>
                </a:cxn>
                <a:cxn ang="0">
                  <a:pos x="890" y="18"/>
                </a:cxn>
                <a:cxn ang="0">
                  <a:pos x="878" y="40"/>
                </a:cxn>
                <a:cxn ang="0">
                  <a:pos x="842" y="48"/>
                </a:cxn>
                <a:cxn ang="0">
                  <a:pos x="776" y="48"/>
                </a:cxn>
                <a:cxn ang="0">
                  <a:pos x="744" y="38"/>
                </a:cxn>
                <a:cxn ang="0">
                  <a:pos x="732" y="14"/>
                </a:cxn>
                <a:cxn ang="0">
                  <a:pos x="730" y="24"/>
                </a:cxn>
                <a:cxn ang="0">
                  <a:pos x="694" y="44"/>
                </a:cxn>
                <a:cxn ang="0">
                  <a:pos x="618" y="52"/>
                </a:cxn>
                <a:cxn ang="0">
                  <a:pos x="584" y="50"/>
                </a:cxn>
                <a:cxn ang="0">
                  <a:pos x="540" y="36"/>
                </a:cxn>
                <a:cxn ang="0">
                  <a:pos x="522" y="10"/>
                </a:cxn>
                <a:cxn ang="0">
                  <a:pos x="516" y="30"/>
                </a:cxn>
                <a:cxn ang="0">
                  <a:pos x="488" y="48"/>
                </a:cxn>
                <a:cxn ang="0">
                  <a:pos x="442" y="52"/>
                </a:cxn>
                <a:cxn ang="0">
                  <a:pos x="408" y="50"/>
                </a:cxn>
                <a:cxn ang="0">
                  <a:pos x="366" y="34"/>
                </a:cxn>
                <a:cxn ang="0">
                  <a:pos x="350" y="6"/>
                </a:cxn>
                <a:cxn ang="0">
                  <a:pos x="344" y="26"/>
                </a:cxn>
                <a:cxn ang="0">
                  <a:pos x="314" y="46"/>
                </a:cxn>
                <a:cxn ang="0">
                  <a:pos x="266" y="52"/>
                </a:cxn>
                <a:cxn ang="0">
                  <a:pos x="230" y="50"/>
                </a:cxn>
                <a:cxn ang="0">
                  <a:pos x="190" y="36"/>
                </a:cxn>
                <a:cxn ang="0">
                  <a:pos x="174" y="10"/>
                </a:cxn>
              </a:cxnLst>
              <a:rect l="0" t="0" r="r" b="b"/>
              <a:pathLst>
                <a:path w="1418" h="436">
                  <a:moveTo>
                    <a:pt x="174" y="10"/>
                  </a:moveTo>
                  <a:lnTo>
                    <a:pt x="174" y="10"/>
                  </a:lnTo>
                  <a:lnTo>
                    <a:pt x="172" y="20"/>
                  </a:lnTo>
                  <a:lnTo>
                    <a:pt x="168" y="30"/>
                  </a:lnTo>
                  <a:lnTo>
                    <a:pt x="160" y="36"/>
                  </a:lnTo>
                  <a:lnTo>
                    <a:pt x="150" y="42"/>
                  </a:lnTo>
                  <a:lnTo>
                    <a:pt x="138" y="48"/>
                  </a:lnTo>
                  <a:lnTo>
                    <a:pt x="124" y="50"/>
                  </a:lnTo>
                  <a:lnTo>
                    <a:pt x="106" y="52"/>
                  </a:lnTo>
                  <a:lnTo>
                    <a:pt x="90" y="52"/>
                  </a:lnTo>
                  <a:lnTo>
                    <a:pt x="90" y="52"/>
                  </a:lnTo>
                  <a:lnTo>
                    <a:pt x="72" y="52"/>
                  </a:lnTo>
                  <a:lnTo>
                    <a:pt x="54" y="48"/>
                  </a:lnTo>
                  <a:lnTo>
                    <a:pt x="40" y="44"/>
                  </a:lnTo>
                  <a:lnTo>
                    <a:pt x="26" y="38"/>
                  </a:lnTo>
                  <a:lnTo>
                    <a:pt x="16" y="30"/>
                  </a:lnTo>
                  <a:lnTo>
                    <a:pt x="8" y="20"/>
                  </a:lnTo>
                  <a:lnTo>
                    <a:pt x="2" y="10"/>
                  </a:lnTo>
                  <a:lnTo>
                    <a:pt x="0" y="0"/>
                  </a:lnTo>
                  <a:lnTo>
                    <a:pt x="0" y="436"/>
                  </a:lnTo>
                  <a:lnTo>
                    <a:pt x="1418" y="436"/>
                  </a:lnTo>
                  <a:lnTo>
                    <a:pt x="1418" y="0"/>
                  </a:lnTo>
                  <a:lnTo>
                    <a:pt x="1418" y="0"/>
                  </a:lnTo>
                  <a:lnTo>
                    <a:pt x="1416" y="12"/>
                  </a:lnTo>
                  <a:lnTo>
                    <a:pt x="1410" y="22"/>
                  </a:lnTo>
                  <a:lnTo>
                    <a:pt x="1402" y="30"/>
                  </a:lnTo>
                  <a:lnTo>
                    <a:pt x="1390" y="38"/>
                  </a:lnTo>
                  <a:lnTo>
                    <a:pt x="1376" y="44"/>
                  </a:lnTo>
                  <a:lnTo>
                    <a:pt x="1360" y="48"/>
                  </a:lnTo>
                  <a:lnTo>
                    <a:pt x="1342" y="52"/>
                  </a:lnTo>
                  <a:lnTo>
                    <a:pt x="1324" y="52"/>
                  </a:lnTo>
                  <a:lnTo>
                    <a:pt x="1324" y="52"/>
                  </a:lnTo>
                  <a:lnTo>
                    <a:pt x="1294" y="52"/>
                  </a:lnTo>
                  <a:lnTo>
                    <a:pt x="1282" y="50"/>
                  </a:lnTo>
                  <a:lnTo>
                    <a:pt x="1274" y="46"/>
                  </a:lnTo>
                  <a:lnTo>
                    <a:pt x="1268" y="42"/>
                  </a:lnTo>
                  <a:lnTo>
                    <a:pt x="1262" y="36"/>
                  </a:lnTo>
                  <a:lnTo>
                    <a:pt x="1260" y="28"/>
                  </a:lnTo>
                  <a:lnTo>
                    <a:pt x="1260" y="18"/>
                  </a:lnTo>
                  <a:lnTo>
                    <a:pt x="1260" y="18"/>
                  </a:lnTo>
                  <a:lnTo>
                    <a:pt x="1258" y="24"/>
                  </a:lnTo>
                  <a:lnTo>
                    <a:pt x="1256" y="28"/>
                  </a:lnTo>
                  <a:lnTo>
                    <a:pt x="1250" y="38"/>
                  </a:lnTo>
                  <a:lnTo>
                    <a:pt x="1238" y="46"/>
                  </a:lnTo>
                  <a:lnTo>
                    <a:pt x="1224" y="52"/>
                  </a:lnTo>
                  <a:lnTo>
                    <a:pt x="1208" y="58"/>
                  </a:lnTo>
                  <a:lnTo>
                    <a:pt x="1190" y="62"/>
                  </a:lnTo>
                  <a:lnTo>
                    <a:pt x="1170" y="64"/>
                  </a:lnTo>
                  <a:lnTo>
                    <a:pt x="1152" y="64"/>
                  </a:lnTo>
                  <a:lnTo>
                    <a:pt x="1152" y="64"/>
                  </a:lnTo>
                  <a:lnTo>
                    <a:pt x="1134" y="64"/>
                  </a:lnTo>
                  <a:lnTo>
                    <a:pt x="1118" y="62"/>
                  </a:lnTo>
                  <a:lnTo>
                    <a:pt x="1102" y="58"/>
                  </a:lnTo>
                  <a:lnTo>
                    <a:pt x="1088" y="54"/>
                  </a:lnTo>
                  <a:lnTo>
                    <a:pt x="1078" y="48"/>
                  </a:lnTo>
                  <a:lnTo>
                    <a:pt x="1070" y="40"/>
                  </a:lnTo>
                  <a:lnTo>
                    <a:pt x="1064" y="32"/>
                  </a:lnTo>
                  <a:lnTo>
                    <a:pt x="1062" y="22"/>
                  </a:lnTo>
                  <a:lnTo>
                    <a:pt x="1062" y="22"/>
                  </a:lnTo>
                  <a:lnTo>
                    <a:pt x="1060" y="32"/>
                  </a:lnTo>
                  <a:lnTo>
                    <a:pt x="1056" y="38"/>
                  </a:lnTo>
                  <a:lnTo>
                    <a:pt x="1046" y="44"/>
                  </a:lnTo>
                  <a:lnTo>
                    <a:pt x="1036" y="48"/>
                  </a:lnTo>
                  <a:lnTo>
                    <a:pt x="1022" y="50"/>
                  </a:lnTo>
                  <a:lnTo>
                    <a:pt x="1006" y="52"/>
                  </a:lnTo>
                  <a:lnTo>
                    <a:pt x="972" y="52"/>
                  </a:lnTo>
                  <a:lnTo>
                    <a:pt x="972" y="52"/>
                  </a:lnTo>
                  <a:lnTo>
                    <a:pt x="938" y="52"/>
                  </a:lnTo>
                  <a:lnTo>
                    <a:pt x="924" y="50"/>
                  </a:lnTo>
                  <a:lnTo>
                    <a:pt x="912" y="46"/>
                  </a:lnTo>
                  <a:lnTo>
                    <a:pt x="904" y="42"/>
                  </a:lnTo>
                  <a:lnTo>
                    <a:pt x="896" y="36"/>
                  </a:lnTo>
                  <a:lnTo>
                    <a:pt x="892" y="28"/>
                  </a:lnTo>
                  <a:lnTo>
                    <a:pt x="890" y="18"/>
                  </a:lnTo>
                  <a:lnTo>
                    <a:pt x="890" y="18"/>
                  </a:lnTo>
                  <a:lnTo>
                    <a:pt x="888" y="28"/>
                  </a:lnTo>
                  <a:lnTo>
                    <a:pt x="884" y="36"/>
                  </a:lnTo>
                  <a:lnTo>
                    <a:pt x="878" y="40"/>
                  </a:lnTo>
                  <a:lnTo>
                    <a:pt x="868" y="44"/>
                  </a:lnTo>
                  <a:lnTo>
                    <a:pt x="856" y="48"/>
                  </a:lnTo>
                  <a:lnTo>
                    <a:pt x="842" y="48"/>
                  </a:lnTo>
                  <a:lnTo>
                    <a:pt x="808" y="50"/>
                  </a:lnTo>
                  <a:lnTo>
                    <a:pt x="808" y="50"/>
                  </a:lnTo>
                  <a:lnTo>
                    <a:pt x="776" y="48"/>
                  </a:lnTo>
                  <a:lnTo>
                    <a:pt x="762" y="46"/>
                  </a:lnTo>
                  <a:lnTo>
                    <a:pt x="752" y="42"/>
                  </a:lnTo>
                  <a:lnTo>
                    <a:pt x="744" y="38"/>
                  </a:lnTo>
                  <a:lnTo>
                    <a:pt x="738" y="32"/>
                  </a:lnTo>
                  <a:lnTo>
                    <a:pt x="734" y="24"/>
                  </a:lnTo>
                  <a:lnTo>
                    <a:pt x="732" y="14"/>
                  </a:lnTo>
                  <a:lnTo>
                    <a:pt x="732" y="14"/>
                  </a:lnTo>
                  <a:lnTo>
                    <a:pt x="732" y="20"/>
                  </a:lnTo>
                  <a:lnTo>
                    <a:pt x="730" y="24"/>
                  </a:lnTo>
                  <a:lnTo>
                    <a:pt x="722" y="32"/>
                  </a:lnTo>
                  <a:lnTo>
                    <a:pt x="710" y="40"/>
                  </a:lnTo>
                  <a:lnTo>
                    <a:pt x="694" y="44"/>
                  </a:lnTo>
                  <a:lnTo>
                    <a:pt x="676" y="48"/>
                  </a:lnTo>
                  <a:lnTo>
                    <a:pt x="658" y="50"/>
                  </a:lnTo>
                  <a:lnTo>
                    <a:pt x="618" y="52"/>
                  </a:lnTo>
                  <a:lnTo>
                    <a:pt x="618" y="52"/>
                  </a:lnTo>
                  <a:lnTo>
                    <a:pt x="600" y="52"/>
                  </a:lnTo>
                  <a:lnTo>
                    <a:pt x="584" y="50"/>
                  </a:lnTo>
                  <a:lnTo>
                    <a:pt x="566" y="48"/>
                  </a:lnTo>
                  <a:lnTo>
                    <a:pt x="552" y="42"/>
                  </a:lnTo>
                  <a:lnTo>
                    <a:pt x="540" y="36"/>
                  </a:lnTo>
                  <a:lnTo>
                    <a:pt x="530" y="30"/>
                  </a:lnTo>
                  <a:lnTo>
                    <a:pt x="524" y="20"/>
                  </a:lnTo>
                  <a:lnTo>
                    <a:pt x="522" y="10"/>
                  </a:lnTo>
                  <a:lnTo>
                    <a:pt x="522" y="10"/>
                  </a:lnTo>
                  <a:lnTo>
                    <a:pt x="520" y="20"/>
                  </a:lnTo>
                  <a:lnTo>
                    <a:pt x="516" y="30"/>
                  </a:lnTo>
                  <a:lnTo>
                    <a:pt x="510" y="36"/>
                  </a:lnTo>
                  <a:lnTo>
                    <a:pt x="500" y="42"/>
                  </a:lnTo>
                  <a:lnTo>
                    <a:pt x="488" y="48"/>
                  </a:lnTo>
                  <a:lnTo>
                    <a:pt x="476" y="50"/>
                  </a:lnTo>
                  <a:lnTo>
                    <a:pt x="460" y="52"/>
                  </a:lnTo>
                  <a:lnTo>
                    <a:pt x="442" y="52"/>
                  </a:lnTo>
                  <a:lnTo>
                    <a:pt x="442" y="52"/>
                  </a:lnTo>
                  <a:lnTo>
                    <a:pt x="424" y="52"/>
                  </a:lnTo>
                  <a:lnTo>
                    <a:pt x="408" y="50"/>
                  </a:lnTo>
                  <a:lnTo>
                    <a:pt x="392" y="46"/>
                  </a:lnTo>
                  <a:lnTo>
                    <a:pt x="378" y="40"/>
                  </a:lnTo>
                  <a:lnTo>
                    <a:pt x="366" y="34"/>
                  </a:lnTo>
                  <a:lnTo>
                    <a:pt x="358" y="26"/>
                  </a:lnTo>
                  <a:lnTo>
                    <a:pt x="352" y="18"/>
                  </a:lnTo>
                  <a:lnTo>
                    <a:pt x="350" y="6"/>
                  </a:lnTo>
                  <a:lnTo>
                    <a:pt x="350" y="6"/>
                  </a:lnTo>
                  <a:lnTo>
                    <a:pt x="348" y="18"/>
                  </a:lnTo>
                  <a:lnTo>
                    <a:pt x="344" y="26"/>
                  </a:lnTo>
                  <a:lnTo>
                    <a:pt x="336" y="34"/>
                  </a:lnTo>
                  <a:lnTo>
                    <a:pt x="326" y="40"/>
                  </a:lnTo>
                  <a:lnTo>
                    <a:pt x="314" y="46"/>
                  </a:lnTo>
                  <a:lnTo>
                    <a:pt x="300" y="50"/>
                  </a:lnTo>
                  <a:lnTo>
                    <a:pt x="284" y="52"/>
                  </a:lnTo>
                  <a:lnTo>
                    <a:pt x="266" y="52"/>
                  </a:lnTo>
                  <a:lnTo>
                    <a:pt x="266" y="52"/>
                  </a:lnTo>
                  <a:lnTo>
                    <a:pt x="248" y="52"/>
                  </a:lnTo>
                  <a:lnTo>
                    <a:pt x="230" y="50"/>
                  </a:lnTo>
                  <a:lnTo>
                    <a:pt x="216" y="48"/>
                  </a:lnTo>
                  <a:lnTo>
                    <a:pt x="202" y="42"/>
                  </a:lnTo>
                  <a:lnTo>
                    <a:pt x="190" y="36"/>
                  </a:lnTo>
                  <a:lnTo>
                    <a:pt x="182" y="30"/>
                  </a:lnTo>
                  <a:lnTo>
                    <a:pt x="176" y="20"/>
                  </a:lnTo>
                  <a:lnTo>
                    <a:pt x="174" y="10"/>
                  </a:lnTo>
                  <a:lnTo>
                    <a:pt x="174" y="10"/>
                  </a:lnTo>
                  <a:close/>
                </a:path>
              </a:pathLst>
            </a:custGeom>
            <a:solidFill>
              <a:schemeClr val="bg2">
                <a:lumMod val="90000"/>
              </a:schemeClr>
            </a:solidFill>
            <a:ln w="19050">
              <a:solidFill>
                <a:srgbClr val="6699FF"/>
              </a:solidFill>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07" name="Freeform 7"/>
            <p:cNvSpPr>
              <a:spLocks/>
            </p:cNvSpPr>
            <p:nvPr/>
          </p:nvSpPr>
          <p:spPr bwMode="auto">
            <a:xfrm>
              <a:off x="2671986" y="4350891"/>
              <a:ext cx="3206750" cy="784225"/>
            </a:xfrm>
            <a:custGeom>
              <a:avLst/>
              <a:gdLst/>
              <a:ahLst/>
              <a:cxnLst>
                <a:cxn ang="0">
                  <a:pos x="2020" y="0"/>
                </a:cxn>
                <a:cxn ang="0">
                  <a:pos x="1724" y="0"/>
                </a:cxn>
                <a:cxn ang="0">
                  <a:pos x="1724" y="494"/>
                </a:cxn>
                <a:cxn ang="0">
                  <a:pos x="306" y="494"/>
                </a:cxn>
                <a:cxn ang="0">
                  <a:pos x="306" y="0"/>
                </a:cxn>
                <a:cxn ang="0">
                  <a:pos x="0" y="0"/>
                </a:cxn>
              </a:cxnLst>
              <a:rect l="0" t="0" r="r" b="b"/>
              <a:pathLst>
                <a:path w="2020" h="494">
                  <a:moveTo>
                    <a:pt x="2020" y="0"/>
                  </a:moveTo>
                  <a:lnTo>
                    <a:pt x="1724" y="0"/>
                  </a:lnTo>
                  <a:lnTo>
                    <a:pt x="1724" y="494"/>
                  </a:lnTo>
                  <a:lnTo>
                    <a:pt x="306" y="494"/>
                  </a:lnTo>
                  <a:lnTo>
                    <a:pt x="306" y="0"/>
                  </a:lnTo>
                  <a:lnTo>
                    <a:pt x="0" y="0"/>
                  </a:lnTo>
                </a:path>
              </a:pathLst>
            </a:custGeom>
            <a:noFill/>
            <a:ln w="3492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sp>
          <p:nvSpPr>
            <p:cNvPr id="640033" name="Freeform 33"/>
            <p:cNvSpPr>
              <a:spLocks/>
            </p:cNvSpPr>
            <p:nvPr/>
          </p:nvSpPr>
          <p:spPr bwMode="auto">
            <a:xfrm>
              <a:off x="2738661" y="3798441"/>
              <a:ext cx="3095625" cy="1336675"/>
            </a:xfrm>
            <a:custGeom>
              <a:avLst/>
              <a:gdLst/>
              <a:ahLst/>
              <a:cxnLst>
                <a:cxn ang="0">
                  <a:pos x="0" y="30"/>
                </a:cxn>
                <a:cxn ang="0">
                  <a:pos x="968" y="446"/>
                </a:cxn>
                <a:cxn ang="0">
                  <a:pos x="1126" y="842"/>
                </a:cxn>
                <a:cxn ang="0">
                  <a:pos x="1236" y="458"/>
                </a:cxn>
                <a:cxn ang="0">
                  <a:pos x="1950" y="0"/>
                </a:cxn>
              </a:cxnLst>
              <a:rect l="0" t="0" r="r" b="b"/>
              <a:pathLst>
                <a:path w="1950" h="842">
                  <a:moveTo>
                    <a:pt x="0" y="30"/>
                  </a:moveTo>
                  <a:lnTo>
                    <a:pt x="968" y="446"/>
                  </a:lnTo>
                  <a:lnTo>
                    <a:pt x="1126" y="842"/>
                  </a:lnTo>
                  <a:lnTo>
                    <a:pt x="1236" y="458"/>
                  </a:lnTo>
                  <a:lnTo>
                    <a:pt x="1950" y="0"/>
                  </a:lnTo>
                </a:path>
              </a:pathLst>
            </a:custGeom>
            <a:noFill/>
            <a:ln w="12700">
              <a:solidFill>
                <a:schemeClr val="tx1"/>
              </a:solidFill>
              <a:prstDash val="solid"/>
              <a:round/>
              <a:headEnd/>
              <a:tailEnd/>
            </a:ln>
            <a:effectLst>
              <a:outerShdw blurRad="50800" dist="381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cs-CZ">
                <a:solidFill>
                  <a:prstClr val="black"/>
                </a:solidFill>
              </a:endParaRPr>
            </a:p>
          </p:txBody>
        </p:sp>
      </p:grpSp>
      <p:sp>
        <p:nvSpPr>
          <p:cNvPr id="14" name="Zástupný symbol pro číslo snímku 1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109</a:t>
            </a:fld>
            <a:endParaRPr lang="en-US" altLang="en-US">
              <a:solidFill>
                <a:prstClr val="black"/>
              </a:solidFill>
            </a:endParaRPr>
          </a:p>
        </p:txBody>
      </p:sp>
      <p:sp>
        <p:nvSpPr>
          <p:cNvPr id="15" name="Zástupný symbol pro zápatí 14"/>
          <p:cNvSpPr>
            <a:spLocks noGrp="1"/>
          </p:cNvSpPr>
          <p:nvPr>
            <p:ph type="ftr" sz="quarter" idx="11"/>
          </p:nvPr>
        </p:nvSpPr>
        <p:spPr/>
        <p:txBody>
          <a:bodyPr/>
          <a:lstStyle/>
          <a:p>
            <a:pPr>
              <a:defRPr/>
            </a:pPr>
            <a:endParaRPr lang="cs-CZ" altLang="en-US" smtClean="0">
              <a:solidFill>
                <a:prstClr val="black"/>
              </a:solidFill>
            </a:endParaRPr>
          </a:p>
          <a:p>
            <a:pPr>
              <a:defRPr/>
            </a:pPr>
            <a:r>
              <a:rPr lang="cs-CZ" altLang="en-US" smtClean="0">
                <a:solidFill>
                  <a:prstClr val="black"/>
                </a:solidFill>
              </a:rPr>
              <a:t>Course: </a:t>
            </a:r>
            <a:r>
              <a:rPr lang="en-US" altLang="en-US" smtClean="0">
                <a:solidFill>
                  <a:prstClr val="black"/>
                </a:solidFill>
              </a:rPr>
              <a:t>Recent Advances in Light Transport Simulation</a:t>
            </a:r>
          </a:p>
          <a:p>
            <a:pPr>
              <a:defRPr/>
            </a:pPr>
            <a:r>
              <a:rPr lang="en-US" i="1" smtClean="0">
                <a:solidFill>
                  <a:prstClr val="black"/>
                </a:solidFill>
              </a:rPr>
              <a:t>Jaroslav K</a:t>
            </a:r>
            <a:r>
              <a:rPr lang="cs-CZ" i="1" smtClean="0">
                <a:solidFill>
                  <a:prstClr val="black"/>
                </a:solidFill>
              </a:rPr>
              <a:t>řivánek</a:t>
            </a:r>
            <a:r>
              <a:rPr lang="cs-CZ" smtClean="0">
                <a:solidFill>
                  <a:prstClr val="black"/>
                </a:solidFill>
              </a:rPr>
              <a:t> – </a:t>
            </a:r>
            <a:r>
              <a:rPr lang="en-US" smtClean="0">
                <a:solidFill>
                  <a:prstClr val="black"/>
                </a:solidFill>
              </a:rPr>
              <a:t>Bidirectional Path Sampling Techniques</a:t>
            </a:r>
            <a:endParaRPr lang="en-US" altLang="en-US" dirty="0">
              <a:solidFill>
                <a:prstClr val="black"/>
              </a:solidFill>
            </a:endParaRPr>
          </a:p>
        </p:txBody>
      </p:sp>
      <p:sp>
        <p:nvSpPr>
          <p:cNvPr id="16" name="TextovéPole 15"/>
          <p:cNvSpPr txBox="1"/>
          <p:nvPr/>
        </p:nvSpPr>
        <p:spPr>
          <a:xfrm>
            <a:off x="4139952" y="5277456"/>
            <a:ext cx="1314784" cy="369332"/>
          </a:xfrm>
          <a:prstGeom prst="rect">
            <a:avLst/>
          </a:prstGeom>
          <a:noFill/>
        </p:spPr>
        <p:txBody>
          <a:bodyPr wrap="none" rtlCol="0">
            <a:spAutoFit/>
          </a:bodyPr>
          <a:lstStyle/>
          <a:p>
            <a:r>
              <a:rPr lang="en-US" dirty="0" smtClean="0">
                <a:solidFill>
                  <a:srgbClr val="464646"/>
                </a:solidFill>
                <a:latin typeface="Georgia"/>
              </a:rPr>
              <a:t>diffuse – D</a:t>
            </a:r>
            <a:endParaRPr lang="cs-CZ" dirty="0" smtClean="0">
              <a:solidFill>
                <a:srgbClr val="464646"/>
              </a:solidFill>
              <a:latin typeface="Georgia"/>
            </a:endParaRPr>
          </a:p>
        </p:txBody>
      </p:sp>
      <p:sp>
        <p:nvSpPr>
          <p:cNvPr id="20" name="Oval 10"/>
          <p:cNvSpPr/>
          <p:nvPr/>
        </p:nvSpPr>
        <p:spPr>
          <a:xfrm>
            <a:off x="4693156" y="520672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1" name="Oval 10"/>
          <p:cNvSpPr/>
          <p:nvPr/>
        </p:nvSpPr>
        <p:spPr>
          <a:xfrm>
            <a:off x="4971286" y="425014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2" name="Oval 10"/>
          <p:cNvSpPr/>
          <p:nvPr/>
        </p:nvSpPr>
        <p:spPr>
          <a:xfrm>
            <a:off x="4301588" y="4234900"/>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3" name="Oval 10"/>
          <p:cNvSpPr/>
          <p:nvPr/>
        </p:nvSpPr>
        <p:spPr>
          <a:xfrm>
            <a:off x="6693092" y="316382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4" name="Oval 10"/>
          <p:cNvSpPr/>
          <p:nvPr/>
        </p:nvSpPr>
        <p:spPr>
          <a:xfrm>
            <a:off x="1998380" y="3226788"/>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prstClr val="white"/>
              </a:solidFill>
            </a:endParaRPr>
          </a:p>
        </p:txBody>
      </p:sp>
      <p:sp>
        <p:nvSpPr>
          <p:cNvPr id="25" name="TextovéPole 24"/>
          <p:cNvSpPr txBox="1"/>
          <p:nvPr/>
        </p:nvSpPr>
        <p:spPr>
          <a:xfrm>
            <a:off x="3995936" y="3861048"/>
            <a:ext cx="1433406" cy="369332"/>
          </a:xfrm>
          <a:prstGeom prst="rect">
            <a:avLst/>
          </a:prstGeom>
          <a:noFill/>
        </p:spPr>
        <p:txBody>
          <a:bodyPr wrap="none" rtlCol="0">
            <a:spAutoFit/>
          </a:bodyPr>
          <a:lstStyle/>
          <a:p>
            <a:r>
              <a:rPr lang="en-US" dirty="0" err="1" smtClean="0">
                <a:solidFill>
                  <a:srgbClr val="464646"/>
                </a:solidFill>
                <a:latin typeface="Georgia"/>
              </a:rPr>
              <a:t>specular</a:t>
            </a:r>
            <a:r>
              <a:rPr lang="en-US" dirty="0" smtClean="0">
                <a:solidFill>
                  <a:srgbClr val="464646"/>
                </a:solidFill>
                <a:latin typeface="Georgia"/>
              </a:rPr>
              <a:t> – S</a:t>
            </a:r>
            <a:endParaRPr lang="cs-CZ" dirty="0" smtClean="0">
              <a:solidFill>
                <a:srgbClr val="464646"/>
              </a:solidFill>
              <a:latin typeface="Georgia"/>
            </a:endParaRPr>
          </a:p>
        </p:txBody>
      </p:sp>
    </p:spTree>
    <p:extLst>
      <p:ext uri="{BB962C8B-B14F-4D97-AF65-F5344CB8AC3E}">
        <p14:creationId xmlns:p14="http://schemas.microsoft.com/office/powerpoint/2010/main" xmlns="" val="34545330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en-US" b="1" dirty="0" smtClean="0"/>
              <a:t>Quasi Monte </a:t>
            </a:r>
            <a:r>
              <a:rPr lang="en-US" b="1" dirty="0"/>
              <a:t>Carlo </a:t>
            </a:r>
            <a:r>
              <a:rPr lang="en-US" b="1" dirty="0" err="1" smtClean="0"/>
              <a:t>Metody</a:t>
            </a:r>
            <a:r>
              <a:rPr lang="en-US" b="1" dirty="0" smtClean="0"/>
              <a:t> </a:t>
            </a:r>
            <a:endParaRPr lang="cs-CZ" b="1" dirty="0" smtClean="0"/>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 xmlns:p14="http://schemas.microsoft.com/office/powerpoint/2010/main" val="28743564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Alternatives to local path sampling</a:t>
            </a:r>
            <a:endParaRPr lang="en-US" dirty="0"/>
          </a:p>
        </p:txBody>
      </p:sp>
      <p:sp>
        <p:nvSpPr>
          <p:cNvPr id="3" name="Zástupný symbol pro obsah 2"/>
          <p:cNvSpPr>
            <a:spLocks noGrp="1"/>
          </p:cNvSpPr>
          <p:nvPr>
            <p:ph idx="1"/>
          </p:nvPr>
        </p:nvSpPr>
        <p:spPr/>
        <p:txBody>
          <a:bodyPr/>
          <a:lstStyle/>
          <a:p>
            <a:endParaRPr lang="en-US" dirty="0" smtClean="0"/>
          </a:p>
          <a:p>
            <a:r>
              <a:rPr lang="en-US" b="1" dirty="0" smtClean="0"/>
              <a:t>Global</a:t>
            </a:r>
            <a:r>
              <a:rPr lang="en-US" dirty="0" smtClean="0"/>
              <a:t> path sampling – </a:t>
            </a:r>
            <a:r>
              <a:rPr lang="en-US" b="1" dirty="0" smtClean="0"/>
              <a:t>Metropolis light transport</a:t>
            </a:r>
            <a:endParaRPr lang="en-US" dirty="0" smtClean="0"/>
          </a:p>
          <a:p>
            <a:pPr lvl="1"/>
            <a:r>
              <a:rPr lang="en-US" dirty="0" smtClean="0"/>
              <a:t>Initial proposal still relies on local sampling</a:t>
            </a:r>
          </a:p>
          <a:p>
            <a:pPr lvl="1"/>
            <a:endParaRPr lang="en-US" dirty="0" smtClean="0"/>
          </a:p>
          <a:p>
            <a:r>
              <a:rPr lang="en-US" dirty="0" smtClean="0"/>
              <a:t>Leave path integral framework</a:t>
            </a:r>
          </a:p>
          <a:p>
            <a:pPr lvl="1"/>
            <a:r>
              <a:rPr lang="en-US" dirty="0" smtClean="0"/>
              <a:t>Density estimation – </a:t>
            </a:r>
            <a:r>
              <a:rPr lang="en-US" b="1" dirty="0" smtClean="0"/>
              <a:t>photon mapping</a:t>
            </a:r>
          </a:p>
          <a:p>
            <a:pPr lvl="1"/>
            <a:endParaRPr lang="en-US" dirty="0" smtClean="0"/>
          </a:p>
          <a:p>
            <a:r>
              <a:rPr lang="en-US" b="1" dirty="0" smtClean="0"/>
              <a:t>Unify</a:t>
            </a:r>
            <a:r>
              <a:rPr lang="en-US" dirty="0" smtClean="0"/>
              <a:t> path integral framework and density estimation</a:t>
            </a:r>
          </a:p>
          <a:p>
            <a:pPr lvl="1"/>
            <a:r>
              <a:rPr lang="en-US" b="1" dirty="0" smtClean="0"/>
              <a:t>Vertex Connection &amp; Merging</a:t>
            </a:r>
          </a:p>
          <a:p>
            <a:pPr lvl="1"/>
            <a:endParaRPr lang="en-US" dirty="0"/>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110</a:t>
            </a:fld>
            <a:endParaRPr lang="en-US" altLang="en-US">
              <a:solidFill>
                <a:prstClr val="black"/>
              </a:solidFill>
            </a:endParaRPr>
          </a:p>
        </p:txBody>
      </p:sp>
      <p:sp>
        <p:nvSpPr>
          <p:cNvPr id="6" name="Zástupný symbol pro zápatí 5"/>
          <p:cNvSpPr>
            <a:spLocks noGrp="1"/>
          </p:cNvSpPr>
          <p:nvPr>
            <p:ph type="ftr" sz="quarter" idx="11"/>
          </p:nvPr>
        </p:nvSpPr>
        <p:spPr/>
        <p:txBody>
          <a:bodyPr/>
          <a:lstStyle/>
          <a:p>
            <a:pPr>
              <a:defRPr/>
            </a:pPr>
            <a:endParaRPr lang="cs-CZ" altLang="en-US" smtClean="0">
              <a:solidFill>
                <a:prstClr val="black"/>
              </a:solidFill>
            </a:endParaRPr>
          </a:p>
          <a:p>
            <a:pPr>
              <a:defRPr/>
            </a:pPr>
            <a:r>
              <a:rPr lang="cs-CZ" altLang="en-US" smtClean="0">
                <a:solidFill>
                  <a:prstClr val="black"/>
                </a:solidFill>
              </a:rPr>
              <a:t>Course: </a:t>
            </a:r>
            <a:r>
              <a:rPr lang="en-US" altLang="en-US" smtClean="0">
                <a:solidFill>
                  <a:prstClr val="black"/>
                </a:solidFill>
              </a:rPr>
              <a:t>Recent Advances in Light Transport Simulation</a:t>
            </a:r>
          </a:p>
          <a:p>
            <a:pPr>
              <a:defRPr/>
            </a:pPr>
            <a:r>
              <a:rPr lang="en-US" i="1" smtClean="0">
                <a:solidFill>
                  <a:prstClr val="black"/>
                </a:solidFill>
              </a:rPr>
              <a:t>Jaroslav K</a:t>
            </a:r>
            <a:r>
              <a:rPr lang="cs-CZ" i="1" smtClean="0">
                <a:solidFill>
                  <a:prstClr val="black"/>
                </a:solidFill>
              </a:rPr>
              <a:t>řivánek</a:t>
            </a:r>
            <a:r>
              <a:rPr lang="cs-CZ" smtClean="0">
                <a:solidFill>
                  <a:prstClr val="black"/>
                </a:solidFill>
              </a:rPr>
              <a:t> – </a:t>
            </a:r>
            <a:r>
              <a:rPr lang="en-US" smtClean="0">
                <a:solidFill>
                  <a:prstClr val="black"/>
                </a:solidFill>
              </a:rPr>
              <a:t>Bidirectional Path Sampling Techniques</a:t>
            </a:r>
            <a:endParaRPr lang="en-US" altLang="en-US"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Nearly there…</a:t>
            </a:r>
            <a:endParaRPr lang="en-US" dirty="0"/>
          </a:p>
        </p:txBody>
      </p:sp>
      <p:sp>
        <p:nvSpPr>
          <p:cNvPr id="3" name="Zástupný symbol pro text 2"/>
          <p:cNvSpPr>
            <a:spLocks noGrp="1"/>
          </p:cNvSpPr>
          <p:nvPr>
            <p:ph type="body" idx="1"/>
          </p:nvPr>
        </p:nvSpPr>
        <p:spPr/>
        <p:txBody>
          <a:bodyPr/>
          <a:lstStyle/>
          <a:p>
            <a:endParaRPr lang="cs-CZ" dirty="0" smtClean="0"/>
          </a:p>
          <a:p>
            <a:endParaRPr lang="cs-CZ" dirty="0" smtClean="0"/>
          </a:p>
          <a:p>
            <a:endParaRPr lang="cs-CZ" dirty="0" smtClean="0"/>
          </a:p>
          <a:p>
            <a:endParaRPr lang="en-US" dirty="0"/>
          </a:p>
        </p:txBody>
      </p:sp>
    </p:spTree>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 A historical remark</a:t>
            </a:r>
            <a:endParaRPr lang="en-US" dirty="0"/>
          </a:p>
        </p:txBody>
      </p:sp>
      <p:sp>
        <p:nvSpPr>
          <p:cNvPr id="3" name="Zástupný symbol pro obsah 2"/>
          <p:cNvSpPr>
            <a:spLocks noGrp="1"/>
          </p:cNvSpPr>
          <p:nvPr>
            <p:ph idx="1"/>
          </p:nvPr>
        </p:nvSpPr>
        <p:spPr/>
        <p:txBody>
          <a:bodyPr/>
          <a:lstStyle/>
          <a:p>
            <a:r>
              <a:rPr lang="en-US" dirty="0" smtClean="0"/>
              <a:t>This course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and </a:t>
            </a:r>
            <a:r>
              <a:rPr lang="en-US" sz="2000" dirty="0" err="1" smtClean="0">
                <a:solidFill>
                  <a:schemeClr val="accent1"/>
                </a:solidFill>
              </a:rPr>
              <a:t>Guibas</a:t>
            </a:r>
            <a:r>
              <a:rPr lang="en-US" sz="2000" dirty="0" smtClean="0">
                <a:solidFill>
                  <a:schemeClr val="accent1"/>
                </a:solidFill>
              </a:rPr>
              <a:t> 1995], [</a:t>
            </a:r>
            <a:r>
              <a:rPr lang="en-US" sz="2000" dirty="0" err="1" smtClean="0">
                <a:solidFill>
                  <a:schemeClr val="accent1"/>
                </a:solidFill>
              </a:rPr>
              <a:t>Veach</a:t>
            </a:r>
            <a:r>
              <a:rPr lang="en-US" sz="2000" dirty="0" smtClean="0">
                <a:solidFill>
                  <a:schemeClr val="accent1"/>
                </a:solidFill>
              </a:rPr>
              <a:t> 1997]</a:t>
            </a:r>
          </a:p>
          <a:p>
            <a:pPr lvl="1"/>
            <a:r>
              <a:rPr lang="en-US" dirty="0" smtClean="0"/>
              <a:t>Easily derived form the rendering equation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1997]</a:t>
            </a:r>
            <a:endParaRPr lang="en-US" sz="2000" dirty="0" smtClean="0"/>
          </a:p>
          <a:p>
            <a:endParaRPr lang="en-US" dirty="0" smtClean="0"/>
          </a:p>
          <a:p>
            <a:r>
              <a:rPr lang="en-US" dirty="0" smtClean="0"/>
              <a:t>Feynman path integral</a:t>
            </a:r>
            <a:r>
              <a:rPr lang="cs-CZ" dirty="0" smtClean="0"/>
              <a:t> </a:t>
            </a:r>
            <a:r>
              <a:rPr lang="cs-CZ" dirty="0" err="1" smtClean="0"/>
              <a:t>formulation</a:t>
            </a:r>
            <a:r>
              <a:rPr lang="cs-CZ" dirty="0" smtClean="0"/>
              <a:t> </a:t>
            </a:r>
            <a:r>
              <a:rPr lang="cs-CZ" dirty="0" err="1" smtClean="0"/>
              <a:t>of</a:t>
            </a:r>
            <a:r>
              <a:rPr lang="cs-CZ" dirty="0" smtClean="0"/>
              <a:t> </a:t>
            </a:r>
            <a:r>
              <a:rPr lang="cs-CZ" dirty="0" err="1" smtClean="0"/>
              <a:t>quantum</a:t>
            </a:r>
            <a:r>
              <a:rPr lang="cs-CZ" dirty="0" smtClean="0"/>
              <a:t> </a:t>
            </a:r>
            <a:r>
              <a:rPr lang="cs-CZ" dirty="0" err="1" smtClean="0"/>
              <a:t>mechanics</a:t>
            </a:r>
            <a:r>
              <a:rPr lang="cs-CZ" dirty="0" smtClean="0"/>
              <a:t> </a:t>
            </a:r>
            <a:r>
              <a:rPr lang="en-US" dirty="0" smtClean="0"/>
              <a:t> </a:t>
            </a:r>
            <a:r>
              <a:rPr lang="en-US" sz="2000" dirty="0" smtClean="0">
                <a:solidFill>
                  <a:schemeClr val="accent1"/>
                </a:solidFill>
              </a:rPr>
              <a:t>[Feynman and </a:t>
            </a:r>
            <a:r>
              <a:rPr lang="en-US" sz="2000" dirty="0" err="1" smtClean="0">
                <a:solidFill>
                  <a:schemeClr val="accent1"/>
                </a:solidFill>
              </a:rPr>
              <a:t>Hibbs</a:t>
            </a:r>
            <a:r>
              <a:rPr lang="en-US" sz="2000" dirty="0" smtClean="0">
                <a:solidFill>
                  <a:schemeClr val="accent1"/>
                </a:solidFill>
              </a:rPr>
              <a:t> 65]</a:t>
            </a:r>
          </a:p>
          <a:p>
            <a:endParaRPr lang="en-US" dirty="0" smtClean="0"/>
          </a:p>
          <a:p>
            <a:r>
              <a:rPr lang="en-US" dirty="0" smtClean="0"/>
              <a:t>Homogeneous materials </a:t>
            </a:r>
            <a:r>
              <a:rPr lang="en-US" sz="2000" dirty="0" smtClean="0">
                <a:solidFill>
                  <a:schemeClr val="accent1"/>
                </a:solidFill>
              </a:rPr>
              <a:t>[</a:t>
            </a:r>
            <a:r>
              <a:rPr lang="en-US" sz="2000" dirty="0" err="1" smtClean="0">
                <a:solidFill>
                  <a:schemeClr val="accent1"/>
                </a:solidFill>
              </a:rPr>
              <a:t>Tessendorf</a:t>
            </a:r>
            <a:r>
              <a:rPr lang="en-US" sz="2000" dirty="0" smtClean="0">
                <a:solidFill>
                  <a:schemeClr val="accent1"/>
                </a:solidFill>
              </a:rPr>
              <a:t> 89, 91, 92]</a:t>
            </a:r>
          </a:p>
          <a:p>
            <a:endParaRPr lang="en-US" dirty="0" smtClean="0"/>
          </a:p>
          <a:p>
            <a:r>
              <a:rPr lang="en-US" dirty="0" smtClean="0"/>
              <a:t>Rendering </a:t>
            </a:r>
            <a:r>
              <a:rPr lang="en-US" sz="2000" dirty="0" smtClean="0">
                <a:solidFill>
                  <a:schemeClr val="accent1"/>
                </a:solidFill>
              </a:rPr>
              <a:t>[</a:t>
            </a:r>
            <a:r>
              <a:rPr lang="en-US" sz="2000" dirty="0" err="1" smtClean="0">
                <a:solidFill>
                  <a:schemeClr val="accent1"/>
                </a:solidFill>
              </a:rPr>
              <a:t>Premo</a:t>
            </a:r>
            <a:r>
              <a:rPr lang="cs-CZ" sz="2000" dirty="0" smtClean="0">
                <a:solidFill>
                  <a:schemeClr val="accent1"/>
                </a:solidFill>
              </a:rPr>
              <a:t>že </a:t>
            </a:r>
            <a:r>
              <a:rPr lang="cs-CZ" sz="2000" dirty="0" err="1" smtClean="0">
                <a:solidFill>
                  <a:schemeClr val="accent1"/>
                </a:solidFill>
              </a:rPr>
              <a:t>et</a:t>
            </a:r>
            <a:r>
              <a:rPr lang="cs-CZ" sz="2000" dirty="0" smtClean="0">
                <a:solidFill>
                  <a:schemeClr val="accent1"/>
                </a:solidFill>
              </a:rPr>
              <a:t> </a:t>
            </a:r>
            <a:r>
              <a:rPr lang="cs-CZ" sz="2000" dirty="0" err="1" smtClean="0">
                <a:solidFill>
                  <a:schemeClr val="accent1"/>
                </a:solidFill>
              </a:rPr>
              <a:t>al</a:t>
            </a:r>
            <a:r>
              <a:rPr lang="cs-CZ" sz="2000" dirty="0" smtClean="0">
                <a:solidFill>
                  <a:schemeClr val="accent1"/>
                </a:solidFill>
              </a:rPr>
              <a:t>. 03, 04</a:t>
            </a:r>
            <a:r>
              <a:rPr lang="en-US" sz="2000" dirty="0" smtClean="0">
                <a:solidFill>
                  <a:schemeClr val="accent1"/>
                </a:solidFill>
              </a:rPr>
              <a:t>]</a:t>
            </a:r>
            <a:endParaRPr lang="en-US" sz="2000" dirty="0">
              <a:solidFill>
                <a:schemeClr val="accent1"/>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112</a:t>
            </a:fld>
            <a:endParaRPr lang="en-US" altLang="en-US">
              <a:solidFill>
                <a:prstClr val="black"/>
              </a:solidFill>
            </a:endParaRPr>
          </a:p>
        </p:txBody>
      </p:sp>
      <p:sp>
        <p:nvSpPr>
          <p:cNvPr id="6" name="Zástupný symbol pro zápatí 5"/>
          <p:cNvSpPr>
            <a:spLocks noGrp="1"/>
          </p:cNvSpPr>
          <p:nvPr>
            <p:ph type="ftr" sz="quarter" idx="11"/>
          </p:nvPr>
        </p:nvSpPr>
        <p:spPr/>
        <p:txBody>
          <a:bodyPr/>
          <a:lstStyle/>
          <a:p>
            <a:pPr>
              <a:defRPr/>
            </a:pPr>
            <a:endParaRPr lang="cs-CZ" altLang="en-US" smtClean="0">
              <a:solidFill>
                <a:prstClr val="black"/>
              </a:solidFill>
            </a:endParaRPr>
          </a:p>
          <a:p>
            <a:pPr>
              <a:defRPr/>
            </a:pPr>
            <a:r>
              <a:rPr lang="cs-CZ" altLang="en-US" smtClean="0">
                <a:solidFill>
                  <a:prstClr val="black"/>
                </a:solidFill>
              </a:rPr>
              <a:t>Course: </a:t>
            </a:r>
            <a:r>
              <a:rPr lang="en-US" altLang="en-US" smtClean="0">
                <a:solidFill>
                  <a:prstClr val="black"/>
                </a:solidFill>
              </a:rPr>
              <a:t>Recent Advances in Light Transport Simulation</a:t>
            </a:r>
          </a:p>
          <a:p>
            <a:pPr>
              <a:defRPr/>
            </a:pPr>
            <a:r>
              <a:rPr lang="en-US" i="1" smtClean="0">
                <a:solidFill>
                  <a:prstClr val="black"/>
                </a:solidFill>
              </a:rPr>
              <a:t>Jaroslav K</a:t>
            </a:r>
            <a:r>
              <a:rPr lang="cs-CZ" i="1" smtClean="0">
                <a:solidFill>
                  <a:prstClr val="black"/>
                </a:solidFill>
              </a:rPr>
              <a:t>řivánek</a:t>
            </a:r>
            <a:r>
              <a:rPr lang="cs-CZ" smtClean="0">
                <a:solidFill>
                  <a:prstClr val="black"/>
                </a:solidFill>
              </a:rPr>
              <a:t> – </a:t>
            </a:r>
            <a:r>
              <a:rPr lang="en-US" smtClean="0">
                <a:solidFill>
                  <a:prstClr val="black"/>
                </a:solidFill>
              </a:rPr>
              <a:t>Bidirectional Path Sampling Techniques</a:t>
            </a:r>
            <a:endParaRPr lang="en-US" altLang="en-US" dirty="0">
              <a:solidFill>
                <a:prstClr val="black"/>
              </a:solidFill>
            </a:endParaRPr>
          </a:p>
        </p:txBody>
      </p:sp>
    </p:spTree>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a:lstStyle/>
          <a:p>
            <a:r>
              <a:rPr lang="cs-CZ" smtClean="0"/>
              <a:t>Konec</a:t>
            </a:r>
            <a:endParaRPr lang="cs-CZ" smtClean="0">
              <a:latin typeface="Arial CE" charset="-18"/>
            </a:endParaRPr>
          </a:p>
        </p:txBody>
      </p:sp>
      <p:sp>
        <p:nvSpPr>
          <p:cNvPr id="25603" name="Rectangle 3"/>
          <p:cNvSpPr>
            <a:spLocks noChangeArrowheads="1"/>
          </p:cNvSpPr>
          <p:nvPr/>
        </p:nvSpPr>
        <p:spPr bwMode="auto">
          <a:xfrm>
            <a:off x="381000" y="1676400"/>
            <a:ext cx="8382000" cy="4876800"/>
          </a:xfrm>
          <a:prstGeom prst="rect">
            <a:avLst/>
          </a:prstGeom>
          <a:noFill/>
          <a:ln w="12700">
            <a:noFill/>
            <a:miter lim="800000"/>
            <a:headEnd/>
            <a:tailEnd/>
          </a:ln>
        </p:spPr>
        <p:txBody>
          <a:bodyPr lIns="90488" tIns="44450" rIns="90488" bIns="44450"/>
          <a:lstStyle/>
          <a:p>
            <a:pPr marL="342900" indent="-342900">
              <a:spcBef>
                <a:spcPct val="50000"/>
              </a:spcBef>
            </a:pPr>
            <a:r>
              <a:rPr lang="cs-CZ" sz="3200" dirty="0">
                <a:latin typeface="Times New Roman" pitchFamily="18" charset="0"/>
              </a:rPr>
              <a:t>	</a:t>
            </a:r>
            <a:r>
              <a:rPr lang="cs-CZ" sz="3200" b="1" dirty="0" smtClean="0">
                <a:latin typeface="Times New Roman" pitchFamily="18" charset="0"/>
              </a:rPr>
              <a:t>E</a:t>
            </a:r>
            <a:r>
              <a:rPr lang="cs-CZ" sz="3200" b="1" dirty="0">
                <a:latin typeface="Times New Roman" pitchFamily="18" charset="0"/>
              </a:rPr>
              <a:t>. </a:t>
            </a:r>
            <a:r>
              <a:rPr lang="en-US" sz="3200" b="1" dirty="0" err="1">
                <a:latin typeface="Times New Roman" pitchFamily="18" charset="0"/>
              </a:rPr>
              <a:t>Veach</a:t>
            </a:r>
            <a:r>
              <a:rPr lang="cs-CZ" sz="3200" dirty="0">
                <a:latin typeface="Times New Roman" pitchFamily="18" charset="0"/>
              </a:rPr>
              <a:t>: </a:t>
            </a:r>
            <a:r>
              <a:rPr lang="en-US" sz="3200" b="1" i="1" dirty="0">
                <a:latin typeface="Times New Roman" pitchFamily="18" charset="0"/>
              </a:rPr>
              <a:t>Robust Monte Carlo methods for light transport simulation</a:t>
            </a:r>
            <a:r>
              <a:rPr lang="cs-CZ" sz="3200" dirty="0">
                <a:latin typeface="Times New Roman" pitchFamily="18" charset="0"/>
              </a:rPr>
              <a:t>, PhD thesis, </a:t>
            </a:r>
            <a:r>
              <a:rPr lang="en-US" sz="3200" dirty="0">
                <a:latin typeface="Times New Roman" pitchFamily="18" charset="0"/>
              </a:rPr>
              <a:t>Stanford University</a:t>
            </a:r>
            <a:r>
              <a:rPr lang="cs-CZ" sz="3200" dirty="0">
                <a:latin typeface="Times New Roman" pitchFamily="18" charset="0"/>
              </a:rPr>
              <a:t>, </a:t>
            </a:r>
            <a:r>
              <a:rPr lang="en-US" sz="3200" dirty="0">
                <a:latin typeface="Times New Roman" pitchFamily="18" charset="0"/>
              </a:rPr>
              <a:t>1997, pp. 219-230,  297-317</a:t>
            </a:r>
            <a:br>
              <a:rPr lang="en-US" sz="3200" dirty="0">
                <a:latin typeface="Times New Roman" pitchFamily="18" charset="0"/>
              </a:rPr>
            </a:br>
            <a:r>
              <a:rPr lang="en-US" dirty="0">
                <a:latin typeface="Times New Roman" pitchFamily="18" charset="0"/>
                <a:hlinkClick r:id="rId2"/>
              </a:rPr>
              <a:t>http://www.graphics.stanford.edu/papers/veach_thesis/</a:t>
            </a:r>
            <a:endParaRPr lang="en-US" dirty="0">
              <a:latin typeface="Times New Roman" pitchFamily="18" charset="0"/>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113</a:t>
            </a:fld>
            <a:endParaRPr lang="en-US" altLang="en-US"/>
          </a:p>
        </p:txBody>
      </p:sp>
    </p:spTree>
    <p:extLst>
      <p:ext uri="{BB962C8B-B14F-4D97-AF65-F5344CB8AC3E}">
        <p14:creationId xmlns="" xmlns:p14="http://schemas.microsoft.com/office/powerpoint/2010/main" val="260790327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cs-CZ" sz="2800" dirty="0"/>
              <a:t>Metody Quasi </a:t>
            </a:r>
            <a:r>
              <a:rPr lang="cs-CZ" sz="2800" dirty="0" err="1"/>
              <a:t>Monte</a:t>
            </a:r>
            <a:r>
              <a:rPr lang="cs-CZ" sz="2800" dirty="0"/>
              <a:t> </a:t>
            </a:r>
            <a:r>
              <a:rPr lang="cs-CZ" sz="2800" dirty="0" err="1"/>
              <a:t>Carlo</a:t>
            </a:r>
            <a:r>
              <a:rPr lang="cs-CZ" sz="2800" dirty="0"/>
              <a:t> (QMC)</a:t>
            </a:r>
            <a:endParaRPr lang="en-US" sz="2800" dirty="0"/>
          </a:p>
        </p:txBody>
      </p:sp>
      <p:sp>
        <p:nvSpPr>
          <p:cNvPr id="274435" name="Rectangle 3"/>
          <p:cNvSpPr>
            <a:spLocks noGrp="1" noChangeArrowheads="1"/>
          </p:cNvSpPr>
          <p:nvPr>
            <p:ph type="body" idx="1"/>
          </p:nvPr>
        </p:nvSpPr>
        <p:spPr/>
        <p:txBody>
          <a:bodyPr/>
          <a:lstStyle/>
          <a:p>
            <a:r>
              <a:rPr lang="cs-CZ" dirty="0" smtClean="0"/>
              <a:t>Použití striktně deterministických sekvencí místo náhodných čísel</a:t>
            </a:r>
          </a:p>
          <a:p>
            <a:endParaRPr lang="cs-CZ" dirty="0" smtClean="0"/>
          </a:p>
          <a:p>
            <a:r>
              <a:rPr lang="cs-CZ" dirty="0" smtClean="0"/>
              <a:t>Vše funguje jako v MC, důkazy se ale nemohou opírat o teorii pravděpodobnosti (nic není náhodné)</a:t>
            </a:r>
          </a:p>
          <a:p>
            <a:endParaRPr lang="cs-CZ" dirty="0" smtClean="0"/>
          </a:p>
          <a:p>
            <a:r>
              <a:rPr lang="cs-CZ" dirty="0" smtClean="0"/>
              <a:t>Použité sekvence čísel s nízkou </a:t>
            </a:r>
            <a:r>
              <a:rPr lang="cs-CZ" dirty="0" err="1" smtClean="0"/>
              <a:t>dikrepancí</a:t>
            </a:r>
            <a:r>
              <a:rPr lang="cs-CZ" dirty="0" smtClean="0"/>
              <a:t> (</a:t>
            </a:r>
            <a:r>
              <a:rPr lang="cs-CZ" b="1" dirty="0" err="1" smtClean="0"/>
              <a:t>low</a:t>
            </a:r>
            <a:r>
              <a:rPr lang="cs-CZ" b="1" dirty="0" smtClean="0"/>
              <a:t>-</a:t>
            </a:r>
            <a:r>
              <a:rPr lang="cs-CZ" b="1" dirty="0" err="1" smtClean="0"/>
              <a:t>discrepancy</a:t>
            </a:r>
            <a:r>
              <a:rPr lang="cs-CZ" b="1" dirty="0" smtClean="0"/>
              <a:t> </a:t>
            </a:r>
            <a:r>
              <a:rPr lang="cs-CZ" b="1" dirty="0" err="1" smtClean="0"/>
              <a:t>sequences</a:t>
            </a:r>
            <a:r>
              <a:rPr lang="cs-CZ" dirty="0" smtClean="0"/>
              <a:t>)</a:t>
            </a: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12</a:t>
            </a:fld>
            <a:endParaRPr lang="en-US" altLang="en-US"/>
          </a:p>
        </p:txBody>
      </p:sp>
    </p:spTree>
    <p:extLst>
      <p:ext uri="{BB962C8B-B14F-4D97-AF65-F5344CB8AC3E}">
        <p14:creationId xmlns="" xmlns:p14="http://schemas.microsoft.com/office/powerpoint/2010/main" val="99879638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Diskrepance</a:t>
            </a:r>
            <a:endParaRPr lang="cs-CZ" dirty="0"/>
          </a:p>
        </p:txBody>
      </p:sp>
      <p:sp>
        <p:nvSpPr>
          <p:cNvPr id="3" name="Content Placeholder 2"/>
          <p:cNvSpPr>
            <a:spLocks noGrp="1"/>
          </p:cNvSpPr>
          <p:nvPr>
            <p:ph idx="1"/>
          </p:nvPr>
        </p:nvSpPr>
        <p:spPr/>
        <p:txBody>
          <a:bodyPr/>
          <a:lstStyle/>
          <a:p>
            <a:endParaRPr lang="en-US" dirty="0"/>
          </a:p>
          <a:p>
            <a:endParaRPr lang="en-US" dirty="0" smtClean="0"/>
          </a:p>
        </p:txBody>
      </p:sp>
      <p:pic>
        <p:nvPicPr>
          <p:cNvPr id="1030" name="Picture 6"/>
          <p:cNvPicPr>
            <a:picLocks noChangeAspect="1" noChangeArrowheads="1"/>
          </p:cNvPicPr>
          <p:nvPr/>
        </p:nvPicPr>
        <p:blipFill>
          <a:blip r:embed="rId2" cstate="print"/>
          <a:srcRect/>
          <a:stretch>
            <a:fillRect/>
          </a:stretch>
        </p:blipFill>
        <p:spPr bwMode="auto">
          <a:xfrm>
            <a:off x="1475656" y="2132856"/>
            <a:ext cx="6401594" cy="2269274"/>
          </a:xfrm>
          <a:prstGeom prst="rect">
            <a:avLst/>
          </a:prstGeom>
          <a:noFill/>
          <a:ln w="9525">
            <a:noFill/>
            <a:miter lim="800000"/>
            <a:headEnd/>
            <a:tailEnd/>
          </a:ln>
        </p:spPr>
      </p:pic>
      <p:sp>
        <p:nvSpPr>
          <p:cNvPr id="7" name="TextBox 6"/>
          <p:cNvSpPr txBox="1"/>
          <p:nvPr/>
        </p:nvSpPr>
        <p:spPr>
          <a:xfrm>
            <a:off x="5484793" y="4365104"/>
            <a:ext cx="1984839" cy="646331"/>
          </a:xfrm>
          <a:prstGeom prst="rect">
            <a:avLst/>
          </a:prstGeom>
          <a:noFill/>
        </p:spPr>
        <p:txBody>
          <a:bodyPr wrap="none" rtlCol="0">
            <a:spAutoFit/>
          </a:bodyPr>
          <a:lstStyle/>
          <a:p>
            <a:pPr algn="ctr"/>
            <a:r>
              <a:rPr lang="en-US" dirty="0" smtClean="0">
                <a:latin typeface="+mj-lt"/>
              </a:rPr>
              <a:t>Low Discrepancy </a:t>
            </a:r>
            <a:br>
              <a:rPr lang="en-US" dirty="0" smtClean="0">
                <a:latin typeface="+mj-lt"/>
              </a:rPr>
            </a:br>
            <a:r>
              <a:rPr lang="en-US" dirty="0" smtClean="0">
                <a:latin typeface="+mj-lt"/>
              </a:rPr>
              <a:t>(more uniform)</a:t>
            </a:r>
            <a:endParaRPr lang="en-US" dirty="0">
              <a:latin typeface="+mj-lt"/>
            </a:endParaRPr>
          </a:p>
        </p:txBody>
      </p:sp>
      <p:sp>
        <p:nvSpPr>
          <p:cNvPr id="8" name="TextBox 7"/>
          <p:cNvSpPr txBox="1"/>
          <p:nvPr/>
        </p:nvSpPr>
        <p:spPr>
          <a:xfrm>
            <a:off x="2043511" y="4365104"/>
            <a:ext cx="2098652" cy="646331"/>
          </a:xfrm>
          <a:prstGeom prst="rect">
            <a:avLst/>
          </a:prstGeom>
          <a:noFill/>
        </p:spPr>
        <p:txBody>
          <a:bodyPr wrap="none" rtlCol="0">
            <a:spAutoFit/>
          </a:bodyPr>
          <a:lstStyle/>
          <a:p>
            <a:pPr algn="ctr"/>
            <a:r>
              <a:rPr lang="en-US" dirty="0" smtClean="0">
                <a:latin typeface="+mj-lt"/>
              </a:rPr>
              <a:t>High Discrepancy </a:t>
            </a:r>
            <a:br>
              <a:rPr lang="en-US" dirty="0" smtClean="0">
                <a:latin typeface="+mj-lt"/>
              </a:rPr>
            </a:br>
            <a:r>
              <a:rPr lang="en-US" dirty="0" smtClean="0">
                <a:latin typeface="+mj-lt"/>
              </a:rPr>
              <a:t>(clusters of points)</a:t>
            </a:r>
            <a:endParaRPr lang="en-US" dirty="0">
              <a:latin typeface="+mj-lt"/>
            </a:endParaRP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13</a:t>
            </a:fld>
            <a:endParaRPr lang="en-US" altLang="en-US"/>
          </a:p>
        </p:txBody>
      </p:sp>
    </p:spTree>
    <p:extLst>
      <p:ext uri="{BB962C8B-B14F-4D97-AF65-F5344CB8AC3E}">
        <p14:creationId xmlns="" xmlns:p14="http://schemas.microsoft.com/office/powerpoint/2010/main" val="348055376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discrepancy</a:t>
            </a:r>
            <a:endParaRPr lang="en-US" dirty="0"/>
          </a:p>
        </p:txBody>
      </p:sp>
      <p:sp>
        <p:nvSpPr>
          <p:cNvPr id="3" name="Content Placeholder 2"/>
          <p:cNvSpPr>
            <a:spLocks noGrp="1"/>
          </p:cNvSpPr>
          <p:nvPr>
            <p:ph idx="1"/>
          </p:nvPr>
        </p:nvSpPr>
        <p:spPr/>
        <p:txBody>
          <a:bodyPr/>
          <a:lstStyle/>
          <a:p>
            <a:r>
              <a:rPr lang="en-US" i="1" dirty="0" smtClean="0"/>
              <a:t>s</a:t>
            </a:r>
            <a:r>
              <a:rPr lang="en-US" dirty="0" smtClean="0"/>
              <a:t>-dimensional “brick” function:</a:t>
            </a:r>
          </a:p>
          <a:p>
            <a:endParaRPr lang="en-US" dirty="0" smtClean="0"/>
          </a:p>
          <a:p>
            <a:endParaRPr lang="en-US" dirty="0" smtClean="0"/>
          </a:p>
          <a:p>
            <a:endParaRPr lang="cs-CZ" dirty="0" smtClean="0"/>
          </a:p>
          <a:p>
            <a:r>
              <a:rPr lang="en-US" dirty="0" smtClean="0"/>
              <a:t>True volume of the “brick” function:</a:t>
            </a:r>
          </a:p>
          <a:p>
            <a:endParaRPr lang="en-US" dirty="0" smtClean="0"/>
          </a:p>
          <a:p>
            <a:r>
              <a:rPr lang="en-US" dirty="0" smtClean="0"/>
              <a:t>MC estimate of the volume of the “brick”:</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403648" y="2132856"/>
            <a:ext cx="6540818" cy="985838"/>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3419872" y="3869615"/>
            <a:ext cx="1877378" cy="351473"/>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2915816" y="4939441"/>
            <a:ext cx="2494598" cy="865823"/>
          </a:xfrm>
          <a:prstGeom prst="rect">
            <a:avLst/>
          </a:prstGeom>
          <a:noFill/>
          <a:ln w="9525">
            <a:noFill/>
            <a:miter lim="800000"/>
            <a:headEnd/>
            <a:tailEnd/>
          </a:ln>
        </p:spPr>
      </p:pic>
      <p:sp>
        <p:nvSpPr>
          <p:cNvPr id="10" name="TextBox 9"/>
          <p:cNvSpPr txBox="1"/>
          <p:nvPr/>
        </p:nvSpPr>
        <p:spPr>
          <a:xfrm>
            <a:off x="2699792" y="5939988"/>
            <a:ext cx="3256020" cy="369332"/>
          </a:xfrm>
          <a:prstGeom prst="rect">
            <a:avLst/>
          </a:prstGeom>
          <a:noFill/>
        </p:spPr>
        <p:txBody>
          <a:bodyPr wrap="none" rtlCol="0">
            <a:spAutoFit/>
          </a:bodyPr>
          <a:lstStyle/>
          <a:p>
            <a:r>
              <a:rPr lang="en-US" dirty="0" smtClean="0">
                <a:solidFill>
                  <a:srgbClr val="FF0000"/>
                </a:solidFill>
                <a:latin typeface="+mj-lt"/>
              </a:rPr>
              <a:t>total number of sample points</a:t>
            </a:r>
            <a:endParaRPr lang="en-US" dirty="0">
              <a:solidFill>
                <a:srgbClr val="FF0000"/>
              </a:solidFill>
              <a:latin typeface="+mj-lt"/>
            </a:endParaRPr>
          </a:p>
        </p:txBody>
      </p:sp>
      <p:sp>
        <p:nvSpPr>
          <p:cNvPr id="11" name="TextBox 10"/>
          <p:cNvSpPr txBox="1"/>
          <p:nvPr/>
        </p:nvSpPr>
        <p:spPr>
          <a:xfrm>
            <a:off x="6012160" y="5661248"/>
            <a:ext cx="3256020" cy="646331"/>
          </a:xfrm>
          <a:prstGeom prst="rect">
            <a:avLst/>
          </a:prstGeom>
          <a:noFill/>
        </p:spPr>
        <p:txBody>
          <a:bodyPr wrap="none" rtlCol="0">
            <a:spAutoFit/>
          </a:bodyPr>
          <a:lstStyle/>
          <a:p>
            <a:r>
              <a:rPr lang="en-US" dirty="0" smtClean="0">
                <a:solidFill>
                  <a:srgbClr val="0070C0"/>
                </a:solidFill>
                <a:latin typeface="+mj-lt"/>
              </a:rPr>
              <a:t>number of sample points that </a:t>
            </a:r>
            <a:br>
              <a:rPr lang="en-US" dirty="0" smtClean="0">
                <a:solidFill>
                  <a:srgbClr val="0070C0"/>
                </a:solidFill>
                <a:latin typeface="+mj-lt"/>
              </a:rPr>
            </a:br>
            <a:r>
              <a:rPr lang="en-US" dirty="0" smtClean="0">
                <a:solidFill>
                  <a:srgbClr val="0070C0"/>
                </a:solidFill>
                <a:latin typeface="+mj-lt"/>
              </a:rPr>
              <a:t>actually fell inside the “brick”</a:t>
            </a:r>
            <a:endParaRPr lang="en-US" dirty="0">
              <a:solidFill>
                <a:srgbClr val="0070C0"/>
              </a:solidFill>
              <a:latin typeface="+mj-lt"/>
            </a:endParaRPr>
          </a:p>
        </p:txBody>
      </p:sp>
      <p:cxnSp>
        <p:nvCxnSpPr>
          <p:cNvPr id="13" name="Straight Arrow Connector 12"/>
          <p:cNvCxnSpPr/>
          <p:nvPr/>
        </p:nvCxnSpPr>
        <p:spPr>
          <a:xfrm rot="10800000">
            <a:off x="5436096" y="5229200"/>
            <a:ext cx="648072"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427984" y="5661248"/>
            <a:ext cx="432048"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22"/>
          <p:cNvGrpSpPr/>
          <p:nvPr/>
        </p:nvGrpSpPr>
        <p:grpSpPr>
          <a:xfrm>
            <a:off x="539552" y="4869160"/>
            <a:ext cx="2028426" cy="1477186"/>
            <a:chOff x="5580112" y="2564904"/>
            <a:chExt cx="3017218" cy="2197266"/>
          </a:xfrm>
        </p:grpSpPr>
        <p:pic>
          <p:nvPicPr>
            <p:cNvPr id="21" name="Picture 6"/>
            <p:cNvPicPr>
              <a:picLocks noChangeAspect="1" noChangeArrowheads="1"/>
            </p:cNvPicPr>
            <p:nvPr/>
          </p:nvPicPr>
          <p:blipFill>
            <a:blip r:embed="rId5" cstate="print"/>
            <a:srcRect l="52868" t="3173"/>
            <a:stretch>
              <a:fillRect/>
            </a:stretch>
          </p:blipFill>
          <p:spPr bwMode="auto">
            <a:xfrm>
              <a:off x="5580112" y="2564904"/>
              <a:ext cx="3017218" cy="2197266"/>
            </a:xfrm>
            <a:prstGeom prst="rect">
              <a:avLst/>
            </a:prstGeom>
            <a:noFill/>
            <a:ln w="9525">
              <a:noFill/>
              <a:miter lim="800000"/>
              <a:headEnd/>
              <a:tailEnd/>
            </a:ln>
          </p:spPr>
        </p:pic>
        <p:sp>
          <p:nvSpPr>
            <p:cNvPr id="22" name="Rectangle 21"/>
            <p:cNvSpPr/>
            <p:nvPr/>
          </p:nvSpPr>
          <p:spPr>
            <a:xfrm>
              <a:off x="5776380" y="3140968"/>
              <a:ext cx="1387908" cy="1440160"/>
            </a:xfrm>
            <a:prstGeom prst="rect">
              <a:avLst/>
            </a:prstGeom>
            <a:solidFill>
              <a:schemeClr val="accent1">
                <a:alpha val="27000"/>
              </a:schemeClr>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6" name="Slide Number Placeholder 5"/>
          <p:cNvSpPr>
            <a:spLocks noGrp="1"/>
          </p:cNvSpPr>
          <p:nvPr>
            <p:ph type="sldNum" sz="quarter" idx="12"/>
          </p:nvPr>
        </p:nvSpPr>
        <p:spPr/>
        <p:txBody>
          <a:bodyPr/>
          <a:lstStyle/>
          <a:p>
            <a:pPr>
              <a:defRPr/>
            </a:pPr>
            <a:fld id="{81494967-73EE-4A75-A827-47B02327E019}" type="slidenum">
              <a:rPr lang="en-US" altLang="en-US" smtClean="0"/>
              <a:pPr>
                <a:defRPr/>
              </a:pPr>
              <a:t>14</a:t>
            </a:fld>
            <a:endParaRPr lang="en-US" altLang="en-US"/>
          </a:p>
        </p:txBody>
      </p:sp>
    </p:spTree>
    <p:extLst>
      <p:ext uri="{BB962C8B-B14F-4D97-AF65-F5344CB8AC3E}">
        <p14:creationId xmlns="" xmlns:p14="http://schemas.microsoft.com/office/powerpoint/2010/main" val="280773848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Discrepancy</a:t>
            </a:r>
            <a:endParaRPr lang="en-US" dirty="0"/>
          </a:p>
        </p:txBody>
      </p:sp>
      <p:sp>
        <p:nvSpPr>
          <p:cNvPr id="3" name="Content Placeholder 2"/>
          <p:cNvSpPr>
            <a:spLocks noGrp="1"/>
          </p:cNvSpPr>
          <p:nvPr>
            <p:ph idx="1"/>
          </p:nvPr>
        </p:nvSpPr>
        <p:spPr/>
        <p:txBody>
          <a:bodyPr/>
          <a:lstStyle/>
          <a:p>
            <a:r>
              <a:rPr lang="en-US" dirty="0" smtClean="0"/>
              <a:t>Discrepancy (of a point sequence) is the maximum possible error of the MC </a:t>
            </a:r>
            <a:r>
              <a:rPr lang="en-US" dirty="0" err="1" smtClean="0"/>
              <a:t>quadrature</a:t>
            </a:r>
            <a:r>
              <a:rPr lang="en-US" dirty="0" smtClean="0"/>
              <a:t> of the “brick” function over all possible brick shapes:</a:t>
            </a:r>
          </a:p>
          <a:p>
            <a:endParaRPr lang="en-US" dirty="0" smtClean="0"/>
          </a:p>
          <a:p>
            <a:endParaRPr lang="en-US" dirty="0" smtClean="0"/>
          </a:p>
          <a:p>
            <a:endParaRPr lang="en-US" dirty="0" smtClean="0"/>
          </a:p>
          <a:p>
            <a:pPr lvl="1"/>
            <a:r>
              <a:rPr lang="en-US" dirty="0" smtClean="0"/>
              <a:t>serves as a measure of the uniformity of a point set</a:t>
            </a:r>
          </a:p>
          <a:p>
            <a:pPr lvl="1"/>
            <a:r>
              <a:rPr lang="en-US" dirty="0" smtClean="0"/>
              <a:t>must converge to zero as N -&gt; </a:t>
            </a:r>
            <a:r>
              <a:rPr lang="en-US" dirty="0" err="1" smtClean="0"/>
              <a:t>infty</a:t>
            </a:r>
            <a:endParaRPr lang="en-US" dirty="0" smtClean="0"/>
          </a:p>
          <a:p>
            <a:pPr lvl="1"/>
            <a:r>
              <a:rPr lang="en-US" dirty="0" smtClean="0"/>
              <a:t>the lower the better (cf. </a:t>
            </a:r>
            <a:r>
              <a:rPr lang="en-US" b="1" dirty="0" err="1" smtClean="0"/>
              <a:t>Koksma-Hlawka</a:t>
            </a:r>
            <a:r>
              <a:rPr lang="en-US" b="1" dirty="0" smtClean="0"/>
              <a:t> Inequality</a:t>
            </a:r>
            <a:r>
              <a:rPr lang="en-US" dirty="0" smtClean="0"/>
              <a:t>) </a:t>
            </a:r>
          </a:p>
        </p:txBody>
      </p:sp>
      <p:pic>
        <p:nvPicPr>
          <p:cNvPr id="4" name="Picture 3"/>
          <p:cNvPicPr>
            <a:picLocks noChangeAspect="1" noChangeArrowheads="1"/>
          </p:cNvPicPr>
          <p:nvPr/>
        </p:nvPicPr>
        <p:blipFill>
          <a:blip r:embed="rId2" cstate="print"/>
          <a:srcRect/>
          <a:stretch>
            <a:fillRect/>
          </a:stretch>
        </p:blipFill>
        <p:spPr bwMode="auto">
          <a:xfrm>
            <a:off x="1475656" y="3068960"/>
            <a:ext cx="5735003" cy="891540"/>
          </a:xfrm>
          <a:prstGeom prst="rect">
            <a:avLst/>
          </a:prstGeom>
          <a:noFill/>
          <a:ln w="9525">
            <a:solidFill>
              <a:schemeClr val="accent2"/>
            </a:solidFill>
            <a:miter lim="800000"/>
            <a:headEnd/>
            <a:tailEnd/>
          </a:ln>
        </p:spPr>
      </p:pic>
      <p:sp>
        <p:nvSpPr>
          <p:cNvPr id="5" name="Footer Placeholder 4"/>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6" name="Slide Number Placeholder 5"/>
          <p:cNvSpPr>
            <a:spLocks noGrp="1"/>
          </p:cNvSpPr>
          <p:nvPr>
            <p:ph type="sldNum" sz="quarter" idx="12"/>
          </p:nvPr>
        </p:nvSpPr>
        <p:spPr/>
        <p:txBody>
          <a:bodyPr/>
          <a:lstStyle/>
          <a:p>
            <a:pPr>
              <a:defRPr/>
            </a:pPr>
            <a:fld id="{81494967-73EE-4A75-A827-47B02327E019}" type="slidenum">
              <a:rPr lang="en-US" altLang="en-US" smtClean="0"/>
              <a:pPr>
                <a:defRPr/>
              </a:pPr>
              <a:t>15</a:t>
            </a:fld>
            <a:endParaRPr lang="en-US" altLang="en-US"/>
          </a:p>
        </p:txBody>
      </p:sp>
    </p:spTree>
    <p:extLst>
      <p:ext uri="{BB962C8B-B14F-4D97-AF65-F5344CB8AC3E}">
        <p14:creationId xmlns="" xmlns:p14="http://schemas.microsoft.com/office/powerpoint/2010/main" val="201091378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Koksma-Hlawka</a:t>
            </a:r>
            <a:r>
              <a:rPr lang="en-US" dirty="0" smtClean="0"/>
              <a:t> inequality</a:t>
            </a:r>
            <a:endParaRPr lang="en-US" dirty="0"/>
          </a:p>
        </p:txBody>
      </p:sp>
      <p:sp>
        <p:nvSpPr>
          <p:cNvPr id="3" name="Content Placeholder 2"/>
          <p:cNvSpPr>
            <a:spLocks noGrp="1"/>
          </p:cNvSpPr>
          <p:nvPr>
            <p:ph idx="1"/>
          </p:nvPr>
        </p:nvSpPr>
        <p:spPr/>
        <p:txBody>
          <a:bodyPr>
            <a:normAutofit/>
          </a:bodyPr>
          <a:lstStyle/>
          <a:p>
            <a:r>
              <a:rPr lang="en-US" dirty="0" err="1" smtClean="0"/>
              <a:t>Koksma-Hlawka</a:t>
            </a:r>
            <a:r>
              <a:rPr lang="en-US" dirty="0" smtClean="0"/>
              <a:t> inequality</a:t>
            </a:r>
          </a:p>
          <a:p>
            <a:endParaRPr lang="en-US" dirty="0" smtClean="0"/>
          </a:p>
          <a:p>
            <a:endParaRPr lang="en-US" dirty="0" smtClean="0"/>
          </a:p>
          <a:p>
            <a:endParaRPr lang="en-US" dirty="0" smtClean="0"/>
          </a:p>
          <a:p>
            <a:pPr lvl="1"/>
            <a:endParaRPr lang="cs-CZ" dirty="0" smtClean="0"/>
          </a:p>
          <a:p>
            <a:pPr lvl="1"/>
            <a:endParaRPr lang="cs-CZ" dirty="0" smtClean="0"/>
          </a:p>
          <a:p>
            <a:pPr lvl="1"/>
            <a:endParaRPr lang="cs-CZ" dirty="0" smtClean="0"/>
          </a:p>
          <a:p>
            <a:pPr lvl="1"/>
            <a:r>
              <a:rPr lang="en-US" dirty="0" smtClean="0"/>
              <a:t>the KH inequality only applies to </a:t>
            </a:r>
            <a:r>
              <a:rPr lang="en-US" i="1" dirty="0" smtClean="0"/>
              <a:t>f</a:t>
            </a:r>
            <a:r>
              <a:rPr lang="en-US" dirty="0" smtClean="0"/>
              <a:t> with finite variation</a:t>
            </a:r>
          </a:p>
          <a:p>
            <a:pPr lvl="1"/>
            <a:r>
              <a:rPr lang="en-US" dirty="0" smtClean="0"/>
              <a:t>QMC can still be applied even if the variation of f is infinite</a:t>
            </a:r>
            <a:endParaRPr lang="en-US" dirty="0"/>
          </a:p>
        </p:txBody>
      </p:sp>
      <p:pic>
        <p:nvPicPr>
          <p:cNvPr id="1029" name="Picture 5"/>
          <p:cNvPicPr>
            <a:picLocks noChangeAspect="1" noChangeArrowheads="1"/>
          </p:cNvPicPr>
          <p:nvPr/>
        </p:nvPicPr>
        <p:blipFill>
          <a:blip r:embed="rId2" cstate="print"/>
          <a:srcRect/>
          <a:stretch>
            <a:fillRect/>
          </a:stretch>
        </p:blipFill>
        <p:spPr bwMode="auto">
          <a:xfrm>
            <a:off x="1259632" y="2924944"/>
            <a:ext cx="6643688" cy="1071563"/>
          </a:xfrm>
          <a:prstGeom prst="rect">
            <a:avLst/>
          </a:prstGeom>
          <a:noFill/>
          <a:ln w="9525">
            <a:solidFill>
              <a:schemeClr val="tx2">
                <a:lumMod val="60000"/>
                <a:lumOff val="40000"/>
              </a:schemeClr>
            </a:solidFill>
            <a:miter lim="800000"/>
            <a:headEnd/>
            <a:tailEnd/>
          </a:ln>
        </p:spPr>
      </p:pic>
      <p:cxnSp>
        <p:nvCxnSpPr>
          <p:cNvPr id="7" name="Straight Arrow Connector 6"/>
          <p:cNvCxnSpPr/>
          <p:nvPr/>
        </p:nvCxnSpPr>
        <p:spPr>
          <a:xfrm flipH="1">
            <a:off x="5652120" y="2132856"/>
            <a:ext cx="36004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0152" y="1700808"/>
            <a:ext cx="2173993" cy="461665"/>
          </a:xfrm>
          <a:prstGeom prst="rect">
            <a:avLst/>
          </a:prstGeom>
          <a:noFill/>
        </p:spPr>
        <p:txBody>
          <a:bodyPr wrap="none" rtlCol="0">
            <a:spAutoFit/>
          </a:bodyPr>
          <a:lstStyle/>
          <a:p>
            <a:r>
              <a:rPr lang="cs-CZ" sz="2400" dirty="0" smtClean="0">
                <a:latin typeface="+mj-lt"/>
              </a:rPr>
              <a:t>„</a:t>
            </a:r>
            <a:r>
              <a:rPr lang="cs-CZ" sz="2400" dirty="0" err="1" smtClean="0">
                <a:latin typeface="+mj-lt"/>
              </a:rPr>
              <a:t>variation</a:t>
            </a:r>
            <a:r>
              <a:rPr lang="cs-CZ" sz="2400" dirty="0" smtClean="0">
                <a:latin typeface="+mj-lt"/>
              </a:rPr>
              <a:t>“ </a:t>
            </a:r>
            <a:r>
              <a:rPr lang="cs-CZ" sz="2400" dirty="0" err="1" smtClean="0">
                <a:latin typeface="+mj-lt"/>
              </a:rPr>
              <a:t>of</a:t>
            </a:r>
            <a:r>
              <a:rPr lang="cs-CZ" sz="2400" dirty="0" smtClean="0">
                <a:latin typeface="+mj-lt"/>
              </a:rPr>
              <a:t> </a:t>
            </a:r>
            <a:r>
              <a:rPr lang="cs-CZ" sz="2400" i="1" dirty="0" smtClean="0">
                <a:latin typeface="+mj-lt"/>
              </a:rPr>
              <a:t>f</a:t>
            </a:r>
            <a:endParaRPr lang="en-US" sz="2400" i="1" dirty="0">
              <a:latin typeface="+mj-lt"/>
            </a:endParaRP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16</a:t>
            </a:fld>
            <a:endParaRPr lang="en-US" altLang="en-US"/>
          </a:p>
        </p:txBody>
      </p:sp>
    </p:spTree>
    <p:extLst>
      <p:ext uri="{BB962C8B-B14F-4D97-AF65-F5344CB8AC3E}">
        <p14:creationId xmlns="" xmlns:p14="http://schemas.microsoft.com/office/powerpoint/2010/main" val="345863239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Van der Corput Sequence </a:t>
            </a:r>
            <a:r>
              <a:rPr lang="en-US" dirty="0" smtClean="0"/>
              <a:t>(base 2)</a:t>
            </a:r>
            <a:endParaRPr lang="en-US" dirty="0"/>
          </a:p>
        </p:txBody>
      </p:sp>
      <p:sp>
        <p:nvSpPr>
          <p:cNvPr id="3" name="Content Placeholder 2"/>
          <p:cNvSpPr>
            <a:spLocks noGrp="1"/>
          </p:cNvSpPr>
          <p:nvPr>
            <p:ph idx="1"/>
          </p:nvPr>
        </p:nvSpPr>
        <p:spPr/>
        <p:txBody>
          <a:bodyPr>
            <a:normAutofit/>
          </a:bodyPr>
          <a:lstStyle/>
          <a:p>
            <a:endParaRPr lang="en-US" dirty="0" smtClean="0"/>
          </a:p>
          <a:p>
            <a:endParaRPr lang="en-US" dirty="0"/>
          </a:p>
          <a:p>
            <a:endParaRPr lang="en-US" dirty="0" smtClean="0"/>
          </a:p>
          <a:p>
            <a:endParaRPr lang="en-US" dirty="0"/>
          </a:p>
          <a:p>
            <a:endParaRPr lang="cs-CZ" dirty="0" smtClean="0"/>
          </a:p>
          <a:p>
            <a:endParaRPr lang="cs-CZ" dirty="0" smtClean="0"/>
          </a:p>
          <a:p>
            <a:endParaRPr lang="en-US" dirty="0" smtClean="0"/>
          </a:p>
          <a:p>
            <a:r>
              <a:rPr lang="en-US" dirty="0" smtClean="0"/>
              <a:t>point placed in the middle of the interval</a:t>
            </a:r>
          </a:p>
          <a:p>
            <a:r>
              <a:rPr lang="en-US" dirty="0" smtClean="0"/>
              <a:t>then the interval is divided in half</a:t>
            </a:r>
            <a:endParaRPr lang="cs-CZ" dirty="0" smtClean="0"/>
          </a:p>
          <a:p>
            <a:r>
              <a:rPr lang="cs-CZ" dirty="0" smtClean="0"/>
              <a:t>has </a:t>
            </a:r>
            <a:r>
              <a:rPr lang="cs-CZ" dirty="0" err="1" smtClean="0"/>
              <a:t>low</a:t>
            </a:r>
            <a:r>
              <a:rPr lang="cs-CZ" dirty="0" smtClean="0"/>
              <a:t>-</a:t>
            </a:r>
            <a:r>
              <a:rPr lang="cs-CZ" dirty="0" err="1" smtClean="0"/>
              <a:t>discrepancy</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2217420" y="1919084"/>
            <a:ext cx="4709160" cy="2446020"/>
          </a:xfrm>
          <a:prstGeom prst="rect">
            <a:avLst/>
          </a:prstGeom>
          <a:noFill/>
          <a:ln w="9525">
            <a:noFill/>
            <a:miter lim="800000"/>
            <a:headEnd/>
            <a:tailEnd/>
          </a:ln>
        </p:spPr>
      </p:pic>
      <p:sp>
        <p:nvSpPr>
          <p:cNvPr id="5" name="Text Box 3"/>
          <p:cNvSpPr txBox="1">
            <a:spLocks noChangeArrowheads="1"/>
          </p:cNvSpPr>
          <p:nvPr/>
        </p:nvSpPr>
        <p:spPr bwMode="auto">
          <a:xfrm>
            <a:off x="0" y="6519446"/>
            <a:ext cx="3324949" cy="338554"/>
          </a:xfrm>
          <a:prstGeom prst="rect">
            <a:avLst/>
          </a:prstGeom>
          <a:noFill/>
          <a:ln w="9525">
            <a:noFill/>
            <a:miter lim="800000"/>
            <a:headEnd/>
            <a:tailEnd/>
          </a:ln>
          <a:effectLst/>
        </p:spPr>
        <p:txBody>
          <a:bodyPr wrap="none">
            <a:spAutoFit/>
          </a:bodyPr>
          <a:lstStyle/>
          <a:p>
            <a:r>
              <a:rPr lang="en-US" sz="1600" dirty="0" smtClean="0">
                <a:latin typeface="+mj-lt"/>
              </a:rPr>
              <a:t>Table credit: Laszlo </a:t>
            </a:r>
            <a:r>
              <a:rPr lang="en-US" sz="1600" dirty="0" err="1" smtClean="0">
                <a:latin typeface="+mj-lt"/>
              </a:rPr>
              <a:t>Szirmay-Kalos</a:t>
            </a:r>
            <a:endParaRPr lang="en-US" sz="1600" dirty="0">
              <a:latin typeface="+mj-lt"/>
            </a:endParaRP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6" name="Slide Number Placeholder 5"/>
          <p:cNvSpPr>
            <a:spLocks noGrp="1"/>
          </p:cNvSpPr>
          <p:nvPr>
            <p:ph type="sldNum" sz="quarter" idx="12"/>
          </p:nvPr>
        </p:nvSpPr>
        <p:spPr/>
        <p:txBody>
          <a:bodyPr/>
          <a:lstStyle/>
          <a:p>
            <a:pPr>
              <a:defRPr/>
            </a:pPr>
            <a:fld id="{81494967-73EE-4A75-A827-47B02327E019}" type="slidenum">
              <a:rPr lang="en-US" altLang="en-US" smtClean="0"/>
              <a:pPr>
                <a:defRPr/>
              </a:pPr>
              <a:t>17</a:t>
            </a:fld>
            <a:endParaRPr lang="en-US" altLang="en-US"/>
          </a:p>
        </p:txBody>
      </p:sp>
    </p:spTree>
    <p:extLst>
      <p:ext uri="{BB962C8B-B14F-4D97-AF65-F5344CB8AC3E}">
        <p14:creationId xmlns="" xmlns:p14="http://schemas.microsoft.com/office/powerpoint/2010/main" val="89174042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Van der </a:t>
            </a:r>
            <a:r>
              <a:rPr lang="cs-CZ" dirty="0" err="1" smtClean="0"/>
              <a:t>Corput</a:t>
            </a:r>
            <a:r>
              <a:rPr lang="cs-CZ" dirty="0" smtClean="0"/>
              <a:t> </a:t>
            </a:r>
            <a:r>
              <a:rPr lang="cs-CZ" dirty="0" err="1" smtClean="0"/>
              <a:t>Sequence</a:t>
            </a:r>
            <a:endParaRPr lang="en-US" dirty="0"/>
          </a:p>
        </p:txBody>
      </p:sp>
      <p:sp>
        <p:nvSpPr>
          <p:cNvPr id="3" name="Content Placeholder 2"/>
          <p:cNvSpPr>
            <a:spLocks noGrp="1"/>
          </p:cNvSpPr>
          <p:nvPr>
            <p:ph idx="1"/>
          </p:nvPr>
        </p:nvSpPr>
        <p:spPr/>
        <p:txBody>
          <a:bodyPr/>
          <a:lstStyle/>
          <a:p>
            <a:endParaRPr lang="cs-CZ" dirty="0" smtClean="0"/>
          </a:p>
          <a:p>
            <a:r>
              <a:rPr lang="cs-CZ" dirty="0" smtClean="0"/>
              <a:t>b ... </a:t>
            </a:r>
            <a:r>
              <a:rPr lang="cs-CZ" b="1" dirty="0" smtClean="0"/>
              <a:t>base</a:t>
            </a:r>
            <a:r>
              <a:rPr lang="cs-CZ" dirty="0" smtClean="0"/>
              <a:t>, </a:t>
            </a:r>
            <a:r>
              <a:rPr lang="cs-CZ" dirty="0" err="1" smtClean="0"/>
              <a:t>must</a:t>
            </a:r>
            <a:r>
              <a:rPr lang="cs-CZ" dirty="0" smtClean="0"/>
              <a:t> </a:t>
            </a:r>
            <a:r>
              <a:rPr lang="cs-CZ" dirty="0" err="1" smtClean="0"/>
              <a:t>be</a:t>
            </a:r>
            <a:r>
              <a:rPr lang="cs-CZ" dirty="0" smtClean="0"/>
              <a:t> </a:t>
            </a:r>
            <a:r>
              <a:rPr lang="cs-CZ" dirty="0" err="1" smtClean="0"/>
              <a:t>relative</a:t>
            </a:r>
            <a:r>
              <a:rPr lang="cs-CZ" dirty="0" smtClean="0"/>
              <a:t> prime (2,3,5,7,....)</a:t>
            </a:r>
          </a:p>
          <a:p>
            <a:endParaRPr lang="cs-CZ" dirty="0" smtClean="0"/>
          </a:p>
          <a:p>
            <a:r>
              <a:rPr lang="cs-CZ" dirty="0" err="1" smtClean="0"/>
              <a:t>radical</a:t>
            </a:r>
            <a:r>
              <a:rPr lang="cs-CZ" dirty="0" smtClean="0"/>
              <a:t> inverse</a:t>
            </a:r>
            <a:endParaRPr lang="en-US" dirty="0" smtClean="0"/>
          </a:p>
        </p:txBody>
      </p:sp>
      <p:pic>
        <p:nvPicPr>
          <p:cNvPr id="4099" name="Picture 3"/>
          <p:cNvPicPr>
            <a:picLocks noChangeAspect="1" noChangeArrowheads="1"/>
          </p:cNvPicPr>
          <p:nvPr/>
        </p:nvPicPr>
        <p:blipFill>
          <a:blip r:embed="rId2" cstate="print"/>
          <a:srcRect/>
          <a:stretch>
            <a:fillRect/>
          </a:stretch>
        </p:blipFill>
        <p:spPr bwMode="auto">
          <a:xfrm>
            <a:off x="1924050" y="3641576"/>
            <a:ext cx="5295900" cy="1371600"/>
          </a:xfrm>
          <a:prstGeom prst="rect">
            <a:avLst/>
          </a:prstGeom>
          <a:noFill/>
          <a:ln w="9525">
            <a:noFill/>
            <a:miter lim="800000"/>
            <a:headEnd/>
            <a:tailEnd/>
          </a:ln>
        </p:spPr>
      </p:pic>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18</a:t>
            </a:fld>
            <a:endParaRPr lang="en-US" altLang="en-US"/>
          </a:p>
        </p:txBody>
      </p:sp>
    </p:spTree>
    <p:extLst>
      <p:ext uri="{BB962C8B-B14F-4D97-AF65-F5344CB8AC3E}">
        <p14:creationId xmlns="" xmlns:p14="http://schemas.microsoft.com/office/powerpoint/2010/main" val="353782082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Van der </a:t>
            </a:r>
            <a:r>
              <a:rPr lang="cs-CZ" dirty="0" err="1" smtClean="0"/>
              <a:t>Corput</a:t>
            </a:r>
            <a:r>
              <a:rPr lang="cs-CZ" dirty="0" smtClean="0"/>
              <a:t> </a:t>
            </a:r>
            <a:r>
              <a:rPr lang="cs-CZ" dirty="0" err="1" smtClean="0"/>
              <a:t>Sequence</a:t>
            </a:r>
            <a:r>
              <a:rPr lang="cs-CZ" dirty="0" smtClean="0"/>
              <a:t> (base </a:t>
            </a:r>
            <a:r>
              <a:rPr lang="cs-CZ" i="1" dirty="0" smtClean="0"/>
              <a:t>b</a:t>
            </a:r>
            <a:r>
              <a:rPr lang="cs-CZ" dirty="0" smtClean="0"/>
              <a:t>)</a:t>
            </a:r>
            <a:endParaRPr lang="en-US" dirty="0"/>
          </a:p>
        </p:txBody>
      </p:sp>
      <p:sp>
        <p:nvSpPr>
          <p:cNvPr id="3" name="Content Placeholder 2"/>
          <p:cNvSpPr>
            <a:spLocks noGrp="1"/>
          </p:cNvSpPr>
          <p:nvPr>
            <p:ph idx="1"/>
          </p:nvPr>
        </p:nvSpPr>
        <p:spPr/>
        <p:txBody>
          <a:bodyPr/>
          <a:lstStyle/>
          <a:p>
            <a:endParaRPr lang="en-US" dirty="0" smtClean="0"/>
          </a:p>
        </p:txBody>
      </p:sp>
      <p:sp>
        <p:nvSpPr>
          <p:cNvPr id="4" name="Rectangle 3"/>
          <p:cNvSpPr/>
          <p:nvPr/>
        </p:nvSpPr>
        <p:spPr>
          <a:xfrm>
            <a:off x="755576" y="2152015"/>
            <a:ext cx="7848872" cy="3293209"/>
          </a:xfrm>
          <a:prstGeom prst="rect">
            <a:avLst/>
          </a:prstGeom>
        </p:spPr>
        <p:txBody>
          <a:bodyPr wrap="square">
            <a:spAutoFit/>
          </a:bodyPr>
          <a:lstStyle/>
          <a:p>
            <a:r>
              <a:rPr lang="fr-FR" sz="1600" dirty="0">
                <a:latin typeface="Courier New" pitchFamily="49" charset="0"/>
                <a:cs typeface="Courier New" pitchFamily="49" charset="0"/>
              </a:rPr>
              <a:t>double </a:t>
            </a:r>
            <a:r>
              <a:rPr lang="fr-FR" sz="1600" dirty="0" err="1">
                <a:latin typeface="Courier New" pitchFamily="49" charset="0"/>
                <a:cs typeface="Courier New" pitchFamily="49" charset="0"/>
              </a:rPr>
              <a:t>RadicalInverse</a:t>
            </a:r>
            <a:r>
              <a:rPr lang="fr-FR" sz="1600" dirty="0">
                <a:latin typeface="Courier New" pitchFamily="49" charset="0"/>
                <a:cs typeface="Courier New" pitchFamily="49" charset="0"/>
              </a:rPr>
              <a:t>(</a:t>
            </a:r>
            <a:r>
              <a:rPr lang="fr-FR" sz="1600" dirty="0" err="1">
                <a:latin typeface="Courier New" pitchFamily="49" charset="0"/>
                <a:cs typeface="Courier New" pitchFamily="49" charset="0"/>
              </a:rPr>
              <a:t>const</a:t>
            </a:r>
            <a:r>
              <a:rPr lang="fr-FR" sz="1600" dirty="0">
                <a:latin typeface="Courier New" pitchFamily="49" charset="0"/>
                <a:cs typeface="Courier New" pitchFamily="49" charset="0"/>
              </a:rPr>
              <a:t> </a:t>
            </a:r>
            <a:r>
              <a:rPr lang="fr-FR" sz="1600" dirty="0" err="1">
                <a:latin typeface="Courier New" pitchFamily="49" charset="0"/>
                <a:cs typeface="Courier New" pitchFamily="49" charset="0"/>
              </a:rPr>
              <a:t>int</a:t>
            </a:r>
            <a:r>
              <a:rPr lang="fr-FR" sz="1600" dirty="0">
                <a:latin typeface="Courier New" pitchFamily="49" charset="0"/>
                <a:cs typeface="Courier New" pitchFamily="49" charset="0"/>
              </a:rPr>
              <a:t> Base, </a:t>
            </a:r>
            <a:r>
              <a:rPr lang="fr-FR" sz="1600" dirty="0" err="1">
                <a:latin typeface="Courier New" pitchFamily="49" charset="0"/>
                <a:cs typeface="Courier New" pitchFamily="49" charset="0"/>
              </a:rPr>
              <a:t>int</a:t>
            </a:r>
            <a:r>
              <a:rPr lang="fr-FR" sz="1600" dirty="0">
                <a:latin typeface="Courier New" pitchFamily="49" charset="0"/>
                <a:cs typeface="Courier New" pitchFamily="49" charset="0"/>
              </a:rPr>
              <a:t> i)</a:t>
            </a:r>
          </a:p>
          <a:p>
            <a:r>
              <a:rPr lang="en-US" sz="1600" dirty="0">
                <a:latin typeface="Courier New" pitchFamily="49" charset="0"/>
                <a:cs typeface="Courier New" pitchFamily="49" charset="0"/>
              </a:rPr>
              <a:t>{</a:t>
            </a:r>
          </a:p>
          <a:p>
            <a:r>
              <a:rPr lang="en-US" sz="1600" dirty="0" smtClean="0">
                <a:latin typeface="Courier New" pitchFamily="49" charset="0"/>
                <a:cs typeface="Courier New" pitchFamily="49" charset="0"/>
              </a:rPr>
              <a:t>	double </a:t>
            </a:r>
            <a:r>
              <a:rPr lang="en-US" sz="1600" dirty="0">
                <a:latin typeface="Courier New" pitchFamily="49" charset="0"/>
                <a:cs typeface="Courier New" pitchFamily="49" charset="0"/>
              </a:rPr>
              <a:t>Digit, Radical, Inverse;</a:t>
            </a:r>
          </a:p>
          <a:p>
            <a:r>
              <a:rPr lang="fr-FR" sz="1600" dirty="0" smtClean="0">
                <a:latin typeface="Courier New" pitchFamily="49" charset="0"/>
                <a:cs typeface="Courier New" pitchFamily="49" charset="0"/>
              </a:rPr>
              <a:t>	Digit </a:t>
            </a:r>
            <a:r>
              <a:rPr lang="fr-FR" sz="1600" dirty="0">
                <a:latin typeface="Courier New" pitchFamily="49" charset="0"/>
                <a:cs typeface="Courier New" pitchFamily="49" charset="0"/>
              </a:rPr>
              <a:t>= Radical = 1.0 / (double) Base;</a:t>
            </a:r>
          </a:p>
          <a:p>
            <a:r>
              <a:rPr lang="en-US" sz="1600" dirty="0" smtClean="0">
                <a:latin typeface="Courier New" pitchFamily="49" charset="0"/>
                <a:cs typeface="Courier New" pitchFamily="49" charset="0"/>
              </a:rPr>
              <a:t>	Inverse </a:t>
            </a:r>
            <a:r>
              <a:rPr lang="en-US" sz="1600" dirty="0">
                <a:latin typeface="Courier New" pitchFamily="49" charset="0"/>
                <a:cs typeface="Courier New" pitchFamily="49" charset="0"/>
              </a:rPr>
              <a:t>= 0.0;</a:t>
            </a:r>
          </a:p>
          <a:p>
            <a:r>
              <a:rPr lang="en-US" sz="1600" dirty="0" smtClean="0">
                <a:latin typeface="Courier New" pitchFamily="49" charset="0"/>
                <a:cs typeface="Courier New" pitchFamily="49" charset="0"/>
              </a:rPr>
              <a:t>	while(</a:t>
            </a:r>
            <a:r>
              <a:rPr lang="en-US" sz="1600" dirty="0" err="1" smtClean="0">
                <a:latin typeface="Courier New" pitchFamily="49" charset="0"/>
                <a:cs typeface="Courier New" pitchFamily="49" charset="0"/>
              </a:rPr>
              <a:t>i</a:t>
            </a:r>
            <a:r>
              <a:rPr lang="en-US" sz="1600" dirty="0">
                <a:latin typeface="Courier New" pitchFamily="49" charset="0"/>
                <a:cs typeface="Courier New" pitchFamily="49" charset="0"/>
              </a:rPr>
              <a:t>)</a:t>
            </a:r>
          </a:p>
          <a:p>
            <a:r>
              <a:rPr lang="en-US" sz="1600" dirty="0" smtClean="0">
                <a:latin typeface="Courier New" pitchFamily="49" charset="0"/>
                <a:cs typeface="Courier New" pitchFamily="49" charset="0"/>
              </a:rPr>
              <a:t>	{</a:t>
            </a:r>
            <a:endParaRPr lang="en-US" sz="1600" dirty="0">
              <a:latin typeface="Courier New" pitchFamily="49" charset="0"/>
              <a:cs typeface="Courier New" pitchFamily="49" charset="0"/>
            </a:endParaRPr>
          </a:p>
          <a:p>
            <a:r>
              <a:rPr lang="fr-FR" sz="1600" dirty="0" smtClean="0">
                <a:latin typeface="Courier New" pitchFamily="49" charset="0"/>
                <a:cs typeface="Courier New" pitchFamily="49" charset="0"/>
              </a:rPr>
              <a:t>		Inverse </a:t>
            </a:r>
            <a:r>
              <a:rPr lang="fr-FR" sz="1600" dirty="0">
                <a:latin typeface="Courier New" pitchFamily="49" charset="0"/>
                <a:cs typeface="Courier New" pitchFamily="49" charset="0"/>
              </a:rPr>
              <a:t>+= Digit * (double) (i % Base);</a:t>
            </a:r>
          </a:p>
          <a:p>
            <a:r>
              <a:rPr lang="en-US" sz="1600" dirty="0" smtClean="0">
                <a:latin typeface="Courier New" pitchFamily="49" charset="0"/>
                <a:cs typeface="Courier New" pitchFamily="49" charset="0"/>
              </a:rPr>
              <a:t>		Digit </a:t>
            </a:r>
            <a:r>
              <a:rPr lang="en-US" sz="1600" dirty="0">
                <a:latin typeface="Courier New" pitchFamily="49" charset="0"/>
                <a:cs typeface="Courier New" pitchFamily="49" charset="0"/>
              </a:rPr>
              <a:t>*= Radical;</a:t>
            </a:r>
          </a:p>
          <a:p>
            <a:r>
              <a:rPr lang="en-US" sz="1600" dirty="0" smtClean="0">
                <a:latin typeface="Courier New" pitchFamily="49" charset="0"/>
                <a:cs typeface="Courier New" pitchFamily="49" charset="0"/>
              </a:rPr>
              <a:t>		</a:t>
            </a:r>
            <a:r>
              <a:rPr lang="en-US" sz="1600" dirty="0" err="1" smtClean="0">
                <a:latin typeface="Courier New" pitchFamily="49" charset="0"/>
                <a:cs typeface="Courier New" pitchFamily="49" charset="0"/>
              </a:rPr>
              <a:t>i</a:t>
            </a:r>
            <a:r>
              <a:rPr lang="en-US" sz="1600" dirty="0" smtClean="0">
                <a:latin typeface="Courier New" pitchFamily="49" charset="0"/>
                <a:cs typeface="Courier New" pitchFamily="49" charset="0"/>
              </a:rPr>
              <a:t> </a:t>
            </a:r>
            <a:r>
              <a:rPr lang="en-US" sz="1600" dirty="0">
                <a:latin typeface="Courier New" pitchFamily="49" charset="0"/>
                <a:cs typeface="Courier New" pitchFamily="49" charset="0"/>
              </a:rPr>
              <a:t>/= Base;</a:t>
            </a:r>
          </a:p>
          <a:p>
            <a:r>
              <a:rPr lang="en-US" sz="1600" dirty="0" smtClean="0">
                <a:latin typeface="Courier New" pitchFamily="49" charset="0"/>
                <a:cs typeface="Courier New" pitchFamily="49" charset="0"/>
              </a:rPr>
              <a:t>	}</a:t>
            </a:r>
            <a:endParaRPr lang="en-US" sz="1600" dirty="0">
              <a:latin typeface="Courier New" pitchFamily="49" charset="0"/>
              <a:cs typeface="Courier New" pitchFamily="49" charset="0"/>
            </a:endParaRPr>
          </a:p>
          <a:p>
            <a:r>
              <a:rPr lang="en-US" sz="1600" dirty="0" smtClean="0">
                <a:latin typeface="Courier New" pitchFamily="49" charset="0"/>
                <a:cs typeface="Courier New" pitchFamily="49" charset="0"/>
              </a:rPr>
              <a:t>	return </a:t>
            </a:r>
            <a:r>
              <a:rPr lang="en-US" sz="1600" dirty="0">
                <a:latin typeface="Courier New" pitchFamily="49" charset="0"/>
                <a:cs typeface="Courier New" pitchFamily="49" charset="0"/>
              </a:rPr>
              <a:t>Inverse;</a:t>
            </a:r>
          </a:p>
          <a:p>
            <a:r>
              <a:rPr lang="en-US" sz="1600" dirty="0">
                <a:latin typeface="Courier New" pitchFamily="49" charset="0"/>
                <a:cs typeface="Courier New" pitchFamily="49" charset="0"/>
              </a:rPr>
              <a:t>}</a:t>
            </a:r>
          </a:p>
        </p:txBody>
      </p:sp>
      <p:sp>
        <p:nvSpPr>
          <p:cNvPr id="5" name="Footer Placeholder 4"/>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6" name="Slide Number Placeholder 5"/>
          <p:cNvSpPr>
            <a:spLocks noGrp="1"/>
          </p:cNvSpPr>
          <p:nvPr>
            <p:ph type="sldNum" sz="quarter" idx="12"/>
          </p:nvPr>
        </p:nvSpPr>
        <p:spPr/>
        <p:txBody>
          <a:bodyPr/>
          <a:lstStyle/>
          <a:p>
            <a:pPr>
              <a:defRPr/>
            </a:pPr>
            <a:fld id="{81494967-73EE-4A75-A827-47B02327E019}" type="slidenum">
              <a:rPr lang="en-US" altLang="en-US" smtClean="0"/>
              <a:pPr>
                <a:defRPr/>
              </a:pPr>
              <a:t>19</a:t>
            </a:fld>
            <a:endParaRPr lang="en-US" altLang="en-US"/>
          </a:p>
        </p:txBody>
      </p:sp>
    </p:spTree>
    <p:extLst>
      <p:ext uri="{BB962C8B-B14F-4D97-AF65-F5344CB8AC3E}">
        <p14:creationId xmlns="" xmlns:p14="http://schemas.microsoft.com/office/powerpoint/2010/main" val="414254990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b="1" dirty="0" smtClean="0"/>
              <a:t>“</a:t>
            </a:r>
            <a:r>
              <a:rPr lang="cs-CZ" b="1" dirty="0" smtClean="0"/>
              <a:t>Science</a:t>
            </a:r>
            <a:r>
              <a:rPr lang="en-US" b="1" dirty="0" smtClean="0"/>
              <a:t>,</a:t>
            </a:r>
            <a:r>
              <a:rPr lang="cs-CZ" b="1" dirty="0" smtClean="0"/>
              <a:t> it works … </a:t>
            </a:r>
            <a:r>
              <a:rPr lang="en-US" b="1" dirty="0" smtClean="0"/>
              <a:t/>
            </a:r>
            <a:br>
              <a:rPr lang="en-US" b="1" dirty="0" smtClean="0"/>
            </a:br>
            <a:r>
              <a:rPr lang="en-US" b="1" dirty="0"/>
              <a:t/>
            </a:r>
            <a:br>
              <a:rPr lang="en-US" b="1" dirty="0"/>
            </a:br>
            <a:r>
              <a:rPr lang="en-US" b="1" dirty="0" smtClean="0"/>
              <a:t>					</a:t>
            </a:r>
            <a:r>
              <a:rPr lang="en-US" sz="2400" dirty="0" smtClean="0"/>
              <a:t>(</a:t>
            </a:r>
            <a:r>
              <a:rPr lang="cs-CZ" sz="2400" dirty="0" smtClean="0"/>
              <a:t>bitches</a:t>
            </a:r>
            <a:r>
              <a:rPr lang="en-US" sz="2400" dirty="0" smtClean="0"/>
              <a:t>!)</a:t>
            </a:r>
            <a:r>
              <a:rPr lang="en-US" b="1" dirty="0"/>
              <a:t>”</a:t>
            </a:r>
            <a:br>
              <a:rPr lang="en-US" b="1" dirty="0"/>
            </a:br>
            <a:r>
              <a:rPr lang="en-US" b="1" dirty="0"/>
              <a:t/>
            </a:r>
            <a:br>
              <a:rPr lang="en-US" b="1" dirty="0"/>
            </a:br>
            <a:endParaRPr lang="cs-CZ" b="1" dirty="0"/>
          </a:p>
        </p:txBody>
      </p:sp>
      <p:sp>
        <p:nvSpPr>
          <p:cNvPr id="7" name="Subtitle 6"/>
          <p:cNvSpPr>
            <a:spLocks noGrp="1"/>
          </p:cNvSpPr>
          <p:nvPr>
            <p:ph type="subTitle" idx="1"/>
          </p:nvPr>
        </p:nvSpPr>
        <p:spPr/>
        <p:txBody>
          <a:bodyPr/>
          <a:lstStyle/>
          <a:p>
            <a:r>
              <a:rPr lang="en-US" dirty="0" smtClean="0"/>
              <a:t>Quote from Richard Dawkins</a:t>
            </a:r>
          </a:p>
          <a:p>
            <a:r>
              <a:rPr lang="en-US" dirty="0" smtClean="0">
                <a:hlinkClick r:id="rId2"/>
              </a:rPr>
              <a:t>http</a:t>
            </a:r>
            <a:r>
              <a:rPr lang="en-US" dirty="0">
                <a:hlinkClick r:id="rId2"/>
              </a:rPr>
              <a:t>://</a:t>
            </a:r>
            <a:r>
              <a:rPr lang="en-US" dirty="0" smtClean="0">
                <a:hlinkClick r:id="rId2"/>
              </a:rPr>
              <a:t>www.youtube.com/watch?v=n6hxo1sC-dU</a:t>
            </a:r>
            <a:endParaRPr lang="en-US" dirty="0"/>
          </a:p>
          <a:p>
            <a:endParaRPr lang="en-US"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a:t>
            </a:fld>
            <a:endParaRPr lang="en-US" altLang="en-US"/>
          </a:p>
        </p:txBody>
      </p:sp>
    </p:spTree>
    <p:extLst>
      <p:ext uri="{BB962C8B-B14F-4D97-AF65-F5344CB8AC3E}">
        <p14:creationId xmlns="" xmlns:p14="http://schemas.microsoft.com/office/powerpoint/2010/main" val="1580482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Radical inversion based points in higher dimension</a:t>
            </a:r>
          </a:p>
        </p:txBody>
      </p:sp>
      <p:sp>
        <p:nvSpPr>
          <p:cNvPr id="3" name="Content Placeholder 2"/>
          <p:cNvSpPr>
            <a:spLocks noGrp="1"/>
          </p:cNvSpPr>
          <p:nvPr>
            <p:ph idx="1"/>
          </p:nvPr>
        </p:nvSpPr>
        <p:spPr/>
        <p:txBody>
          <a:bodyPr/>
          <a:lstStyle/>
          <a:p>
            <a:endParaRPr lang="en-US" dirty="0" smtClean="0"/>
          </a:p>
        </p:txBody>
      </p:sp>
      <p:pic>
        <p:nvPicPr>
          <p:cNvPr id="5123" name="Picture 3"/>
          <p:cNvPicPr>
            <a:picLocks noChangeAspect="1" noChangeArrowheads="1"/>
          </p:cNvPicPr>
          <p:nvPr/>
        </p:nvPicPr>
        <p:blipFill>
          <a:blip r:embed="rId2" cstate="print"/>
          <a:srcRect/>
          <a:stretch>
            <a:fillRect/>
          </a:stretch>
        </p:blipFill>
        <p:spPr bwMode="auto">
          <a:xfrm>
            <a:off x="152400" y="1988840"/>
            <a:ext cx="8839200" cy="3848100"/>
          </a:xfrm>
          <a:prstGeom prst="rect">
            <a:avLst/>
          </a:prstGeom>
          <a:noFill/>
          <a:ln w="9525">
            <a:noFill/>
            <a:miter lim="800000"/>
            <a:headEnd/>
            <a:tailEnd/>
          </a:ln>
        </p:spPr>
      </p:pic>
      <p:sp>
        <p:nvSpPr>
          <p:cNvPr id="5" name="Text Box 3"/>
          <p:cNvSpPr txBox="1">
            <a:spLocks noChangeArrowheads="1"/>
          </p:cNvSpPr>
          <p:nvPr/>
        </p:nvSpPr>
        <p:spPr bwMode="auto">
          <a:xfrm>
            <a:off x="0" y="6519446"/>
            <a:ext cx="2964273" cy="338554"/>
          </a:xfrm>
          <a:prstGeom prst="rect">
            <a:avLst/>
          </a:prstGeom>
          <a:noFill/>
          <a:ln w="9525">
            <a:noFill/>
            <a:miter lim="800000"/>
            <a:headEnd/>
            <a:tailEnd/>
          </a:ln>
          <a:effectLst/>
        </p:spPr>
        <p:txBody>
          <a:bodyPr wrap="none">
            <a:spAutoFit/>
          </a:bodyPr>
          <a:lstStyle/>
          <a:p>
            <a:r>
              <a:rPr lang="en-US" sz="1600" dirty="0" smtClean="0">
                <a:latin typeface="+mj-lt"/>
              </a:rPr>
              <a:t>Image credit: Alexander Keller</a:t>
            </a:r>
            <a:endParaRPr lang="en-US" sz="1600" dirty="0">
              <a:latin typeface="+mj-lt"/>
            </a:endParaRP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6" name="Slide Number Placeholder 5"/>
          <p:cNvSpPr>
            <a:spLocks noGrp="1"/>
          </p:cNvSpPr>
          <p:nvPr>
            <p:ph type="sldNum" sz="quarter" idx="12"/>
          </p:nvPr>
        </p:nvSpPr>
        <p:spPr/>
        <p:txBody>
          <a:bodyPr/>
          <a:lstStyle/>
          <a:p>
            <a:pPr>
              <a:defRPr/>
            </a:pPr>
            <a:fld id="{81494967-73EE-4A75-A827-47B02327E019}" type="slidenum">
              <a:rPr lang="en-US" altLang="en-US" smtClean="0"/>
              <a:pPr>
                <a:defRPr/>
              </a:pPr>
              <a:t>20</a:t>
            </a:fld>
            <a:endParaRPr lang="en-US" altLang="en-US"/>
          </a:p>
        </p:txBody>
      </p:sp>
    </p:spTree>
    <p:extLst>
      <p:ext uri="{BB962C8B-B14F-4D97-AF65-F5344CB8AC3E}">
        <p14:creationId xmlns="" xmlns:p14="http://schemas.microsoft.com/office/powerpoint/2010/main" val="390548550"/>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Použité pro path tracing</a:t>
            </a:r>
            <a:endParaRPr lang="cs-CZ" dirty="0"/>
          </a:p>
        </p:txBody>
      </p:sp>
      <p:sp>
        <p:nvSpPr>
          <p:cNvPr id="3" name="Content Placeholder 2"/>
          <p:cNvSpPr>
            <a:spLocks noGrp="1"/>
          </p:cNvSpPr>
          <p:nvPr>
            <p:ph idx="1"/>
          </p:nvPr>
        </p:nvSpPr>
        <p:spPr>
          <a:xfrm>
            <a:off x="457200" y="1268760"/>
            <a:ext cx="8229600" cy="4862165"/>
          </a:xfrm>
        </p:spPr>
        <p:txBody>
          <a:bodyPr/>
          <a:lstStyle/>
          <a:p>
            <a:r>
              <a:rPr lang="cs-CZ" dirty="0" smtClean="0"/>
              <a:t>Cesty jsou body ve vysokodimenzionálním prostoru</a:t>
            </a:r>
          </a:p>
          <a:p>
            <a:endParaRPr lang="cs-CZ" dirty="0"/>
          </a:p>
          <a:p>
            <a:r>
              <a:rPr lang="cs-CZ" dirty="0" smtClean="0"/>
              <a:t>Veškerá náhodná čísla použitá pro konstrukci jedné cestu jsou různé komponenty jednoho dlouhého „náhodného vektoru“</a:t>
            </a:r>
          </a:p>
          <a:p>
            <a:endParaRPr lang="cs-CZ" dirty="0"/>
          </a:p>
          <a:p>
            <a:r>
              <a:rPr lang="cs-CZ" dirty="0" smtClean="0"/>
              <a:t>Další cesta – další náhodný vektor ve vysokodimenzionálním prostoru.</a:t>
            </a:r>
          </a:p>
          <a:p>
            <a:endParaRPr lang="cs-CZ" dirty="0"/>
          </a:p>
          <a:p>
            <a:r>
              <a:rPr lang="cs-CZ" dirty="0" smtClean="0"/>
              <a:t>Pokud náhodné vektory dobře pokrývají vysokodimenzionální prostor, pak cesty dobře pokrývají celý prostor cest ve scéně</a:t>
            </a:r>
            <a:endParaRPr lang="cs-CZ"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21</a:t>
            </a:fld>
            <a:endParaRPr lang="en-US" altLang="en-US"/>
          </a:p>
        </p:txBody>
      </p:sp>
    </p:spTree>
    <p:extLst>
      <p:ext uri="{BB962C8B-B14F-4D97-AF65-F5344CB8AC3E}">
        <p14:creationId xmlns="" xmlns:p14="http://schemas.microsoft.com/office/powerpoint/2010/main" val="27131183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Grp="1" noChangeArrowheads="1"/>
          </p:cNvSpPr>
          <p:nvPr>
            <p:ph type="title"/>
          </p:nvPr>
        </p:nvSpPr>
        <p:spPr/>
        <p:txBody>
          <a:bodyPr/>
          <a:lstStyle/>
          <a:p>
            <a:r>
              <a:rPr lang="cs-CZ" b="1" dirty="0" smtClean="0"/>
              <a:t>Transformace náhodných čísel</a:t>
            </a:r>
            <a:endParaRPr lang="en-US" b="1" dirty="0"/>
          </a:p>
        </p:txBody>
      </p:sp>
      <p:pic>
        <p:nvPicPr>
          <p:cNvPr id="283653" name="Picture 5"/>
          <p:cNvPicPr>
            <a:picLocks noChangeAspect="1" noChangeArrowheads="1"/>
          </p:cNvPicPr>
          <p:nvPr/>
        </p:nvPicPr>
        <p:blipFill>
          <a:blip r:embed="rId2" cstate="print"/>
          <a:srcRect/>
          <a:stretch>
            <a:fillRect/>
          </a:stretch>
        </p:blipFill>
        <p:spPr bwMode="auto">
          <a:xfrm>
            <a:off x="972000" y="1124744"/>
            <a:ext cx="7200000" cy="5310989"/>
          </a:xfrm>
          <a:prstGeom prst="rect">
            <a:avLst/>
          </a:prstGeom>
          <a:noFill/>
          <a:ln w="9525">
            <a:noFill/>
            <a:miter lim="800000"/>
            <a:headEnd/>
            <a:tailEnd/>
          </a:ln>
          <a:effectLst/>
        </p:spPr>
      </p:pic>
      <p:sp>
        <p:nvSpPr>
          <p:cNvPr id="4" name="Text Box 3"/>
          <p:cNvSpPr txBox="1">
            <a:spLocks noChangeArrowheads="1"/>
          </p:cNvSpPr>
          <p:nvPr/>
        </p:nvSpPr>
        <p:spPr bwMode="auto">
          <a:xfrm>
            <a:off x="0" y="6519446"/>
            <a:ext cx="2964273" cy="338554"/>
          </a:xfrm>
          <a:prstGeom prst="rect">
            <a:avLst/>
          </a:prstGeom>
          <a:noFill/>
          <a:ln w="9525">
            <a:noFill/>
            <a:miter lim="800000"/>
            <a:headEnd/>
            <a:tailEnd/>
          </a:ln>
          <a:effectLst/>
        </p:spPr>
        <p:txBody>
          <a:bodyPr wrap="none">
            <a:spAutoFit/>
          </a:bodyPr>
          <a:lstStyle/>
          <a:p>
            <a:r>
              <a:rPr lang="en-US" sz="1600" dirty="0" smtClean="0">
                <a:latin typeface="+mj-lt"/>
              </a:rPr>
              <a:t>Image credit: Alexander Keller</a:t>
            </a:r>
            <a:endParaRPr lang="en-US" sz="1600" dirty="0">
              <a:latin typeface="+mj-lt"/>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22</a:t>
            </a:fld>
            <a:endParaRPr lang="en-US" altLang="en-US"/>
          </a:p>
        </p:txBody>
      </p:sp>
    </p:spTree>
    <p:extLst>
      <p:ext uri="{BB962C8B-B14F-4D97-AF65-F5344CB8AC3E}">
        <p14:creationId xmlns="" xmlns:p14="http://schemas.microsoft.com/office/powerpoint/2010/main" val="349234044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p:cNvSpPr>
            <a:spLocks noGrp="1" noChangeArrowheads="1"/>
          </p:cNvSpPr>
          <p:nvPr>
            <p:ph type="title"/>
          </p:nvPr>
        </p:nvSpPr>
        <p:spPr>
          <a:xfrm>
            <a:off x="457200" y="277813"/>
            <a:ext cx="8229600" cy="630237"/>
          </a:xfrm>
        </p:spPr>
        <p:txBody>
          <a:bodyPr/>
          <a:lstStyle/>
          <a:p>
            <a:r>
              <a:rPr lang="cs-CZ" b="1" dirty="0"/>
              <a:t>Ukázka </a:t>
            </a:r>
            <a:r>
              <a:rPr lang="cs-CZ" b="1" dirty="0" smtClean="0"/>
              <a:t>výsledků pro </a:t>
            </a:r>
            <a:r>
              <a:rPr lang="cs-CZ" b="1" dirty="0"/>
              <a:t>MC a QMC</a:t>
            </a:r>
            <a:endParaRPr lang="en-US" b="1" dirty="0"/>
          </a:p>
        </p:txBody>
      </p:sp>
      <p:pic>
        <p:nvPicPr>
          <p:cNvPr id="285701" name="Picture 5"/>
          <p:cNvPicPr>
            <a:picLocks noChangeAspect="1" noChangeArrowheads="1"/>
          </p:cNvPicPr>
          <p:nvPr/>
        </p:nvPicPr>
        <p:blipFill>
          <a:blip r:embed="rId2" cstate="print"/>
          <a:srcRect/>
          <a:stretch>
            <a:fillRect/>
          </a:stretch>
        </p:blipFill>
        <p:spPr bwMode="auto">
          <a:xfrm>
            <a:off x="972000" y="1412776"/>
            <a:ext cx="7200000" cy="4866498"/>
          </a:xfrm>
          <a:prstGeom prst="rect">
            <a:avLst/>
          </a:prstGeom>
          <a:noFill/>
          <a:ln w="9525">
            <a:noFill/>
            <a:miter lim="800000"/>
            <a:headEnd/>
            <a:tailEnd/>
          </a:ln>
          <a:effectLst/>
        </p:spPr>
      </p:pic>
      <p:sp>
        <p:nvSpPr>
          <p:cNvPr id="4" name="Text Box 3"/>
          <p:cNvSpPr txBox="1">
            <a:spLocks noChangeArrowheads="1"/>
          </p:cNvSpPr>
          <p:nvPr/>
        </p:nvSpPr>
        <p:spPr bwMode="auto">
          <a:xfrm>
            <a:off x="0" y="6519446"/>
            <a:ext cx="2964273" cy="338554"/>
          </a:xfrm>
          <a:prstGeom prst="rect">
            <a:avLst/>
          </a:prstGeom>
          <a:noFill/>
          <a:ln w="9525">
            <a:noFill/>
            <a:miter lim="800000"/>
            <a:headEnd/>
            <a:tailEnd/>
          </a:ln>
          <a:effectLst/>
        </p:spPr>
        <p:txBody>
          <a:bodyPr wrap="none">
            <a:spAutoFit/>
          </a:bodyPr>
          <a:lstStyle/>
          <a:p>
            <a:r>
              <a:rPr lang="en-US" sz="1600" dirty="0" smtClean="0">
                <a:latin typeface="+mj-lt"/>
              </a:rPr>
              <a:t>Image credit: Alexander Keller</a:t>
            </a:r>
            <a:endParaRPr lang="en-US" sz="1600" dirty="0">
              <a:latin typeface="+mj-lt"/>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23</a:t>
            </a:fld>
            <a:endParaRPr lang="en-US" altLang="en-US"/>
          </a:p>
        </p:txBody>
      </p:sp>
    </p:spTree>
    <p:extLst>
      <p:ext uri="{BB962C8B-B14F-4D97-AF65-F5344CB8AC3E}">
        <p14:creationId xmlns="" xmlns:p14="http://schemas.microsoft.com/office/powerpoint/2010/main" val="355707137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cs-CZ" sz="2800"/>
              <a:t>Metody Quasi Monte Carlo (QMC)</a:t>
            </a:r>
            <a:endParaRPr lang="en-US" sz="2800"/>
          </a:p>
        </p:txBody>
      </p:sp>
      <p:sp>
        <p:nvSpPr>
          <p:cNvPr id="274435" name="Rectangle 3"/>
          <p:cNvSpPr>
            <a:spLocks noGrp="1" noChangeArrowheads="1"/>
          </p:cNvSpPr>
          <p:nvPr>
            <p:ph type="body" idx="1"/>
          </p:nvPr>
        </p:nvSpPr>
        <p:spPr/>
        <p:txBody>
          <a:bodyPr/>
          <a:lstStyle/>
          <a:p>
            <a:r>
              <a:rPr lang="cs-CZ" dirty="0" smtClean="0"/>
              <a:t>Nevýhody QMC:</a:t>
            </a:r>
            <a:endParaRPr lang="cs-CZ" dirty="0"/>
          </a:p>
          <a:p>
            <a:pPr lvl="1"/>
            <a:endParaRPr lang="cs-CZ" dirty="0" smtClean="0"/>
          </a:p>
          <a:p>
            <a:pPr lvl="1"/>
            <a:r>
              <a:rPr lang="cs-CZ" dirty="0" smtClean="0"/>
              <a:t>V obrázku mohou vzniknout viditelné „vzory“ (místo šumu v MC)</a:t>
            </a: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24</a:t>
            </a:fld>
            <a:endParaRPr lang="en-US" altLang="en-US"/>
          </a:p>
        </p:txBody>
      </p:sp>
    </p:spTree>
    <p:extLst>
      <p:ext uri="{BB962C8B-B14F-4D97-AF65-F5344CB8AC3E}">
        <p14:creationId xmlns="" xmlns:p14="http://schemas.microsoft.com/office/powerpoint/2010/main" val="211332204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r>
              <a:rPr lang="cs-CZ" b="1" dirty="0" err="1"/>
              <a:t>Stratified</a:t>
            </a:r>
            <a:r>
              <a:rPr lang="cs-CZ" b="1" dirty="0"/>
              <a:t> </a:t>
            </a:r>
            <a:r>
              <a:rPr lang="cs-CZ" b="1" dirty="0" err="1"/>
              <a:t>sampling</a:t>
            </a:r>
            <a:endParaRPr lang="en-US" b="1" dirty="0"/>
          </a:p>
        </p:txBody>
      </p:sp>
      <p:pic>
        <p:nvPicPr>
          <p:cNvPr id="304131" name="Picture 3"/>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304132"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4133" name="Text Box 5"/>
          <p:cNvSpPr txBox="1">
            <a:spLocks noChangeArrowheads="1"/>
          </p:cNvSpPr>
          <p:nvPr/>
        </p:nvSpPr>
        <p:spPr bwMode="auto">
          <a:xfrm>
            <a:off x="3546475" y="5870575"/>
            <a:ext cx="1736373" cy="369332"/>
          </a:xfrm>
          <a:prstGeom prst="rect">
            <a:avLst/>
          </a:prstGeom>
          <a:noFill/>
          <a:ln w="9525">
            <a:noFill/>
            <a:miter lim="800000"/>
            <a:headEnd/>
            <a:tailEnd/>
          </a:ln>
          <a:effectLst/>
        </p:spPr>
        <p:txBody>
          <a:bodyPr wrap="none">
            <a:spAutoFit/>
          </a:bodyPr>
          <a:lstStyle/>
          <a:p>
            <a:r>
              <a:rPr lang="cs-CZ" dirty="0">
                <a:latin typeface="+mj-lt"/>
              </a:rPr>
              <a:t>10 cest na pixel</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25</a:t>
            </a:fld>
            <a:endParaRPr lang="en-US" altLang="en-US"/>
          </a:p>
        </p:txBody>
      </p:sp>
    </p:spTree>
    <p:extLst>
      <p:ext uri="{BB962C8B-B14F-4D97-AF65-F5344CB8AC3E}">
        <p14:creationId xmlns="" xmlns:p14="http://schemas.microsoft.com/office/powerpoint/2010/main" val="391079527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r>
              <a:rPr lang="cs-CZ" b="1" dirty="0"/>
              <a:t>Quasi-</a:t>
            </a:r>
            <a:r>
              <a:rPr lang="cs-CZ" b="1" dirty="0" err="1"/>
              <a:t>Monte</a:t>
            </a:r>
            <a:r>
              <a:rPr lang="cs-CZ" b="1" dirty="0"/>
              <a:t> </a:t>
            </a:r>
            <a:r>
              <a:rPr lang="cs-CZ" b="1" dirty="0" err="1"/>
              <a:t>Carlo</a:t>
            </a:r>
            <a:endParaRPr lang="en-US" b="1" dirty="0"/>
          </a:p>
        </p:txBody>
      </p:sp>
      <p:sp>
        <p:nvSpPr>
          <p:cNvPr id="306180" name="Text Box 4"/>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6181" name="Text Box 5"/>
          <p:cNvSpPr txBox="1">
            <a:spLocks noChangeArrowheads="1"/>
          </p:cNvSpPr>
          <p:nvPr/>
        </p:nvSpPr>
        <p:spPr bwMode="auto">
          <a:xfrm>
            <a:off x="3546475" y="5870575"/>
            <a:ext cx="1736373" cy="369332"/>
          </a:xfrm>
          <a:prstGeom prst="rect">
            <a:avLst/>
          </a:prstGeom>
          <a:noFill/>
          <a:ln w="9525">
            <a:noFill/>
            <a:miter lim="800000"/>
            <a:headEnd/>
            <a:tailEnd/>
          </a:ln>
          <a:effectLst/>
        </p:spPr>
        <p:txBody>
          <a:bodyPr wrap="none">
            <a:spAutoFit/>
          </a:bodyPr>
          <a:lstStyle/>
          <a:p>
            <a:r>
              <a:rPr lang="cs-CZ" dirty="0">
                <a:latin typeface="+mj-lt"/>
              </a:rPr>
              <a:t>10 cest na pixel</a:t>
            </a:r>
            <a:endParaRPr lang="en-US" dirty="0">
              <a:latin typeface="+mj-lt"/>
            </a:endParaRPr>
          </a:p>
        </p:txBody>
      </p:sp>
      <p:pic>
        <p:nvPicPr>
          <p:cNvPr id="306182"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26</a:t>
            </a:fld>
            <a:endParaRPr lang="en-US" altLang="en-US"/>
          </a:p>
        </p:txBody>
      </p:sp>
    </p:spTree>
    <p:extLst>
      <p:ext uri="{BB962C8B-B14F-4D97-AF65-F5344CB8AC3E}">
        <p14:creationId xmlns="" xmlns:p14="http://schemas.microsoft.com/office/powerpoint/2010/main" val="306846681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cs-CZ" b="1" dirty="0"/>
              <a:t>Fixní náhodná sekvence</a:t>
            </a:r>
            <a:endParaRPr lang="en-US" b="1" dirty="0"/>
          </a:p>
        </p:txBody>
      </p:sp>
      <p:sp>
        <p:nvSpPr>
          <p:cNvPr id="307203" name="Text Box 3"/>
          <p:cNvSpPr txBox="1">
            <a:spLocks noChangeArrowheads="1"/>
          </p:cNvSpPr>
          <p:nvPr/>
        </p:nvSpPr>
        <p:spPr bwMode="auto">
          <a:xfrm rot="16200000">
            <a:off x="6389283" y="3499922"/>
            <a:ext cx="2348720" cy="369332"/>
          </a:xfrm>
          <a:prstGeom prst="rect">
            <a:avLst/>
          </a:prstGeom>
          <a:noFill/>
          <a:ln w="9525">
            <a:noFill/>
            <a:miter lim="800000"/>
            <a:headEnd/>
            <a:tailEnd/>
          </a:ln>
          <a:effectLst/>
        </p:spPr>
        <p:txBody>
          <a:bodyPr wrap="none">
            <a:spAutoFit/>
          </a:bodyPr>
          <a:lstStyle/>
          <a:p>
            <a:r>
              <a:rPr lang="cs-CZ">
                <a:latin typeface="+mj-lt"/>
              </a:rPr>
              <a:t>Henrik Wann Jensen</a:t>
            </a:r>
            <a:endParaRPr lang="en-US">
              <a:latin typeface="+mj-lt"/>
            </a:endParaRPr>
          </a:p>
        </p:txBody>
      </p:sp>
      <p:sp>
        <p:nvSpPr>
          <p:cNvPr id="307204" name="Text Box 4"/>
          <p:cNvSpPr txBox="1">
            <a:spLocks noChangeArrowheads="1"/>
          </p:cNvSpPr>
          <p:nvPr/>
        </p:nvSpPr>
        <p:spPr bwMode="auto">
          <a:xfrm>
            <a:off x="3546475" y="5870575"/>
            <a:ext cx="1736373" cy="369332"/>
          </a:xfrm>
          <a:prstGeom prst="rect">
            <a:avLst/>
          </a:prstGeom>
          <a:noFill/>
          <a:ln w="9525">
            <a:noFill/>
            <a:miter lim="800000"/>
            <a:headEnd/>
            <a:tailEnd/>
          </a:ln>
          <a:effectLst/>
        </p:spPr>
        <p:txBody>
          <a:bodyPr wrap="none">
            <a:spAutoFit/>
          </a:bodyPr>
          <a:lstStyle/>
          <a:p>
            <a:r>
              <a:rPr lang="cs-CZ">
                <a:latin typeface="+mj-lt"/>
              </a:rPr>
              <a:t>10 cest na pixel</a:t>
            </a:r>
            <a:endParaRPr lang="en-US">
              <a:latin typeface="+mj-lt"/>
            </a:endParaRPr>
          </a:p>
        </p:txBody>
      </p:sp>
      <p:pic>
        <p:nvPicPr>
          <p:cNvPr id="307206" name="Picture 6"/>
          <p:cNvPicPr>
            <a:picLocks noChangeAspect="1" noChangeArrowheads="1"/>
          </p:cNvPicPr>
          <p:nvPr/>
        </p:nvPicPr>
        <p:blipFill>
          <a:blip r:embed="rId2" cstate="print"/>
          <a:srcRect/>
          <a:stretch>
            <a:fillRect/>
          </a:stretch>
        </p:blipFill>
        <p:spPr bwMode="auto">
          <a:xfrm>
            <a:off x="1803400" y="1412875"/>
            <a:ext cx="5535613" cy="4498975"/>
          </a:xfrm>
          <a:prstGeom prst="rect">
            <a:avLst/>
          </a:prstGeom>
          <a:noFill/>
          <a:ln w="9525">
            <a:noFill/>
            <a:miter lim="800000"/>
            <a:headEnd/>
            <a:tailEnd/>
          </a:ln>
          <a:effectLst/>
        </p:spPr>
      </p:pic>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AE484AC6-BBE4-40F9-8123-1EEF9B763C30}" type="slidenum">
              <a:rPr lang="en-US" altLang="en-US" smtClean="0"/>
              <a:pPr>
                <a:defRPr/>
              </a:pPr>
              <a:t>27</a:t>
            </a:fld>
            <a:endParaRPr lang="en-US" altLang="en-US"/>
          </a:p>
        </p:txBody>
      </p:sp>
    </p:spTree>
    <p:extLst>
      <p:ext uri="{BB962C8B-B14F-4D97-AF65-F5344CB8AC3E}">
        <p14:creationId xmlns="" xmlns:p14="http://schemas.microsoft.com/office/powerpoint/2010/main" val="121127926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ctrTitle"/>
          </p:nvPr>
        </p:nvSpPr>
        <p:spPr/>
        <p:txBody>
          <a:bodyPr/>
          <a:lstStyle/>
          <a:p>
            <a:r>
              <a:rPr lang="en-US" b="1" dirty="0" smtClean="0"/>
              <a:t>M</a:t>
            </a:r>
            <a:r>
              <a:rPr lang="cs-CZ" b="1" dirty="0" smtClean="0"/>
              <a:t>ěřicí rovnice</a:t>
            </a:r>
            <a:r>
              <a:rPr lang="cs-CZ" b="1" dirty="0"/>
              <a:t/>
            </a:r>
            <a:br>
              <a:rPr lang="cs-CZ" b="1" dirty="0"/>
            </a:br>
            <a:r>
              <a:rPr lang="cs-CZ" b="1" dirty="0"/>
              <a:t/>
            </a:r>
            <a:br>
              <a:rPr lang="cs-CZ" b="1" dirty="0"/>
            </a:br>
            <a:endParaRPr lang="en-US" b="1" dirty="0"/>
          </a:p>
        </p:txBody>
      </p:sp>
      <p:sp>
        <p:nvSpPr>
          <p:cNvPr id="173059" name="Rectangle 3"/>
          <p:cNvSpPr>
            <a:spLocks noGrp="1" noChangeArrowheads="1"/>
          </p:cNvSpPr>
          <p:nvPr>
            <p:ph type="subTitle" idx="1"/>
          </p:nvPr>
        </p:nvSpPr>
        <p:spPr>
          <a:xfrm>
            <a:off x="1908175" y="4005263"/>
            <a:ext cx="6553200" cy="1752600"/>
          </a:xfrm>
        </p:spPr>
        <p:txBody>
          <a:bodyPr/>
          <a:lstStyle/>
          <a:p>
            <a:endParaRPr lang="cs-CZ"/>
          </a:p>
        </p:txBody>
      </p:sp>
    </p:spTree>
    <p:extLst>
      <p:ext uri="{BB962C8B-B14F-4D97-AF65-F5344CB8AC3E}">
        <p14:creationId xmlns="" xmlns:p14="http://schemas.microsoft.com/office/powerpoint/2010/main" val="31850203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Měřicí rovnice</a:t>
            </a:r>
            <a:endParaRPr lang="en-US" dirty="0"/>
          </a:p>
        </p:txBody>
      </p:sp>
      <p:sp>
        <p:nvSpPr>
          <p:cNvPr id="3" name="Content Placeholder 2"/>
          <p:cNvSpPr>
            <a:spLocks noGrp="1"/>
          </p:cNvSpPr>
          <p:nvPr>
            <p:ph idx="1"/>
          </p:nvPr>
        </p:nvSpPr>
        <p:spPr/>
        <p:txBody>
          <a:bodyPr/>
          <a:lstStyle/>
          <a:p>
            <a:r>
              <a:rPr lang="en-US" dirty="0" err="1" smtClean="0"/>
              <a:t>Zobrazovac</a:t>
            </a:r>
            <a:r>
              <a:rPr lang="cs-CZ" dirty="0" smtClean="0"/>
              <a:t>í rovnice</a:t>
            </a:r>
          </a:p>
          <a:p>
            <a:pPr lvl="1"/>
            <a:r>
              <a:rPr lang="cs-CZ" dirty="0" smtClean="0"/>
              <a:t>Podmínky pro radianci v rovnovážném stavu </a:t>
            </a:r>
          </a:p>
          <a:p>
            <a:pPr lvl="1"/>
            <a:r>
              <a:rPr lang="cs-CZ" dirty="0" smtClean="0"/>
              <a:t>Umožňuje výpočet radiance v izolovaných bodech</a:t>
            </a:r>
          </a:p>
          <a:p>
            <a:endParaRPr lang="cs-CZ" dirty="0" smtClean="0"/>
          </a:p>
          <a:p>
            <a:r>
              <a:rPr lang="cs-CZ" dirty="0" smtClean="0"/>
              <a:t>Ve skutečnosti nás zajímá průměrná radiance přes pixel: integrál</a:t>
            </a:r>
          </a:p>
          <a:p>
            <a:endParaRPr lang="cs-CZ" dirty="0" smtClean="0"/>
          </a:p>
          <a:p>
            <a:r>
              <a:rPr lang="cs-CZ" b="1" dirty="0" smtClean="0"/>
              <a:t>Měřicí rovnice </a:t>
            </a:r>
            <a:r>
              <a:rPr lang="cs-CZ" dirty="0" smtClean="0"/>
              <a:t>(</a:t>
            </a:r>
            <a:r>
              <a:rPr lang="cs-CZ" dirty="0" err="1" smtClean="0"/>
              <a:t>Measurement</a:t>
            </a:r>
            <a:r>
              <a:rPr lang="cs-CZ" dirty="0" smtClean="0"/>
              <a:t> </a:t>
            </a:r>
            <a:r>
              <a:rPr lang="cs-CZ" dirty="0" err="1" smtClean="0"/>
              <a:t>equation</a:t>
            </a:r>
            <a:r>
              <a:rPr lang="cs-CZ" dirty="0" smtClean="0"/>
              <a:t>)</a:t>
            </a:r>
            <a:endParaRPr lang="en-US" b="1"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29</a:t>
            </a:fld>
            <a:endParaRPr lang="en-US" altLang="en-US"/>
          </a:p>
        </p:txBody>
      </p:sp>
    </p:spTree>
    <p:extLst>
      <p:ext uri="{BB962C8B-B14F-4D97-AF65-F5344CB8AC3E}">
        <p14:creationId xmlns="" xmlns:p14="http://schemas.microsoft.com/office/powerpoint/2010/main" val="23652982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 and so does path tracing! </a:t>
            </a: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3</a:t>
            </a:fld>
            <a:endParaRPr lang="en-US" altLang="en-US"/>
          </a:p>
        </p:txBody>
      </p:sp>
      <p:pic>
        <p:nvPicPr>
          <p:cNvPr id="585730" name="Picture 2" descr="http://corona-renderer.com/img/gallery/full/samurai-watch.jpg"/>
          <p:cNvPicPr>
            <a:picLocks noChangeAspect="1" noChangeArrowheads="1"/>
          </p:cNvPicPr>
          <p:nvPr/>
        </p:nvPicPr>
        <p:blipFill>
          <a:blip r:embed="rId2" cstate="print"/>
          <a:srcRect/>
          <a:stretch>
            <a:fillRect/>
          </a:stretch>
        </p:blipFill>
        <p:spPr bwMode="auto">
          <a:xfrm>
            <a:off x="0" y="1124744"/>
            <a:ext cx="9144000" cy="5143500"/>
          </a:xfrm>
          <a:prstGeom prst="rect">
            <a:avLst/>
          </a:prstGeom>
          <a:noFill/>
        </p:spPr>
      </p:pic>
      <p:pic>
        <p:nvPicPr>
          <p:cNvPr id="8" name="Picture 4" descr="Corona Alpha forum"/>
          <p:cNvPicPr>
            <a:picLocks noChangeAspect="1" noChangeArrowheads="1"/>
          </p:cNvPicPr>
          <p:nvPr/>
        </p:nvPicPr>
        <p:blipFill>
          <a:blip r:embed="rId3" cstate="print"/>
          <a:srcRect/>
          <a:stretch>
            <a:fillRect/>
          </a:stretch>
        </p:blipFill>
        <p:spPr bwMode="auto">
          <a:xfrm>
            <a:off x="7991475" y="260648"/>
            <a:ext cx="2305050" cy="571501"/>
          </a:xfrm>
          <a:prstGeom prst="rect">
            <a:avLst/>
          </a:prstGeom>
          <a:noFill/>
        </p:spPr>
      </p:pic>
      <p:sp>
        <p:nvSpPr>
          <p:cNvPr id="9" name="TextovéPole 8"/>
          <p:cNvSpPr txBox="1"/>
          <p:nvPr/>
        </p:nvSpPr>
        <p:spPr>
          <a:xfrm>
            <a:off x="7524328" y="5877272"/>
            <a:ext cx="1619672" cy="369332"/>
          </a:xfrm>
          <a:prstGeom prst="rect">
            <a:avLst/>
          </a:prstGeom>
          <a:solidFill>
            <a:schemeClr val="bg1">
              <a:alpha val="17000"/>
            </a:schemeClr>
          </a:solidFill>
        </p:spPr>
        <p:txBody>
          <a:bodyPr wrap="square" rtlCol="0">
            <a:spAutoFit/>
          </a:bodyPr>
          <a:lstStyle/>
          <a:p>
            <a:r>
              <a:rPr lang="en-US" dirty="0" smtClean="0">
                <a:solidFill>
                  <a:schemeClr val="bg1"/>
                </a:solidFill>
                <a:latin typeface="+mj-lt"/>
              </a:rPr>
              <a:t>Jerome White</a:t>
            </a:r>
            <a:endParaRPr lang="en-US" dirty="0">
              <a:solidFill>
                <a:schemeClr val="bg1"/>
              </a:solidFill>
              <a:latin typeface="+mj-lt"/>
            </a:endParaRPr>
          </a:p>
        </p:txBody>
      </p:sp>
    </p:spTree>
    <p:extLst>
      <p:ext uri="{BB962C8B-B14F-4D97-AF65-F5344CB8AC3E}">
        <p14:creationId xmlns="" xmlns:p14="http://schemas.microsoft.com/office/powerpoint/2010/main" val="12493709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Měřicí rovnice</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30</a:t>
            </a:fld>
            <a:endParaRPr lang="en-US" altLang="en-US"/>
          </a:p>
        </p:txBody>
      </p:sp>
      <p:graphicFrame>
        <p:nvGraphicFramePr>
          <p:cNvPr id="7" name="Object 2"/>
          <p:cNvGraphicFramePr>
            <a:graphicFrameLocks noChangeAspect="1"/>
          </p:cNvGraphicFramePr>
          <p:nvPr/>
        </p:nvGraphicFramePr>
        <p:xfrm>
          <a:off x="1803400" y="2997200"/>
          <a:ext cx="5610225" cy="1138238"/>
        </p:xfrm>
        <a:graphic>
          <a:graphicData uri="http://schemas.openxmlformats.org/presentationml/2006/ole">
            <p:oleObj spid="_x0000_s400434" name="Rovnice" r:id="rId4" imgW="2438400" imgH="495300" progId="Equation.3">
              <p:embed/>
            </p:oleObj>
          </a:graphicData>
        </a:graphic>
      </p:graphicFrame>
      <p:sp>
        <p:nvSpPr>
          <p:cNvPr id="8" name="Rectangle 7"/>
          <p:cNvSpPr/>
          <p:nvPr/>
        </p:nvSpPr>
        <p:spPr>
          <a:xfrm>
            <a:off x="1691680" y="3069456"/>
            <a:ext cx="5832648"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339752" y="4032360"/>
            <a:ext cx="360040" cy="11968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187624" y="2537608"/>
            <a:ext cx="648072" cy="7920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9512" y="1918573"/>
            <a:ext cx="3892412" cy="646331"/>
          </a:xfrm>
          <a:prstGeom prst="rect">
            <a:avLst/>
          </a:prstGeom>
          <a:noFill/>
        </p:spPr>
        <p:txBody>
          <a:bodyPr wrap="none" rtlCol="0">
            <a:spAutoFit/>
          </a:bodyPr>
          <a:lstStyle/>
          <a:p>
            <a:r>
              <a:rPr lang="cs-CZ" dirty="0" smtClean="0">
                <a:latin typeface="+mj-lt"/>
              </a:rPr>
              <a:t>odezva virtuálního (lineárního) </a:t>
            </a:r>
            <a:br>
              <a:rPr lang="cs-CZ" dirty="0" smtClean="0">
                <a:latin typeface="+mj-lt"/>
              </a:rPr>
            </a:br>
            <a:r>
              <a:rPr lang="cs-CZ" dirty="0" smtClean="0">
                <a:latin typeface="+mj-lt"/>
              </a:rPr>
              <a:t>senzoru na radianci (</a:t>
            </a:r>
            <a:r>
              <a:rPr lang="cs-CZ" b="1" dirty="0" smtClean="0">
                <a:latin typeface="+mj-lt"/>
              </a:rPr>
              <a:t>barva </a:t>
            </a:r>
            <a:r>
              <a:rPr lang="cs-CZ" b="1" dirty="0" err="1" smtClean="0">
                <a:latin typeface="+mj-lt"/>
              </a:rPr>
              <a:t>pixelu</a:t>
            </a:r>
            <a:r>
              <a:rPr lang="cs-CZ" dirty="0" smtClean="0">
                <a:latin typeface="+mj-lt"/>
              </a:rPr>
              <a:t>)</a:t>
            </a:r>
            <a:endParaRPr lang="en-US" dirty="0">
              <a:latin typeface="+mj-lt"/>
            </a:endParaRPr>
          </a:p>
        </p:txBody>
      </p:sp>
      <p:sp>
        <p:nvSpPr>
          <p:cNvPr id="16" name="TextBox 15"/>
          <p:cNvSpPr txBox="1"/>
          <p:nvPr/>
        </p:nvSpPr>
        <p:spPr>
          <a:xfrm>
            <a:off x="331912" y="5229200"/>
            <a:ext cx="5698996" cy="923330"/>
          </a:xfrm>
          <a:prstGeom prst="rect">
            <a:avLst/>
          </a:prstGeom>
          <a:noFill/>
        </p:spPr>
        <p:txBody>
          <a:bodyPr wrap="none" rtlCol="0">
            <a:spAutoFit/>
          </a:bodyPr>
          <a:lstStyle/>
          <a:p>
            <a:r>
              <a:rPr lang="cs-CZ" dirty="0" smtClean="0">
                <a:latin typeface="+mj-lt"/>
              </a:rPr>
              <a:t>přes celou plochu scény a všechny směry</a:t>
            </a:r>
          </a:p>
          <a:p>
            <a:r>
              <a:rPr lang="cs-CZ" dirty="0" smtClean="0">
                <a:latin typeface="+mj-lt"/>
              </a:rPr>
              <a:t>(virtuální senzory musí být součástí scény,</a:t>
            </a:r>
          </a:p>
          <a:p>
            <a:r>
              <a:rPr lang="cs-CZ" dirty="0" smtClean="0">
                <a:latin typeface="+mj-lt"/>
              </a:rPr>
              <a:t>  nenulový příspěvek pouze na ploše senzoru kvůli </a:t>
            </a:r>
            <a:r>
              <a:rPr lang="cs-CZ" i="1" dirty="0" err="1" smtClean="0">
                <a:latin typeface="+mj-lt"/>
              </a:rPr>
              <a:t>W</a:t>
            </a:r>
            <a:r>
              <a:rPr lang="cs-CZ" baseline="-25000" dirty="0" err="1" smtClean="0">
                <a:latin typeface="+mj-lt"/>
              </a:rPr>
              <a:t>e</a:t>
            </a:r>
            <a:r>
              <a:rPr lang="cs-CZ" dirty="0" smtClean="0">
                <a:latin typeface="+mj-lt"/>
              </a:rPr>
              <a:t>)</a:t>
            </a:r>
            <a:endParaRPr lang="en-US" dirty="0">
              <a:latin typeface="+mj-lt"/>
            </a:endParaRPr>
          </a:p>
        </p:txBody>
      </p:sp>
      <p:cxnSp>
        <p:nvCxnSpPr>
          <p:cNvPr id="18" name="Straight Arrow Connector 17"/>
          <p:cNvCxnSpPr/>
          <p:nvPr/>
        </p:nvCxnSpPr>
        <p:spPr>
          <a:xfrm flipH="1">
            <a:off x="3347864" y="2564904"/>
            <a:ext cx="1584176" cy="7511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12036" y="1918573"/>
            <a:ext cx="3892412" cy="646331"/>
          </a:xfrm>
          <a:prstGeom prst="rect">
            <a:avLst/>
          </a:prstGeom>
          <a:noFill/>
        </p:spPr>
        <p:txBody>
          <a:bodyPr wrap="square" rtlCol="0">
            <a:spAutoFit/>
          </a:bodyPr>
          <a:lstStyle/>
          <a:p>
            <a:r>
              <a:rPr lang="cs-CZ" dirty="0" smtClean="0">
                <a:latin typeface="+mj-lt"/>
              </a:rPr>
              <a:t>relativní odezva senzoru (váha)</a:t>
            </a:r>
          </a:p>
          <a:p>
            <a:r>
              <a:rPr lang="cs-CZ" dirty="0" smtClean="0">
                <a:latin typeface="+mj-lt"/>
              </a:rPr>
              <a:t>různé </a:t>
            </a:r>
            <a:r>
              <a:rPr lang="cs-CZ" i="1" dirty="0" err="1" smtClean="0">
                <a:latin typeface="+mj-lt"/>
              </a:rPr>
              <a:t>W</a:t>
            </a:r>
            <a:r>
              <a:rPr lang="cs-CZ" baseline="-25000" dirty="0" err="1" smtClean="0">
                <a:latin typeface="+mj-lt"/>
              </a:rPr>
              <a:t>e</a:t>
            </a:r>
            <a:r>
              <a:rPr lang="cs-CZ" dirty="0" smtClean="0">
                <a:latin typeface="+mj-lt"/>
              </a:rPr>
              <a:t> pro každý senzor (pixel)</a:t>
            </a:r>
            <a:endParaRPr lang="en-US" dirty="0">
              <a:latin typeface="+mj-lt"/>
            </a:endParaRPr>
          </a:p>
        </p:txBody>
      </p:sp>
    </p:spTree>
    <p:extLst>
      <p:ext uri="{BB962C8B-B14F-4D97-AF65-F5344CB8AC3E}">
        <p14:creationId xmlns="" xmlns:p14="http://schemas.microsoft.com/office/powerpoint/2010/main" val="21368850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Příklad: Zářivý tok přes oblast jako měřicí rovnice</a:t>
            </a:r>
            <a:endParaRPr lang="en-US" dirty="0"/>
          </a:p>
        </p:txBody>
      </p:sp>
      <p:sp>
        <p:nvSpPr>
          <p:cNvPr id="3" name="Content Placeholder 2"/>
          <p:cNvSpPr>
            <a:spLocks noGrp="1"/>
          </p:cNvSpPr>
          <p:nvPr>
            <p:ph idx="1"/>
          </p:nvPr>
        </p:nvSpPr>
        <p:spPr/>
        <p:txBody>
          <a:bodyPr/>
          <a:lstStyle/>
          <a:p>
            <a:r>
              <a:rPr lang="cs-CZ" dirty="0" smtClean="0"/>
              <a:t>Dána oblast </a:t>
            </a:r>
            <a:r>
              <a:rPr lang="cs-CZ" i="1" dirty="0" smtClean="0"/>
              <a:t>S</a:t>
            </a:r>
            <a:r>
              <a:rPr lang="cs-CZ" dirty="0" smtClean="0"/>
              <a:t/>
            </a:r>
            <a:br>
              <a:rPr lang="cs-CZ" dirty="0" smtClean="0"/>
            </a:br>
            <a:r>
              <a:rPr lang="cs-CZ" dirty="0" smtClean="0"/>
              <a:t/>
            </a:r>
            <a:br>
              <a:rPr lang="cs-CZ" dirty="0" smtClean="0"/>
            </a:br>
            <a:r>
              <a:rPr lang="cs-CZ" dirty="0" smtClean="0"/>
              <a:t/>
            </a:r>
            <a:br>
              <a:rPr lang="cs-CZ" dirty="0" smtClean="0"/>
            </a:br>
            <a:r>
              <a:rPr lang="cs-CZ" dirty="0" smtClean="0"/>
              <a:t>(podmnožina povrchu scény a příslušných směrů)</a:t>
            </a:r>
          </a:p>
          <a:p>
            <a:endParaRPr lang="cs-CZ" dirty="0" smtClean="0"/>
          </a:p>
          <a:p>
            <a:r>
              <a:rPr lang="cs-CZ" dirty="0" smtClean="0"/>
              <a:t>Pro </a:t>
            </a:r>
            <a:r>
              <a:rPr lang="cs-CZ" i="1" dirty="0" err="1" smtClean="0"/>
              <a:t>W</a:t>
            </a:r>
            <a:r>
              <a:rPr lang="cs-CZ" baseline="-25000" dirty="0" err="1" smtClean="0"/>
              <a:t>e</a:t>
            </a:r>
            <a:r>
              <a:rPr lang="cs-CZ" dirty="0" smtClean="0"/>
              <a:t> definované</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
            </a:r>
            <a:br>
              <a:rPr lang="cs-CZ" dirty="0" smtClean="0"/>
            </a:br>
            <a:r>
              <a:rPr lang="cs-CZ" dirty="0" smtClean="0"/>
              <a:t>je výsledkem měřicí rovnice </a:t>
            </a:r>
            <a:r>
              <a:rPr lang="cs-CZ" b="1" dirty="0" smtClean="0"/>
              <a:t>zářivý tok </a:t>
            </a:r>
            <a:r>
              <a:rPr lang="cs-CZ" b="1" dirty="0" smtClean="0">
                <a:latin typeface="Symbol" pitchFamily="18" charset="2"/>
              </a:rPr>
              <a:t>F</a:t>
            </a:r>
            <a:r>
              <a:rPr lang="cs-CZ" b="1" dirty="0" smtClean="0"/>
              <a:t>(S)</a:t>
            </a:r>
            <a:r>
              <a:rPr lang="cs-CZ" dirty="0" smtClean="0"/>
              <a:t>. </a:t>
            </a: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dirty="0"/>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31</a:t>
            </a:fld>
            <a:endParaRPr lang="en-US" altLang="en-US" dirty="0"/>
          </a:p>
        </p:txBody>
      </p:sp>
      <p:graphicFrame>
        <p:nvGraphicFramePr>
          <p:cNvPr id="507906" name="Object 2"/>
          <p:cNvGraphicFramePr>
            <a:graphicFrameLocks noChangeAspect="1"/>
          </p:cNvGraphicFramePr>
          <p:nvPr/>
        </p:nvGraphicFramePr>
        <p:xfrm>
          <a:off x="3739357" y="2204864"/>
          <a:ext cx="1665287" cy="407988"/>
        </p:xfrm>
        <a:graphic>
          <a:graphicData uri="http://schemas.openxmlformats.org/presentationml/2006/ole">
            <p:oleObj spid="_x0000_s401506" name="Rovnice" r:id="rId3" imgW="723272" imgH="177646" progId="Equation.3">
              <p:embed/>
            </p:oleObj>
          </a:graphicData>
        </a:graphic>
      </p:graphicFrame>
      <p:graphicFrame>
        <p:nvGraphicFramePr>
          <p:cNvPr id="507907" name="Object 3"/>
          <p:cNvGraphicFramePr>
            <a:graphicFrameLocks noChangeAspect="1"/>
          </p:cNvGraphicFramePr>
          <p:nvPr/>
        </p:nvGraphicFramePr>
        <p:xfrm>
          <a:off x="2468563" y="4179862"/>
          <a:ext cx="4206875" cy="1049338"/>
        </p:xfrm>
        <a:graphic>
          <a:graphicData uri="http://schemas.openxmlformats.org/presentationml/2006/ole">
            <p:oleObj spid="_x0000_s401507" name="Rovnice" r:id="rId4" imgW="1828800" imgH="457200" progId="Equation.3">
              <p:embed/>
            </p:oleObj>
          </a:graphicData>
        </a:graphic>
      </p:graphicFrame>
      <p:grpSp>
        <p:nvGrpSpPr>
          <p:cNvPr id="8" name="Group 24"/>
          <p:cNvGrpSpPr>
            <a:grpSpLocks/>
          </p:cNvGrpSpPr>
          <p:nvPr/>
        </p:nvGrpSpPr>
        <p:grpSpPr bwMode="auto">
          <a:xfrm>
            <a:off x="6790828" y="1340768"/>
            <a:ext cx="1525588" cy="1220788"/>
            <a:chOff x="2832" y="2208"/>
            <a:chExt cx="961" cy="769"/>
          </a:xfrm>
        </p:grpSpPr>
        <p:sp>
          <p:nvSpPr>
            <p:cNvPr id="9" name="Freeform 20"/>
            <p:cNvSpPr>
              <a:spLocks/>
            </p:cNvSpPr>
            <p:nvPr/>
          </p:nvSpPr>
          <p:spPr bwMode="auto">
            <a:xfrm>
              <a:off x="3024" y="2208"/>
              <a:ext cx="769" cy="241"/>
            </a:xfrm>
            <a:custGeom>
              <a:avLst/>
              <a:gdLst/>
              <a:ahLst/>
              <a:cxnLst>
                <a:cxn ang="0">
                  <a:pos x="0" y="0"/>
                </a:cxn>
                <a:cxn ang="0">
                  <a:pos x="768" y="0"/>
                </a:cxn>
                <a:cxn ang="0">
                  <a:pos x="576" y="240"/>
                </a:cxn>
                <a:cxn ang="0">
                  <a:pos x="0" y="240"/>
                </a:cxn>
                <a:cxn ang="0">
                  <a:pos x="0" y="0"/>
                </a:cxn>
              </a:cxnLst>
              <a:rect l="0" t="0" r="r" b="b"/>
              <a:pathLst>
                <a:path w="769" h="241">
                  <a:moveTo>
                    <a:pt x="0" y="0"/>
                  </a:moveTo>
                  <a:lnTo>
                    <a:pt x="768" y="0"/>
                  </a:lnTo>
                  <a:lnTo>
                    <a:pt x="576" y="240"/>
                  </a:lnTo>
                  <a:lnTo>
                    <a:pt x="0" y="240"/>
                  </a:lnTo>
                  <a:lnTo>
                    <a:pt x="0" y="0"/>
                  </a:lnTo>
                </a:path>
              </a:pathLst>
            </a:custGeom>
            <a:solidFill>
              <a:srgbClr val="FCFEB9"/>
            </a:solidFill>
            <a:ln w="12700" cap="rnd" cmpd="sng">
              <a:solidFill>
                <a:schemeClr val="tx1"/>
              </a:solidFill>
              <a:prstDash val="solid"/>
              <a:round/>
              <a:headEnd type="none" w="med" len="med"/>
              <a:tailEnd type="none" w="med" len="med"/>
            </a:ln>
            <a:effectLst/>
          </p:spPr>
          <p:txBody>
            <a:bodyPr/>
            <a:lstStyle/>
            <a:p>
              <a:endParaRPr lang="en-US"/>
            </a:p>
          </p:txBody>
        </p:sp>
        <p:sp>
          <p:nvSpPr>
            <p:cNvPr id="10" name="Freeform 21"/>
            <p:cNvSpPr>
              <a:spLocks/>
            </p:cNvSpPr>
            <p:nvPr/>
          </p:nvSpPr>
          <p:spPr bwMode="auto">
            <a:xfrm>
              <a:off x="2832" y="2448"/>
              <a:ext cx="769" cy="529"/>
            </a:xfrm>
            <a:custGeom>
              <a:avLst/>
              <a:gdLst/>
              <a:ahLst/>
              <a:cxnLst>
                <a:cxn ang="0">
                  <a:pos x="0" y="0"/>
                </a:cxn>
                <a:cxn ang="0">
                  <a:pos x="768" y="0"/>
                </a:cxn>
                <a:cxn ang="0">
                  <a:pos x="672" y="528"/>
                </a:cxn>
                <a:cxn ang="0">
                  <a:pos x="192" y="528"/>
                </a:cxn>
                <a:cxn ang="0">
                  <a:pos x="0" y="0"/>
                </a:cxn>
              </a:cxnLst>
              <a:rect l="0" t="0" r="r" b="b"/>
              <a:pathLst>
                <a:path w="769" h="529">
                  <a:moveTo>
                    <a:pt x="0" y="0"/>
                  </a:moveTo>
                  <a:lnTo>
                    <a:pt x="768" y="0"/>
                  </a:lnTo>
                  <a:lnTo>
                    <a:pt x="672" y="528"/>
                  </a:lnTo>
                  <a:lnTo>
                    <a:pt x="192" y="528"/>
                  </a:lnTo>
                  <a:lnTo>
                    <a:pt x="0" y="0"/>
                  </a:lnTo>
                </a:path>
              </a:pathLst>
            </a:custGeom>
            <a:pattFill prst="narVert">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1" name="Freeform 22"/>
            <p:cNvSpPr>
              <a:spLocks/>
            </p:cNvSpPr>
            <p:nvPr/>
          </p:nvSpPr>
          <p:spPr bwMode="auto">
            <a:xfrm>
              <a:off x="3504" y="2208"/>
              <a:ext cx="289" cy="769"/>
            </a:xfrm>
            <a:custGeom>
              <a:avLst/>
              <a:gdLst/>
              <a:ahLst/>
              <a:cxnLst>
                <a:cxn ang="0">
                  <a:pos x="0" y="768"/>
                </a:cxn>
                <a:cxn ang="0">
                  <a:pos x="96" y="624"/>
                </a:cxn>
                <a:cxn ang="0">
                  <a:pos x="288" y="0"/>
                </a:cxn>
                <a:cxn ang="0">
                  <a:pos x="96" y="240"/>
                </a:cxn>
                <a:cxn ang="0">
                  <a:pos x="0" y="768"/>
                </a:cxn>
              </a:cxnLst>
              <a:rect l="0" t="0" r="r" b="b"/>
              <a:pathLst>
                <a:path w="289" h="769">
                  <a:moveTo>
                    <a:pt x="0" y="768"/>
                  </a:moveTo>
                  <a:lnTo>
                    <a:pt x="96" y="624"/>
                  </a:lnTo>
                  <a:lnTo>
                    <a:pt x="288" y="0"/>
                  </a:lnTo>
                  <a:lnTo>
                    <a:pt x="96" y="240"/>
                  </a:lnTo>
                  <a:lnTo>
                    <a:pt x="0" y="768"/>
                  </a:lnTo>
                </a:path>
              </a:pathLst>
            </a:custGeom>
            <a:pattFill prst="pct90">
              <a:fgClr>
                <a:srgbClr val="A3F25F"/>
              </a:fgClr>
              <a:bgClr>
                <a:schemeClr val="bg1"/>
              </a:bgClr>
            </a:pattFill>
            <a:ln w="12700" cap="rnd" cmpd="sng">
              <a:solidFill>
                <a:schemeClr val="tx1"/>
              </a:solidFill>
              <a:prstDash val="solid"/>
              <a:round/>
              <a:headEnd type="none" w="med" len="med"/>
              <a:tailEnd type="none" w="med" len="med"/>
            </a:ln>
            <a:effectLst/>
          </p:spPr>
          <p:txBody>
            <a:bodyPr/>
            <a:lstStyle/>
            <a:p>
              <a:endParaRPr lang="en-US"/>
            </a:p>
          </p:txBody>
        </p:sp>
        <p:sp>
          <p:nvSpPr>
            <p:cNvPr id="12" name="Freeform 23"/>
            <p:cNvSpPr>
              <a:spLocks/>
            </p:cNvSpPr>
            <p:nvPr/>
          </p:nvSpPr>
          <p:spPr bwMode="auto">
            <a:xfrm>
              <a:off x="2832" y="2208"/>
              <a:ext cx="193" cy="241"/>
            </a:xfrm>
            <a:custGeom>
              <a:avLst/>
              <a:gdLst/>
              <a:ahLst/>
              <a:cxnLst>
                <a:cxn ang="0">
                  <a:pos x="0" y="240"/>
                </a:cxn>
                <a:cxn ang="0">
                  <a:pos x="192" y="0"/>
                </a:cxn>
                <a:cxn ang="0">
                  <a:pos x="192" y="240"/>
                </a:cxn>
                <a:cxn ang="0">
                  <a:pos x="0" y="240"/>
                </a:cxn>
              </a:cxnLst>
              <a:rect l="0" t="0" r="r" b="b"/>
              <a:pathLst>
                <a:path w="193" h="241">
                  <a:moveTo>
                    <a:pt x="0" y="240"/>
                  </a:moveTo>
                  <a:lnTo>
                    <a:pt x="192" y="0"/>
                  </a:lnTo>
                  <a:lnTo>
                    <a:pt x="192" y="240"/>
                  </a:lnTo>
                  <a:lnTo>
                    <a:pt x="0" y="240"/>
                  </a:lnTo>
                </a:path>
              </a:pathLst>
            </a:custGeom>
            <a:solidFill>
              <a:schemeClr val="folHlink"/>
            </a:solidFill>
            <a:ln w="12700" cap="rnd" cmpd="sng">
              <a:solidFill>
                <a:schemeClr val="tx1"/>
              </a:solidFill>
              <a:prstDash val="solid"/>
              <a:round/>
              <a:headEnd type="none" w="med" len="med"/>
              <a:tailEnd type="none" w="med" len="med"/>
            </a:ln>
            <a:effectLst/>
          </p:spPr>
          <p:txBody>
            <a:bodyPr/>
            <a:lstStyle/>
            <a:p>
              <a:endParaRPr lang="en-US"/>
            </a:p>
          </p:txBody>
        </p:sp>
      </p:grpSp>
      <p:sp>
        <p:nvSpPr>
          <p:cNvPr id="13" name="Line 25"/>
          <p:cNvSpPr>
            <a:spLocks noChangeShapeType="1"/>
          </p:cNvSpPr>
          <p:nvPr/>
        </p:nvSpPr>
        <p:spPr bwMode="auto">
          <a:xfrm flipH="1" flipV="1">
            <a:off x="7167066" y="955006"/>
            <a:ext cx="87312" cy="620712"/>
          </a:xfrm>
          <a:prstGeom prst="line">
            <a:avLst/>
          </a:prstGeom>
          <a:noFill/>
          <a:ln w="12700">
            <a:solidFill>
              <a:schemeClr val="tx1"/>
            </a:solidFill>
            <a:round/>
            <a:headEnd/>
            <a:tailEnd type="triangle" w="med" len="med"/>
          </a:ln>
          <a:effectLst/>
        </p:spPr>
        <p:txBody>
          <a:bodyPr/>
          <a:lstStyle/>
          <a:p>
            <a:endParaRPr lang="en-US"/>
          </a:p>
        </p:txBody>
      </p:sp>
      <p:sp>
        <p:nvSpPr>
          <p:cNvPr id="14" name="Line 26"/>
          <p:cNvSpPr>
            <a:spLocks noChangeShapeType="1"/>
          </p:cNvSpPr>
          <p:nvPr/>
        </p:nvSpPr>
        <p:spPr bwMode="auto">
          <a:xfrm flipV="1">
            <a:off x="7865566" y="955006"/>
            <a:ext cx="214312" cy="620712"/>
          </a:xfrm>
          <a:prstGeom prst="line">
            <a:avLst/>
          </a:prstGeom>
          <a:noFill/>
          <a:ln w="12700">
            <a:solidFill>
              <a:schemeClr val="tx1"/>
            </a:solidFill>
            <a:round/>
            <a:headEnd/>
            <a:tailEnd type="triangle" w="med" len="med"/>
          </a:ln>
          <a:effectLst/>
        </p:spPr>
        <p:txBody>
          <a:bodyPr/>
          <a:lstStyle/>
          <a:p>
            <a:endParaRPr lang="en-US"/>
          </a:p>
        </p:txBody>
      </p:sp>
      <p:sp>
        <p:nvSpPr>
          <p:cNvPr id="15" name="Line 27"/>
          <p:cNvSpPr>
            <a:spLocks noChangeShapeType="1"/>
          </p:cNvSpPr>
          <p:nvPr/>
        </p:nvSpPr>
        <p:spPr bwMode="auto">
          <a:xfrm flipV="1">
            <a:off x="7552828" y="955006"/>
            <a:ext cx="0" cy="620712"/>
          </a:xfrm>
          <a:prstGeom prst="line">
            <a:avLst/>
          </a:prstGeom>
          <a:noFill/>
          <a:ln w="12700">
            <a:solidFill>
              <a:schemeClr val="tx1"/>
            </a:solidFill>
            <a:round/>
            <a:headEnd/>
            <a:tailEnd type="triangle" w="med" len="med"/>
          </a:ln>
          <a:effectLst/>
        </p:spPr>
        <p:txBody>
          <a:bodyPr/>
          <a:lstStyle/>
          <a:p>
            <a:endParaRPr lang="en-US"/>
          </a:p>
        </p:txBody>
      </p:sp>
    </p:spTree>
    <p:extLst>
      <p:ext uri="{BB962C8B-B14F-4D97-AF65-F5344CB8AC3E}">
        <p14:creationId xmlns="" xmlns:p14="http://schemas.microsoft.com/office/powerpoint/2010/main" val="293168179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Měřicí rovnice jako skalární součin funkcí</a:t>
            </a:r>
            <a:endParaRPr lang="en-US" dirty="0"/>
          </a:p>
        </p:txBody>
      </p:sp>
      <p:sp>
        <p:nvSpPr>
          <p:cNvPr id="3" name="Content Placeholder 2"/>
          <p:cNvSpPr>
            <a:spLocks noGrp="1"/>
          </p:cNvSpPr>
          <p:nvPr>
            <p:ph idx="1"/>
          </p:nvPr>
        </p:nvSpPr>
        <p:spPr/>
        <p:txBody>
          <a:bodyPr/>
          <a:lstStyle/>
          <a:p>
            <a:r>
              <a:rPr lang="cs-CZ" dirty="0" smtClean="0"/>
              <a:t>Definujeme </a:t>
            </a:r>
            <a:r>
              <a:rPr lang="cs-CZ" b="1" dirty="0" smtClean="0"/>
              <a:t>skalární součin</a:t>
            </a:r>
            <a:r>
              <a:rPr lang="en-US" b="1" dirty="0" smtClean="0"/>
              <a:t> </a:t>
            </a:r>
            <a:r>
              <a:rPr lang="cs-CZ" b="1" dirty="0" smtClean="0"/>
              <a:t>funkcí </a:t>
            </a:r>
            <a:r>
              <a:rPr lang="cs-CZ" b="1" i="1" dirty="0" smtClean="0"/>
              <a:t>f</a:t>
            </a:r>
            <a:r>
              <a:rPr lang="cs-CZ" b="1" dirty="0" smtClean="0"/>
              <a:t> a </a:t>
            </a:r>
            <a:r>
              <a:rPr lang="cs-CZ" b="1" i="1" dirty="0" smtClean="0"/>
              <a:t>g</a:t>
            </a:r>
            <a:r>
              <a:rPr lang="en-US" dirty="0" smtClean="0"/>
              <a:t>:</a:t>
            </a:r>
            <a:endParaRPr lang="cs-CZ" dirty="0" smtClean="0"/>
          </a:p>
          <a:p>
            <a:endParaRPr lang="cs-CZ" dirty="0" smtClean="0"/>
          </a:p>
          <a:p>
            <a:endParaRPr lang="cs-CZ" dirty="0" smtClean="0"/>
          </a:p>
          <a:p>
            <a:endParaRPr lang="cs-CZ" dirty="0" smtClean="0"/>
          </a:p>
          <a:p>
            <a:r>
              <a:rPr lang="cs-CZ" b="1" dirty="0" smtClean="0"/>
              <a:t>Měřicí rovnice</a:t>
            </a:r>
            <a:endParaRPr lang="en-US" b="1"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32</a:t>
            </a:fld>
            <a:endParaRPr lang="en-US" altLang="en-US"/>
          </a:p>
        </p:txBody>
      </p:sp>
      <p:graphicFrame>
        <p:nvGraphicFramePr>
          <p:cNvPr id="509954" name="Object 2"/>
          <p:cNvGraphicFramePr>
            <a:graphicFrameLocks noChangeAspect="1"/>
          </p:cNvGraphicFramePr>
          <p:nvPr/>
        </p:nvGraphicFramePr>
        <p:xfrm>
          <a:off x="1619672" y="2060848"/>
          <a:ext cx="5989637" cy="1138238"/>
        </p:xfrm>
        <a:graphic>
          <a:graphicData uri="http://schemas.openxmlformats.org/presentationml/2006/ole">
            <p:oleObj spid="_x0000_s402530" name="Rovnice" r:id="rId3" imgW="2603500" imgH="495300" progId="Equation.3">
              <p:embed/>
            </p:oleObj>
          </a:graphicData>
        </a:graphic>
      </p:graphicFrame>
      <p:grpSp>
        <p:nvGrpSpPr>
          <p:cNvPr id="9" name="Group 8"/>
          <p:cNvGrpSpPr/>
          <p:nvPr/>
        </p:nvGrpSpPr>
        <p:grpSpPr>
          <a:xfrm>
            <a:off x="3419872" y="4005064"/>
            <a:ext cx="2232248" cy="936104"/>
            <a:chOff x="3419872" y="4005064"/>
            <a:chExt cx="2232248" cy="936104"/>
          </a:xfrm>
        </p:grpSpPr>
        <p:graphicFrame>
          <p:nvGraphicFramePr>
            <p:cNvPr id="509955" name="Object 3"/>
            <p:cNvGraphicFramePr>
              <a:graphicFrameLocks noChangeAspect="1"/>
            </p:cNvGraphicFramePr>
            <p:nvPr/>
          </p:nvGraphicFramePr>
          <p:xfrm>
            <a:off x="3695700" y="4149725"/>
            <a:ext cx="1752600" cy="641350"/>
          </p:xfrm>
          <a:graphic>
            <a:graphicData uri="http://schemas.openxmlformats.org/presentationml/2006/ole">
              <p:oleObj spid="_x0000_s402531" name="Rovnice" r:id="rId4" imgW="761669" imgH="279279" progId="Equation.3">
                <p:embed/>
              </p:oleObj>
            </a:graphicData>
          </a:graphic>
        </p:graphicFrame>
        <p:sp>
          <p:nvSpPr>
            <p:cNvPr id="8" name="Rectangle 7"/>
            <p:cNvSpPr/>
            <p:nvPr/>
          </p:nvSpPr>
          <p:spPr>
            <a:xfrm>
              <a:off x="3419872" y="4005064"/>
              <a:ext cx="2232248" cy="9361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27983926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Propagace radiance a důležitosti</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33</a:t>
            </a:fld>
            <a:endParaRPr lang="en-US" altLang="en-US"/>
          </a:p>
        </p:txBody>
      </p:sp>
      <p:grpSp>
        <p:nvGrpSpPr>
          <p:cNvPr id="6" name="Group 10"/>
          <p:cNvGrpSpPr>
            <a:grpSpLocks/>
          </p:cNvGrpSpPr>
          <p:nvPr/>
        </p:nvGrpSpPr>
        <p:grpSpPr bwMode="auto">
          <a:xfrm>
            <a:off x="5794375" y="4281488"/>
            <a:ext cx="604838" cy="474662"/>
            <a:chOff x="3650" y="2697"/>
            <a:chExt cx="381" cy="299"/>
          </a:xfrm>
        </p:grpSpPr>
        <p:sp>
          <p:nvSpPr>
            <p:cNvPr id="7" name="Oval 3"/>
            <p:cNvSpPr>
              <a:spLocks noChangeArrowheads="1"/>
            </p:cNvSpPr>
            <p:nvPr/>
          </p:nvSpPr>
          <p:spPr bwMode="auto">
            <a:xfrm rot="16620000">
              <a:off x="3822" y="2675"/>
              <a:ext cx="62" cy="134"/>
            </a:xfrm>
            <a:prstGeom prst="ellipse">
              <a:avLst/>
            </a:prstGeom>
            <a:solidFill>
              <a:srgbClr val="A2C1FE"/>
            </a:solidFill>
            <a:ln w="25400">
              <a:solidFill>
                <a:srgbClr val="000000"/>
              </a:solidFill>
              <a:round/>
              <a:headEnd/>
              <a:tailEnd/>
            </a:ln>
            <a:effectLst/>
          </p:spPr>
          <p:txBody>
            <a:bodyPr wrap="none" anchor="ctr"/>
            <a:lstStyle/>
            <a:p>
              <a:endParaRPr lang="en-US"/>
            </a:p>
          </p:txBody>
        </p:sp>
        <p:sp>
          <p:nvSpPr>
            <p:cNvPr id="8" name="Freeform 4"/>
            <p:cNvSpPr>
              <a:spLocks/>
            </p:cNvSpPr>
            <p:nvPr/>
          </p:nvSpPr>
          <p:spPr bwMode="auto">
            <a:xfrm>
              <a:off x="3726" y="2720"/>
              <a:ext cx="244" cy="276"/>
            </a:xfrm>
            <a:custGeom>
              <a:avLst/>
              <a:gdLst/>
              <a:ahLst/>
              <a:cxnLst>
                <a:cxn ang="0">
                  <a:pos x="54" y="1"/>
                </a:cxn>
                <a:cxn ang="0">
                  <a:pos x="0" y="0"/>
                </a:cxn>
                <a:cxn ang="0">
                  <a:pos x="78" y="275"/>
                </a:cxn>
                <a:cxn ang="0">
                  <a:pos x="243" y="65"/>
                </a:cxn>
                <a:cxn ang="0">
                  <a:pos x="199" y="34"/>
                </a:cxn>
              </a:cxnLst>
              <a:rect l="0" t="0" r="r" b="b"/>
              <a:pathLst>
                <a:path w="244" h="276">
                  <a:moveTo>
                    <a:pt x="54" y="1"/>
                  </a:moveTo>
                  <a:lnTo>
                    <a:pt x="0" y="0"/>
                  </a:lnTo>
                  <a:lnTo>
                    <a:pt x="78" y="275"/>
                  </a:lnTo>
                  <a:lnTo>
                    <a:pt x="243" y="65"/>
                  </a:lnTo>
                  <a:lnTo>
                    <a:pt x="199" y="34"/>
                  </a:lnTo>
                </a:path>
              </a:pathLst>
            </a:custGeom>
            <a:noFill/>
            <a:ln w="25400" cap="rnd" cmpd="sng">
              <a:solidFill>
                <a:srgbClr val="000000"/>
              </a:solidFill>
              <a:prstDash val="solid"/>
              <a:round/>
              <a:headEnd type="none" w="med" len="med"/>
              <a:tailEnd type="none" w="med" len="med"/>
            </a:ln>
            <a:effectLst/>
          </p:spPr>
          <p:txBody>
            <a:bodyPr/>
            <a:lstStyle/>
            <a:p>
              <a:endParaRPr lang="en-US"/>
            </a:p>
          </p:txBody>
        </p:sp>
        <p:sp>
          <p:nvSpPr>
            <p:cNvPr id="9" name="Line 5"/>
            <p:cNvSpPr>
              <a:spLocks noChangeShapeType="1"/>
            </p:cNvSpPr>
            <p:nvPr/>
          </p:nvSpPr>
          <p:spPr bwMode="auto">
            <a:xfrm>
              <a:off x="3661" y="2697"/>
              <a:ext cx="36" cy="7"/>
            </a:xfrm>
            <a:prstGeom prst="line">
              <a:avLst/>
            </a:prstGeom>
            <a:noFill/>
            <a:ln w="25400">
              <a:solidFill>
                <a:srgbClr val="000000"/>
              </a:solidFill>
              <a:round/>
              <a:headEnd/>
              <a:tailEnd/>
            </a:ln>
            <a:effectLst/>
          </p:spPr>
          <p:txBody>
            <a:bodyPr/>
            <a:lstStyle/>
            <a:p>
              <a:endParaRPr lang="en-US"/>
            </a:p>
          </p:txBody>
        </p:sp>
        <p:sp>
          <p:nvSpPr>
            <p:cNvPr id="10" name="Line 6"/>
            <p:cNvSpPr>
              <a:spLocks noChangeShapeType="1"/>
            </p:cNvSpPr>
            <p:nvPr/>
          </p:nvSpPr>
          <p:spPr bwMode="auto">
            <a:xfrm>
              <a:off x="3664" y="2741"/>
              <a:ext cx="30" cy="0"/>
            </a:xfrm>
            <a:prstGeom prst="line">
              <a:avLst/>
            </a:prstGeom>
            <a:noFill/>
            <a:ln w="25400">
              <a:solidFill>
                <a:srgbClr val="000000"/>
              </a:solidFill>
              <a:round/>
              <a:headEnd/>
              <a:tailEnd/>
            </a:ln>
            <a:effectLst/>
          </p:spPr>
          <p:txBody>
            <a:bodyPr/>
            <a:lstStyle/>
            <a:p>
              <a:endParaRPr lang="en-US"/>
            </a:p>
          </p:txBody>
        </p:sp>
        <p:sp>
          <p:nvSpPr>
            <p:cNvPr id="11" name="Line 7"/>
            <p:cNvSpPr>
              <a:spLocks noChangeShapeType="1"/>
            </p:cNvSpPr>
            <p:nvPr/>
          </p:nvSpPr>
          <p:spPr bwMode="auto">
            <a:xfrm>
              <a:off x="3650" y="2785"/>
              <a:ext cx="49" cy="1"/>
            </a:xfrm>
            <a:prstGeom prst="line">
              <a:avLst/>
            </a:prstGeom>
            <a:noFill/>
            <a:ln w="25400">
              <a:solidFill>
                <a:srgbClr val="000000"/>
              </a:solidFill>
              <a:round/>
              <a:headEnd/>
              <a:tailEnd/>
            </a:ln>
            <a:effectLst/>
          </p:spPr>
          <p:txBody>
            <a:bodyPr/>
            <a:lstStyle/>
            <a:p>
              <a:endParaRPr lang="en-US"/>
            </a:p>
          </p:txBody>
        </p:sp>
        <p:sp>
          <p:nvSpPr>
            <p:cNvPr id="12" name="Line 8"/>
            <p:cNvSpPr>
              <a:spLocks noChangeShapeType="1"/>
            </p:cNvSpPr>
            <p:nvPr/>
          </p:nvSpPr>
          <p:spPr bwMode="auto">
            <a:xfrm>
              <a:off x="4002" y="2792"/>
              <a:ext cx="29" cy="9"/>
            </a:xfrm>
            <a:prstGeom prst="line">
              <a:avLst/>
            </a:prstGeom>
            <a:noFill/>
            <a:ln w="25400">
              <a:solidFill>
                <a:srgbClr val="000000"/>
              </a:solidFill>
              <a:round/>
              <a:headEnd/>
              <a:tailEnd/>
            </a:ln>
            <a:effectLst/>
          </p:spPr>
          <p:txBody>
            <a:bodyPr/>
            <a:lstStyle/>
            <a:p>
              <a:endParaRPr lang="en-US"/>
            </a:p>
          </p:txBody>
        </p:sp>
        <p:sp>
          <p:nvSpPr>
            <p:cNvPr id="13" name="Line 9"/>
            <p:cNvSpPr>
              <a:spLocks noChangeShapeType="1"/>
            </p:cNvSpPr>
            <p:nvPr/>
          </p:nvSpPr>
          <p:spPr bwMode="auto">
            <a:xfrm>
              <a:off x="3977" y="2827"/>
              <a:ext cx="33" cy="1"/>
            </a:xfrm>
            <a:prstGeom prst="line">
              <a:avLst/>
            </a:prstGeom>
            <a:noFill/>
            <a:ln w="25400">
              <a:solidFill>
                <a:srgbClr val="000000"/>
              </a:solidFill>
              <a:round/>
              <a:headEnd/>
              <a:tailEnd/>
            </a:ln>
            <a:effectLst/>
          </p:spPr>
          <p:txBody>
            <a:bodyPr/>
            <a:lstStyle/>
            <a:p>
              <a:endParaRPr lang="en-US"/>
            </a:p>
          </p:txBody>
        </p:sp>
      </p:grpSp>
      <p:grpSp>
        <p:nvGrpSpPr>
          <p:cNvPr id="14" name="Group 17"/>
          <p:cNvGrpSpPr>
            <a:grpSpLocks/>
          </p:cNvGrpSpPr>
          <p:nvPr/>
        </p:nvGrpSpPr>
        <p:grpSpPr bwMode="auto">
          <a:xfrm>
            <a:off x="2357438" y="3805238"/>
            <a:ext cx="849312" cy="757237"/>
            <a:chOff x="1485" y="2397"/>
            <a:chExt cx="535" cy="477"/>
          </a:xfrm>
        </p:grpSpPr>
        <p:sp>
          <p:nvSpPr>
            <p:cNvPr id="15" name="Line 11"/>
            <p:cNvSpPr>
              <a:spLocks noChangeShapeType="1"/>
            </p:cNvSpPr>
            <p:nvPr/>
          </p:nvSpPr>
          <p:spPr bwMode="auto">
            <a:xfrm flipH="1" flipV="1">
              <a:off x="1617" y="2827"/>
              <a:ext cx="403" cy="9"/>
            </a:xfrm>
            <a:prstGeom prst="line">
              <a:avLst/>
            </a:prstGeom>
            <a:noFill/>
            <a:ln w="12700">
              <a:solidFill>
                <a:srgbClr val="000000"/>
              </a:solidFill>
              <a:round/>
              <a:headEnd type="triangle" w="med" len="med"/>
              <a:tailEnd/>
            </a:ln>
            <a:effectLst/>
          </p:spPr>
          <p:txBody>
            <a:bodyPr/>
            <a:lstStyle/>
            <a:p>
              <a:endParaRPr lang="en-US"/>
            </a:p>
          </p:txBody>
        </p:sp>
        <p:sp>
          <p:nvSpPr>
            <p:cNvPr id="16" name="Line 12"/>
            <p:cNvSpPr>
              <a:spLocks noChangeShapeType="1"/>
            </p:cNvSpPr>
            <p:nvPr/>
          </p:nvSpPr>
          <p:spPr bwMode="auto">
            <a:xfrm flipH="1" flipV="1">
              <a:off x="1485" y="2397"/>
              <a:ext cx="139" cy="439"/>
            </a:xfrm>
            <a:prstGeom prst="line">
              <a:avLst/>
            </a:prstGeom>
            <a:noFill/>
            <a:ln w="12700">
              <a:solidFill>
                <a:srgbClr val="000000"/>
              </a:solidFill>
              <a:round/>
              <a:headEnd/>
              <a:tailEnd type="triangle" w="med" len="med"/>
            </a:ln>
            <a:effectLst/>
          </p:spPr>
          <p:txBody>
            <a:bodyPr/>
            <a:lstStyle/>
            <a:p>
              <a:endParaRPr lang="en-US"/>
            </a:p>
          </p:txBody>
        </p:sp>
        <p:sp>
          <p:nvSpPr>
            <p:cNvPr id="17" name="Line 13"/>
            <p:cNvSpPr>
              <a:spLocks noChangeShapeType="1"/>
            </p:cNvSpPr>
            <p:nvPr/>
          </p:nvSpPr>
          <p:spPr bwMode="auto">
            <a:xfrm flipV="1">
              <a:off x="1625" y="2621"/>
              <a:ext cx="343" cy="212"/>
            </a:xfrm>
            <a:prstGeom prst="line">
              <a:avLst/>
            </a:prstGeom>
            <a:noFill/>
            <a:ln w="12700">
              <a:solidFill>
                <a:srgbClr val="000000"/>
              </a:solidFill>
              <a:round/>
              <a:headEnd/>
              <a:tailEnd type="triangle" w="med" len="med"/>
            </a:ln>
            <a:effectLst/>
          </p:spPr>
          <p:txBody>
            <a:bodyPr/>
            <a:lstStyle/>
            <a:p>
              <a:endParaRPr lang="en-US"/>
            </a:p>
          </p:txBody>
        </p:sp>
        <p:sp>
          <p:nvSpPr>
            <p:cNvPr id="18" name="Line 14"/>
            <p:cNvSpPr>
              <a:spLocks noChangeShapeType="1"/>
            </p:cNvSpPr>
            <p:nvPr/>
          </p:nvSpPr>
          <p:spPr bwMode="auto">
            <a:xfrm flipV="1">
              <a:off x="1625" y="2459"/>
              <a:ext cx="219" cy="374"/>
            </a:xfrm>
            <a:prstGeom prst="line">
              <a:avLst/>
            </a:prstGeom>
            <a:noFill/>
            <a:ln w="12700">
              <a:solidFill>
                <a:srgbClr val="000000"/>
              </a:solidFill>
              <a:round/>
              <a:headEnd/>
              <a:tailEnd type="triangle" w="med" len="med"/>
            </a:ln>
            <a:effectLst/>
          </p:spPr>
          <p:txBody>
            <a:bodyPr/>
            <a:lstStyle/>
            <a:p>
              <a:endParaRPr lang="en-US"/>
            </a:p>
          </p:txBody>
        </p:sp>
        <p:sp>
          <p:nvSpPr>
            <p:cNvPr id="19" name="Line 15"/>
            <p:cNvSpPr>
              <a:spLocks noChangeShapeType="1"/>
            </p:cNvSpPr>
            <p:nvPr/>
          </p:nvSpPr>
          <p:spPr bwMode="auto">
            <a:xfrm flipV="1">
              <a:off x="1625" y="2397"/>
              <a:ext cx="51" cy="437"/>
            </a:xfrm>
            <a:prstGeom prst="line">
              <a:avLst/>
            </a:prstGeom>
            <a:noFill/>
            <a:ln w="12700">
              <a:solidFill>
                <a:srgbClr val="000000"/>
              </a:solidFill>
              <a:round/>
              <a:headEnd/>
              <a:tailEnd type="triangle" w="med" len="med"/>
            </a:ln>
            <a:effectLst/>
          </p:spPr>
          <p:txBody>
            <a:bodyPr/>
            <a:lstStyle/>
            <a:p>
              <a:endParaRPr lang="en-US"/>
            </a:p>
          </p:txBody>
        </p:sp>
        <p:sp>
          <p:nvSpPr>
            <p:cNvPr id="20" name="Oval 16"/>
            <p:cNvSpPr>
              <a:spLocks noChangeArrowheads="1"/>
            </p:cNvSpPr>
            <p:nvPr/>
          </p:nvSpPr>
          <p:spPr bwMode="auto">
            <a:xfrm>
              <a:off x="1570" y="2774"/>
              <a:ext cx="102" cy="100"/>
            </a:xfrm>
            <a:prstGeom prst="ellipse">
              <a:avLst/>
            </a:prstGeom>
            <a:solidFill>
              <a:srgbClr val="FCFEB9"/>
            </a:solidFill>
            <a:ln w="25400">
              <a:solidFill>
                <a:srgbClr val="000000"/>
              </a:solidFill>
              <a:round/>
              <a:headEnd/>
              <a:tailEnd/>
            </a:ln>
            <a:effectLst/>
          </p:spPr>
          <p:txBody>
            <a:bodyPr wrap="none" anchor="ctr"/>
            <a:lstStyle/>
            <a:p>
              <a:endParaRPr lang="en-US"/>
            </a:p>
          </p:txBody>
        </p:sp>
      </p:grpSp>
      <p:sp>
        <p:nvSpPr>
          <p:cNvPr id="21" name="Rectangle 18"/>
          <p:cNvSpPr>
            <a:spLocks noChangeArrowheads="1"/>
          </p:cNvSpPr>
          <p:nvPr/>
        </p:nvSpPr>
        <p:spPr bwMode="auto">
          <a:xfrm>
            <a:off x="4273550" y="3587750"/>
            <a:ext cx="139700" cy="2578100"/>
          </a:xfrm>
          <a:prstGeom prst="rect">
            <a:avLst/>
          </a:prstGeom>
          <a:solidFill>
            <a:srgbClr val="FFC5CF"/>
          </a:solidFill>
          <a:ln w="12700">
            <a:solidFill>
              <a:schemeClr val="tx1"/>
            </a:solidFill>
            <a:miter lim="800000"/>
            <a:headEnd/>
            <a:tailEnd/>
          </a:ln>
          <a:effectLst/>
        </p:spPr>
        <p:txBody>
          <a:bodyPr wrap="none" anchor="ctr"/>
          <a:lstStyle/>
          <a:p>
            <a:endParaRPr lang="en-US"/>
          </a:p>
        </p:txBody>
      </p:sp>
      <p:sp>
        <p:nvSpPr>
          <p:cNvPr id="22" name="Freeform 19"/>
          <p:cNvSpPr>
            <a:spLocks/>
          </p:cNvSpPr>
          <p:nvPr/>
        </p:nvSpPr>
        <p:spPr bwMode="auto">
          <a:xfrm>
            <a:off x="914400" y="1905000"/>
            <a:ext cx="7164388" cy="4268788"/>
          </a:xfrm>
          <a:custGeom>
            <a:avLst/>
            <a:gdLst/>
            <a:ahLst/>
            <a:cxnLst>
              <a:cxn ang="0">
                <a:pos x="96" y="2688"/>
              </a:cxn>
              <a:cxn ang="0">
                <a:pos x="0" y="2688"/>
              </a:cxn>
              <a:cxn ang="0">
                <a:pos x="0" y="0"/>
              </a:cxn>
              <a:cxn ang="0">
                <a:pos x="4512" y="0"/>
              </a:cxn>
              <a:cxn ang="0">
                <a:pos x="4512" y="2688"/>
              </a:cxn>
              <a:cxn ang="0">
                <a:pos x="4416" y="2688"/>
              </a:cxn>
              <a:cxn ang="0">
                <a:pos x="4416" y="96"/>
              </a:cxn>
              <a:cxn ang="0">
                <a:pos x="96" y="96"/>
              </a:cxn>
              <a:cxn ang="0">
                <a:pos x="96" y="2688"/>
              </a:cxn>
            </a:cxnLst>
            <a:rect l="0" t="0" r="r" b="b"/>
            <a:pathLst>
              <a:path w="4513" h="2689">
                <a:moveTo>
                  <a:pt x="96" y="2688"/>
                </a:moveTo>
                <a:lnTo>
                  <a:pt x="0" y="2688"/>
                </a:lnTo>
                <a:lnTo>
                  <a:pt x="0" y="0"/>
                </a:lnTo>
                <a:lnTo>
                  <a:pt x="4512" y="0"/>
                </a:lnTo>
                <a:lnTo>
                  <a:pt x="4512" y="2688"/>
                </a:lnTo>
                <a:lnTo>
                  <a:pt x="4416" y="2688"/>
                </a:lnTo>
                <a:lnTo>
                  <a:pt x="4416" y="96"/>
                </a:lnTo>
                <a:lnTo>
                  <a:pt x="96" y="96"/>
                </a:lnTo>
                <a:lnTo>
                  <a:pt x="96" y="2688"/>
                </a:lnTo>
              </a:path>
            </a:pathLst>
          </a:custGeom>
          <a:solidFill>
            <a:srgbClr val="FFC5CF"/>
          </a:solidFill>
          <a:ln w="12700" cap="rnd" cmpd="sng">
            <a:solidFill>
              <a:schemeClr val="tx1"/>
            </a:solidFill>
            <a:prstDash val="solid"/>
            <a:round/>
            <a:headEnd type="none" w="med" len="med"/>
            <a:tailEnd type="none" w="med" len="med"/>
          </a:ln>
          <a:effectLst/>
        </p:spPr>
        <p:txBody>
          <a:bodyPr/>
          <a:lstStyle/>
          <a:p>
            <a:endParaRPr lang="en-US"/>
          </a:p>
        </p:txBody>
      </p:sp>
      <p:sp>
        <p:nvSpPr>
          <p:cNvPr id="23" name="Line 20"/>
          <p:cNvSpPr>
            <a:spLocks noChangeShapeType="1"/>
          </p:cNvSpPr>
          <p:nvPr/>
        </p:nvSpPr>
        <p:spPr bwMode="auto">
          <a:xfrm flipV="1">
            <a:off x="3055938" y="2052638"/>
            <a:ext cx="823912" cy="1611312"/>
          </a:xfrm>
          <a:prstGeom prst="line">
            <a:avLst/>
          </a:prstGeom>
          <a:noFill/>
          <a:ln w="12700">
            <a:solidFill>
              <a:schemeClr val="accent1"/>
            </a:solidFill>
            <a:round/>
            <a:headEnd/>
            <a:tailEnd type="triangle" w="med" len="med"/>
          </a:ln>
          <a:effectLst/>
        </p:spPr>
        <p:txBody>
          <a:bodyPr/>
          <a:lstStyle/>
          <a:p>
            <a:endParaRPr lang="en-US"/>
          </a:p>
        </p:txBody>
      </p:sp>
      <p:sp>
        <p:nvSpPr>
          <p:cNvPr id="24" name="Line 21"/>
          <p:cNvSpPr>
            <a:spLocks noChangeShapeType="1"/>
          </p:cNvSpPr>
          <p:nvPr/>
        </p:nvSpPr>
        <p:spPr bwMode="auto">
          <a:xfrm flipV="1">
            <a:off x="2674938" y="2052638"/>
            <a:ext cx="138112" cy="1535112"/>
          </a:xfrm>
          <a:prstGeom prst="line">
            <a:avLst/>
          </a:prstGeom>
          <a:noFill/>
          <a:ln w="12700">
            <a:solidFill>
              <a:schemeClr val="accent1"/>
            </a:solidFill>
            <a:round/>
            <a:headEnd/>
            <a:tailEnd type="triangle" w="med" len="med"/>
          </a:ln>
          <a:effectLst/>
        </p:spPr>
        <p:txBody>
          <a:bodyPr/>
          <a:lstStyle/>
          <a:p>
            <a:endParaRPr lang="en-US"/>
          </a:p>
        </p:txBody>
      </p:sp>
      <p:sp>
        <p:nvSpPr>
          <p:cNvPr id="25" name="Line 22"/>
          <p:cNvSpPr>
            <a:spLocks noChangeShapeType="1"/>
          </p:cNvSpPr>
          <p:nvPr/>
        </p:nvSpPr>
        <p:spPr bwMode="auto">
          <a:xfrm flipV="1">
            <a:off x="3513138" y="2052638"/>
            <a:ext cx="2881312" cy="1839912"/>
          </a:xfrm>
          <a:prstGeom prst="line">
            <a:avLst/>
          </a:prstGeom>
          <a:noFill/>
          <a:ln w="12700">
            <a:solidFill>
              <a:schemeClr val="accent1"/>
            </a:solidFill>
            <a:round/>
            <a:headEnd/>
            <a:tailEnd type="triangle" w="med" len="med"/>
          </a:ln>
          <a:effectLst/>
        </p:spPr>
        <p:txBody>
          <a:bodyPr/>
          <a:lstStyle/>
          <a:p>
            <a:endParaRPr lang="en-US"/>
          </a:p>
        </p:txBody>
      </p:sp>
      <p:sp>
        <p:nvSpPr>
          <p:cNvPr id="26" name="Line 23"/>
          <p:cNvSpPr>
            <a:spLocks noChangeShapeType="1"/>
          </p:cNvSpPr>
          <p:nvPr/>
        </p:nvSpPr>
        <p:spPr bwMode="auto">
          <a:xfrm flipH="1" flipV="1">
            <a:off x="1747838" y="2052638"/>
            <a:ext cx="544512" cy="1535112"/>
          </a:xfrm>
          <a:prstGeom prst="line">
            <a:avLst/>
          </a:prstGeom>
          <a:noFill/>
          <a:ln w="12700">
            <a:solidFill>
              <a:schemeClr val="accent1"/>
            </a:solidFill>
            <a:round/>
            <a:headEnd/>
            <a:tailEnd type="triangle" w="med" len="med"/>
          </a:ln>
          <a:effectLst/>
        </p:spPr>
        <p:txBody>
          <a:bodyPr/>
          <a:lstStyle/>
          <a:p>
            <a:endParaRPr lang="en-US"/>
          </a:p>
        </p:txBody>
      </p:sp>
      <p:sp>
        <p:nvSpPr>
          <p:cNvPr id="27" name="Line 24"/>
          <p:cNvSpPr>
            <a:spLocks noChangeShapeType="1"/>
          </p:cNvSpPr>
          <p:nvPr/>
        </p:nvSpPr>
        <p:spPr bwMode="auto">
          <a:xfrm>
            <a:off x="3894138" y="2065338"/>
            <a:ext cx="900112" cy="671512"/>
          </a:xfrm>
          <a:prstGeom prst="line">
            <a:avLst/>
          </a:prstGeom>
          <a:noFill/>
          <a:ln w="12700">
            <a:solidFill>
              <a:schemeClr val="accent1"/>
            </a:solidFill>
            <a:round/>
            <a:headEnd/>
            <a:tailEnd type="triangle" w="med" len="med"/>
          </a:ln>
          <a:effectLst/>
        </p:spPr>
        <p:txBody>
          <a:bodyPr/>
          <a:lstStyle/>
          <a:p>
            <a:endParaRPr lang="en-US"/>
          </a:p>
        </p:txBody>
      </p:sp>
      <p:sp>
        <p:nvSpPr>
          <p:cNvPr id="28" name="Line 25"/>
          <p:cNvSpPr>
            <a:spLocks noChangeShapeType="1"/>
          </p:cNvSpPr>
          <p:nvPr/>
        </p:nvSpPr>
        <p:spPr bwMode="auto">
          <a:xfrm>
            <a:off x="6408738" y="2065338"/>
            <a:ext cx="1509712" cy="1509712"/>
          </a:xfrm>
          <a:prstGeom prst="line">
            <a:avLst/>
          </a:prstGeom>
          <a:noFill/>
          <a:ln w="12700">
            <a:solidFill>
              <a:schemeClr val="accent1"/>
            </a:solidFill>
            <a:round/>
            <a:headEnd/>
            <a:tailEnd type="triangle" w="med" len="med"/>
          </a:ln>
          <a:effectLst/>
        </p:spPr>
        <p:txBody>
          <a:bodyPr/>
          <a:lstStyle/>
          <a:p>
            <a:endParaRPr lang="en-US"/>
          </a:p>
        </p:txBody>
      </p:sp>
      <p:sp>
        <p:nvSpPr>
          <p:cNvPr id="29" name="Line 26"/>
          <p:cNvSpPr>
            <a:spLocks noChangeShapeType="1"/>
          </p:cNvSpPr>
          <p:nvPr/>
        </p:nvSpPr>
        <p:spPr bwMode="auto">
          <a:xfrm flipH="1">
            <a:off x="1443038" y="2065338"/>
            <a:ext cx="315912" cy="976312"/>
          </a:xfrm>
          <a:prstGeom prst="line">
            <a:avLst/>
          </a:prstGeom>
          <a:noFill/>
          <a:ln w="12700">
            <a:solidFill>
              <a:schemeClr val="accent1"/>
            </a:solidFill>
            <a:round/>
            <a:headEnd/>
            <a:tailEnd type="triangle" w="med" len="med"/>
          </a:ln>
          <a:effectLst/>
        </p:spPr>
        <p:txBody>
          <a:bodyPr/>
          <a:lstStyle/>
          <a:p>
            <a:endParaRPr lang="en-US"/>
          </a:p>
        </p:txBody>
      </p:sp>
      <p:sp>
        <p:nvSpPr>
          <p:cNvPr id="30" name="Line 27"/>
          <p:cNvSpPr>
            <a:spLocks noChangeShapeType="1"/>
          </p:cNvSpPr>
          <p:nvPr/>
        </p:nvSpPr>
        <p:spPr bwMode="auto">
          <a:xfrm flipH="1">
            <a:off x="7234238" y="3589338"/>
            <a:ext cx="696912" cy="290512"/>
          </a:xfrm>
          <a:prstGeom prst="line">
            <a:avLst/>
          </a:prstGeom>
          <a:noFill/>
          <a:ln w="12700">
            <a:solidFill>
              <a:schemeClr val="accent1"/>
            </a:solidFill>
            <a:round/>
            <a:headEnd/>
            <a:tailEnd type="triangle" w="med" len="med"/>
          </a:ln>
          <a:effectLst/>
        </p:spPr>
        <p:txBody>
          <a:bodyPr/>
          <a:lstStyle/>
          <a:p>
            <a:endParaRPr lang="en-US"/>
          </a:p>
        </p:txBody>
      </p:sp>
      <p:sp>
        <p:nvSpPr>
          <p:cNvPr id="31" name="Line 28"/>
          <p:cNvSpPr>
            <a:spLocks noChangeShapeType="1"/>
          </p:cNvSpPr>
          <p:nvPr/>
        </p:nvSpPr>
        <p:spPr bwMode="auto">
          <a:xfrm flipV="1">
            <a:off x="6256338" y="2052638"/>
            <a:ext cx="1281112" cy="2144712"/>
          </a:xfrm>
          <a:prstGeom prst="line">
            <a:avLst/>
          </a:prstGeom>
          <a:noFill/>
          <a:ln w="12700">
            <a:solidFill>
              <a:schemeClr val="accent2"/>
            </a:solidFill>
            <a:round/>
            <a:headEnd/>
            <a:tailEnd type="triangle" w="med" len="med"/>
          </a:ln>
          <a:effectLst/>
        </p:spPr>
        <p:txBody>
          <a:bodyPr/>
          <a:lstStyle/>
          <a:p>
            <a:endParaRPr lang="en-US"/>
          </a:p>
        </p:txBody>
      </p:sp>
      <p:sp>
        <p:nvSpPr>
          <p:cNvPr id="32" name="Line 29"/>
          <p:cNvSpPr>
            <a:spLocks noChangeShapeType="1"/>
          </p:cNvSpPr>
          <p:nvPr/>
        </p:nvSpPr>
        <p:spPr bwMode="auto">
          <a:xfrm flipH="1" flipV="1">
            <a:off x="5862638" y="2052638"/>
            <a:ext cx="239712" cy="2144712"/>
          </a:xfrm>
          <a:prstGeom prst="line">
            <a:avLst/>
          </a:prstGeom>
          <a:noFill/>
          <a:ln w="12700">
            <a:solidFill>
              <a:schemeClr val="accent2"/>
            </a:solidFill>
            <a:round/>
            <a:headEnd/>
            <a:tailEnd type="triangle" w="med" len="med"/>
          </a:ln>
          <a:effectLst/>
        </p:spPr>
        <p:txBody>
          <a:bodyPr/>
          <a:lstStyle/>
          <a:p>
            <a:endParaRPr lang="en-US"/>
          </a:p>
        </p:txBody>
      </p:sp>
      <p:sp>
        <p:nvSpPr>
          <p:cNvPr id="33" name="Line 30"/>
          <p:cNvSpPr>
            <a:spLocks noChangeShapeType="1"/>
          </p:cNvSpPr>
          <p:nvPr/>
        </p:nvSpPr>
        <p:spPr bwMode="auto">
          <a:xfrm flipV="1">
            <a:off x="6408738" y="3881438"/>
            <a:ext cx="823912" cy="392112"/>
          </a:xfrm>
          <a:prstGeom prst="line">
            <a:avLst/>
          </a:prstGeom>
          <a:noFill/>
          <a:ln w="12700">
            <a:solidFill>
              <a:schemeClr val="accent2"/>
            </a:solidFill>
            <a:round/>
            <a:headEnd/>
            <a:tailEnd type="triangle" w="med" len="med"/>
          </a:ln>
          <a:effectLst/>
        </p:spPr>
        <p:txBody>
          <a:bodyPr/>
          <a:lstStyle/>
          <a:p>
            <a:endParaRPr lang="en-US"/>
          </a:p>
        </p:txBody>
      </p:sp>
      <p:sp>
        <p:nvSpPr>
          <p:cNvPr id="34" name="Line 31"/>
          <p:cNvSpPr>
            <a:spLocks noChangeShapeType="1"/>
          </p:cNvSpPr>
          <p:nvPr/>
        </p:nvSpPr>
        <p:spPr bwMode="auto">
          <a:xfrm flipH="1">
            <a:off x="5100638" y="2065338"/>
            <a:ext cx="773112" cy="366712"/>
          </a:xfrm>
          <a:prstGeom prst="line">
            <a:avLst/>
          </a:prstGeom>
          <a:noFill/>
          <a:ln w="12700">
            <a:solidFill>
              <a:schemeClr val="accent2"/>
            </a:solidFill>
            <a:round/>
            <a:headEnd/>
            <a:tailEnd type="triangle" w="med" len="med"/>
          </a:ln>
          <a:effectLst/>
        </p:spPr>
        <p:txBody>
          <a:bodyPr/>
          <a:lstStyle/>
          <a:p>
            <a:endParaRPr lang="en-US"/>
          </a:p>
        </p:txBody>
      </p:sp>
      <p:sp>
        <p:nvSpPr>
          <p:cNvPr id="35" name="Line 32"/>
          <p:cNvSpPr>
            <a:spLocks noChangeShapeType="1"/>
          </p:cNvSpPr>
          <p:nvPr/>
        </p:nvSpPr>
        <p:spPr bwMode="auto">
          <a:xfrm flipH="1" flipV="1">
            <a:off x="4719638" y="2052638"/>
            <a:ext cx="1230312" cy="2068512"/>
          </a:xfrm>
          <a:prstGeom prst="line">
            <a:avLst/>
          </a:prstGeom>
          <a:noFill/>
          <a:ln w="12700">
            <a:solidFill>
              <a:schemeClr val="accent2"/>
            </a:solidFill>
            <a:round/>
            <a:headEnd/>
            <a:tailEnd type="triangle" w="med" len="med"/>
          </a:ln>
          <a:effectLst/>
        </p:spPr>
        <p:txBody>
          <a:bodyPr/>
          <a:lstStyle/>
          <a:p>
            <a:endParaRPr lang="en-US"/>
          </a:p>
        </p:txBody>
      </p:sp>
      <p:sp>
        <p:nvSpPr>
          <p:cNvPr id="36" name="Line 33"/>
          <p:cNvSpPr>
            <a:spLocks noChangeShapeType="1"/>
          </p:cNvSpPr>
          <p:nvPr/>
        </p:nvSpPr>
        <p:spPr bwMode="auto">
          <a:xfrm flipH="1">
            <a:off x="3881438" y="2065338"/>
            <a:ext cx="849312" cy="519112"/>
          </a:xfrm>
          <a:prstGeom prst="line">
            <a:avLst/>
          </a:prstGeom>
          <a:noFill/>
          <a:ln w="12700">
            <a:solidFill>
              <a:schemeClr val="accent2"/>
            </a:solidFill>
            <a:round/>
            <a:headEnd/>
            <a:tailEnd type="triangle" w="med" len="med"/>
          </a:ln>
          <a:effectLst/>
        </p:spPr>
        <p:txBody>
          <a:bodyPr/>
          <a:lstStyle/>
          <a:p>
            <a:endParaRPr lang="en-US"/>
          </a:p>
        </p:txBody>
      </p:sp>
      <p:sp>
        <p:nvSpPr>
          <p:cNvPr id="37" name="Rectangle 34"/>
          <p:cNvSpPr>
            <a:spLocks noChangeArrowheads="1"/>
          </p:cNvSpPr>
          <p:nvPr/>
        </p:nvSpPr>
        <p:spPr bwMode="auto">
          <a:xfrm>
            <a:off x="1570038" y="4876800"/>
            <a:ext cx="2128837" cy="547688"/>
          </a:xfrm>
          <a:prstGeom prst="rect">
            <a:avLst/>
          </a:prstGeom>
          <a:noFill/>
          <a:ln w="25400">
            <a:solidFill>
              <a:schemeClr val="accent1"/>
            </a:solidFill>
            <a:miter lim="800000"/>
            <a:headEnd/>
            <a:tailEnd/>
          </a:ln>
          <a:effectLst/>
        </p:spPr>
        <p:txBody>
          <a:bodyPr wrap="none" lIns="90488" tIns="44450" rIns="90488" bIns="44450">
            <a:spAutoFit/>
          </a:bodyPr>
          <a:lstStyle/>
          <a:p>
            <a:r>
              <a:rPr lang="cs-CZ" sz="2800" b="1">
                <a:latin typeface="Arial" pitchFamily="34" charset="0"/>
              </a:rPr>
              <a:t>L </a:t>
            </a:r>
            <a:r>
              <a:rPr lang="cs-CZ" sz="2800">
                <a:latin typeface="Arial" pitchFamily="34" charset="0"/>
              </a:rPr>
              <a:t>(radiance)</a:t>
            </a:r>
            <a:endParaRPr lang="cs-CZ" sz="2800">
              <a:latin typeface="Arial CE" charset="-18"/>
            </a:endParaRPr>
          </a:p>
        </p:txBody>
      </p:sp>
      <p:sp>
        <p:nvSpPr>
          <p:cNvPr id="38" name="Rectangle 35"/>
          <p:cNvSpPr>
            <a:spLocks noChangeArrowheads="1"/>
          </p:cNvSpPr>
          <p:nvPr/>
        </p:nvSpPr>
        <p:spPr bwMode="auto">
          <a:xfrm>
            <a:off x="4999038" y="5105400"/>
            <a:ext cx="2380461" cy="520655"/>
          </a:xfrm>
          <a:prstGeom prst="rect">
            <a:avLst/>
          </a:prstGeom>
          <a:noFill/>
          <a:ln w="25400">
            <a:solidFill>
              <a:schemeClr val="accent2"/>
            </a:solidFill>
            <a:miter lim="800000"/>
            <a:headEnd/>
            <a:tailEnd/>
          </a:ln>
          <a:effectLst/>
        </p:spPr>
        <p:txBody>
          <a:bodyPr wrap="none" lIns="90488" tIns="44450" rIns="90488" bIns="44450">
            <a:spAutoFit/>
          </a:bodyPr>
          <a:lstStyle/>
          <a:p>
            <a:r>
              <a:rPr lang="cs-CZ" sz="2800" b="1" dirty="0">
                <a:latin typeface="Arial" pitchFamily="34" charset="0"/>
              </a:rPr>
              <a:t>W </a:t>
            </a:r>
            <a:r>
              <a:rPr lang="cs-CZ" sz="2800" dirty="0" smtClean="0">
                <a:latin typeface="Arial" pitchFamily="34" charset="0"/>
              </a:rPr>
              <a:t>(</a:t>
            </a:r>
            <a:r>
              <a:rPr lang="en-US" sz="2800" dirty="0" smtClean="0">
                <a:latin typeface="Arial" pitchFamily="34" charset="0"/>
              </a:rPr>
              <a:t>d</a:t>
            </a:r>
            <a:r>
              <a:rPr lang="cs-CZ" sz="2800" dirty="0" err="1" smtClean="0">
                <a:latin typeface="Arial" pitchFamily="34" charset="0"/>
              </a:rPr>
              <a:t>ůležitost</a:t>
            </a:r>
            <a:r>
              <a:rPr lang="cs-CZ" sz="2800" dirty="0" smtClean="0">
                <a:latin typeface="Arial" pitchFamily="34" charset="0"/>
              </a:rPr>
              <a:t>)</a:t>
            </a:r>
            <a:endParaRPr lang="cs-CZ" sz="2800" dirty="0">
              <a:latin typeface="Arial CE" charset="-18"/>
            </a:endParaRPr>
          </a:p>
        </p:txBody>
      </p:sp>
    </p:spTree>
    <p:extLst>
      <p:ext uri="{BB962C8B-B14F-4D97-AF65-F5344CB8AC3E}">
        <p14:creationId xmlns="" xmlns:p14="http://schemas.microsoft.com/office/powerpoint/2010/main" val="200915801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Důležitost (</a:t>
            </a:r>
            <a:r>
              <a:rPr lang="cs-CZ" dirty="0" err="1" smtClean="0"/>
              <a:t>importance</a:t>
            </a:r>
            <a:r>
              <a:rPr lang="cs-CZ" dirty="0" smtClean="0"/>
              <a:t>)</a:t>
            </a:r>
            <a:endParaRPr lang="en-US" dirty="0"/>
          </a:p>
        </p:txBody>
      </p:sp>
      <p:sp>
        <p:nvSpPr>
          <p:cNvPr id="3" name="Content Placeholder 2"/>
          <p:cNvSpPr>
            <a:spLocks noGrp="1"/>
          </p:cNvSpPr>
          <p:nvPr>
            <p:ph idx="1"/>
          </p:nvPr>
        </p:nvSpPr>
        <p:spPr>
          <a:xfrm>
            <a:off x="457200" y="1600200"/>
            <a:ext cx="8507288" cy="4530725"/>
          </a:xfrm>
        </p:spPr>
        <p:txBody>
          <a:bodyPr/>
          <a:lstStyle/>
          <a:p>
            <a:r>
              <a:rPr lang="cs-CZ" i="1" dirty="0" err="1" smtClean="0"/>
              <a:t>W</a:t>
            </a:r>
            <a:r>
              <a:rPr lang="cs-CZ" baseline="-25000" dirty="0" err="1" smtClean="0"/>
              <a:t>e</a:t>
            </a:r>
            <a:r>
              <a:rPr lang="cs-CZ" dirty="0" smtClean="0"/>
              <a:t> popisuje, jak důležitá je příchozí radiance pro odezvu senzoru</a:t>
            </a:r>
          </a:p>
          <a:p>
            <a:r>
              <a:rPr lang="cs-CZ" dirty="0" smtClean="0"/>
              <a:t>1 krok do scény: Příchozí radiance na senzoru = odchozí radiance z bodů scény</a:t>
            </a:r>
          </a:p>
          <a:p>
            <a:r>
              <a:rPr lang="cs-CZ" dirty="0" smtClean="0"/>
              <a:t>2, 3, …  kroky do scény: …</a:t>
            </a:r>
          </a:p>
          <a:p>
            <a:endParaRPr lang="cs-CZ" dirty="0" smtClean="0"/>
          </a:p>
          <a:p>
            <a:r>
              <a:rPr lang="cs-CZ" i="1" dirty="0" err="1" smtClean="0"/>
              <a:t>W</a:t>
            </a:r>
            <a:r>
              <a:rPr lang="cs-CZ" baseline="-25000" dirty="0" err="1" smtClean="0"/>
              <a:t>e</a:t>
            </a:r>
            <a:r>
              <a:rPr lang="cs-CZ" dirty="0" smtClean="0"/>
              <a:t> interpretujeme jako veličinu emitovanou ze senzorů (stejně jako je radiance </a:t>
            </a:r>
            <a:r>
              <a:rPr lang="cs-CZ" i="1" dirty="0" err="1" smtClean="0"/>
              <a:t>L</a:t>
            </a:r>
            <a:r>
              <a:rPr lang="cs-CZ" baseline="-25000" dirty="0" err="1" smtClean="0"/>
              <a:t>e</a:t>
            </a:r>
            <a:r>
              <a:rPr lang="cs-CZ" dirty="0" smtClean="0"/>
              <a:t> emitovaná ze zdrojů světla)</a:t>
            </a:r>
          </a:p>
          <a:p>
            <a:pPr lvl="1"/>
            <a:endParaRPr lang="cs-CZ" b="1" dirty="0" smtClean="0"/>
          </a:p>
          <a:p>
            <a:r>
              <a:rPr lang="cs-CZ" dirty="0" smtClean="0"/>
              <a:t>Takto interpretovanou veličinu </a:t>
            </a:r>
            <a:r>
              <a:rPr lang="cs-CZ" i="1" dirty="0" err="1" smtClean="0"/>
              <a:t>W</a:t>
            </a:r>
            <a:r>
              <a:rPr lang="cs-CZ" baseline="-25000" dirty="0" err="1" smtClean="0"/>
              <a:t>e</a:t>
            </a:r>
            <a:r>
              <a:rPr lang="cs-CZ" dirty="0" smtClean="0"/>
              <a:t> nazýváme </a:t>
            </a:r>
            <a:br>
              <a:rPr lang="cs-CZ" dirty="0" smtClean="0"/>
            </a:br>
            <a:r>
              <a:rPr lang="cs-CZ" dirty="0" smtClean="0"/>
              <a:t>		</a:t>
            </a:r>
            <a:r>
              <a:rPr lang="cs-CZ" b="1" dirty="0" smtClean="0"/>
              <a:t>emitovanou funkcí důležitosti </a:t>
            </a:r>
            <a:br>
              <a:rPr lang="cs-CZ" b="1" dirty="0" smtClean="0"/>
            </a:br>
            <a:r>
              <a:rPr lang="cs-CZ" dirty="0" smtClean="0"/>
              <a:t>(</a:t>
            </a:r>
            <a:r>
              <a:rPr lang="en-US" dirty="0" smtClean="0"/>
              <a:t>emitted importance function, emitted potential function</a:t>
            </a:r>
            <a:r>
              <a:rPr lang="cs-CZ" dirty="0" smtClean="0"/>
              <a:t>)</a:t>
            </a: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dirty="0"/>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34</a:t>
            </a:fld>
            <a:endParaRPr lang="en-US" altLang="en-US" dirty="0"/>
          </a:p>
        </p:txBody>
      </p:sp>
    </p:spTree>
    <p:extLst>
      <p:ext uri="{BB962C8B-B14F-4D97-AF65-F5344CB8AC3E}">
        <p14:creationId xmlns="" xmlns:p14="http://schemas.microsoft.com/office/powerpoint/2010/main" val="21660095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Přenos důležitosti</a:t>
            </a:r>
            <a:endParaRPr lang="en-US" dirty="0"/>
          </a:p>
        </p:txBody>
      </p:sp>
      <p:sp>
        <p:nvSpPr>
          <p:cNvPr id="3" name="Content Placeholder 2"/>
          <p:cNvSpPr>
            <a:spLocks noGrp="1"/>
          </p:cNvSpPr>
          <p:nvPr>
            <p:ph idx="1"/>
          </p:nvPr>
        </p:nvSpPr>
        <p:spPr/>
        <p:txBody>
          <a:bodyPr/>
          <a:lstStyle/>
          <a:p>
            <a:r>
              <a:rPr lang="cs-CZ" dirty="0" smtClean="0"/>
              <a:t>Funkce důležitosti se přenáší podobně jako radiance a dosahuje </a:t>
            </a:r>
            <a:r>
              <a:rPr lang="cs-CZ" b="1" dirty="0" smtClean="0"/>
              <a:t>ustáleného stavu</a:t>
            </a:r>
            <a:r>
              <a:rPr lang="cs-CZ" dirty="0" smtClean="0"/>
              <a:t> popsaného </a:t>
            </a:r>
            <a:r>
              <a:rPr lang="cs-CZ" b="1" dirty="0" smtClean="0"/>
              <a:t>ustálenou funkcí důležitosti </a:t>
            </a:r>
            <a:r>
              <a:rPr lang="cs-CZ" b="1" i="1" dirty="0" smtClean="0"/>
              <a:t>W</a:t>
            </a:r>
            <a:r>
              <a:rPr lang="cs-CZ" dirty="0" smtClean="0"/>
              <a:t>:</a:t>
            </a: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graphicFrame>
        <p:nvGraphicFramePr>
          <p:cNvPr id="508930" name="Object 2"/>
          <p:cNvGraphicFramePr>
            <a:graphicFrameLocks noChangeAspect="1"/>
          </p:cNvGraphicFramePr>
          <p:nvPr/>
        </p:nvGraphicFramePr>
        <p:xfrm>
          <a:off x="467544" y="2996952"/>
          <a:ext cx="8239125" cy="1458912"/>
        </p:xfrm>
        <a:graphic>
          <a:graphicData uri="http://schemas.openxmlformats.org/presentationml/2006/ole">
            <p:oleObj spid="_x0000_s403504" name="Rovnice" r:id="rId3" imgW="3581400" imgH="635000" progId="Equation.3">
              <p:embed/>
            </p:oleObj>
          </a:graphicData>
        </a:graphic>
      </p:graphicFrame>
      <p:cxnSp>
        <p:nvCxnSpPr>
          <p:cNvPr id="8" name="Straight Connector 7"/>
          <p:cNvCxnSpPr/>
          <p:nvPr/>
        </p:nvCxnSpPr>
        <p:spPr>
          <a:xfrm>
            <a:off x="5004048" y="4148509"/>
            <a:ext cx="208823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11960" y="4940597"/>
            <a:ext cx="4442242" cy="923330"/>
          </a:xfrm>
          <a:prstGeom prst="rect">
            <a:avLst/>
          </a:prstGeom>
          <a:noFill/>
        </p:spPr>
        <p:txBody>
          <a:bodyPr wrap="none" rtlCol="0">
            <a:spAutoFit/>
          </a:bodyPr>
          <a:lstStyle/>
          <a:p>
            <a:r>
              <a:rPr lang="cs-CZ" dirty="0" smtClean="0">
                <a:latin typeface="+mj-lt"/>
              </a:rPr>
              <a:t>Jako zobrazovací rovnice, s tím rozdílem, </a:t>
            </a:r>
          </a:p>
          <a:p>
            <a:r>
              <a:rPr lang="cs-CZ" dirty="0" smtClean="0">
                <a:latin typeface="+mj-lt"/>
              </a:rPr>
              <a:t>že argumenty BRDF jsou přehozeny </a:t>
            </a:r>
            <a:br>
              <a:rPr lang="cs-CZ" dirty="0" smtClean="0">
                <a:latin typeface="+mj-lt"/>
              </a:rPr>
            </a:br>
            <a:r>
              <a:rPr lang="cs-CZ" dirty="0" smtClean="0">
                <a:latin typeface="+mj-lt"/>
              </a:rPr>
              <a:t>(pro odraz identické, nikoli však pro lom)</a:t>
            </a:r>
            <a:endParaRPr lang="en-US" dirty="0">
              <a:latin typeface="+mj-lt"/>
            </a:endParaRPr>
          </a:p>
        </p:txBody>
      </p:sp>
      <p:cxnSp>
        <p:nvCxnSpPr>
          <p:cNvPr id="11" name="Straight Arrow Connector 10"/>
          <p:cNvCxnSpPr>
            <a:stCxn id="9" idx="0"/>
          </p:cNvCxnSpPr>
          <p:nvPr/>
        </p:nvCxnSpPr>
        <p:spPr>
          <a:xfrm flipH="1" flipV="1">
            <a:off x="6156176" y="4220517"/>
            <a:ext cx="276905"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488698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Dualita důležitosti a radiance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graphicFrame>
        <p:nvGraphicFramePr>
          <p:cNvPr id="7" name="Object 3"/>
          <p:cNvGraphicFramePr>
            <a:graphicFrameLocks noChangeAspect="1"/>
          </p:cNvGraphicFramePr>
          <p:nvPr/>
        </p:nvGraphicFramePr>
        <p:xfrm>
          <a:off x="3707904" y="2636912"/>
          <a:ext cx="1752600" cy="1223962"/>
        </p:xfrm>
        <a:graphic>
          <a:graphicData uri="http://schemas.openxmlformats.org/presentationml/2006/ole">
            <p:oleObj spid="_x0000_s404528" name="Rovnice" r:id="rId3" imgW="761669" imgH="533169" progId="Equation.3">
              <p:embed/>
            </p:oleObj>
          </a:graphicData>
        </a:graphic>
      </p:graphicFrame>
      <p:cxnSp>
        <p:nvCxnSpPr>
          <p:cNvPr id="10" name="Straight Arrow Connector 9"/>
          <p:cNvCxnSpPr>
            <a:stCxn id="11" idx="3"/>
          </p:cNvCxnSpPr>
          <p:nvPr/>
        </p:nvCxnSpPr>
        <p:spPr>
          <a:xfrm>
            <a:off x="2390832" y="2167990"/>
            <a:ext cx="2037152" cy="6129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844824"/>
            <a:ext cx="1563248" cy="646331"/>
          </a:xfrm>
          <a:prstGeom prst="rect">
            <a:avLst/>
          </a:prstGeom>
          <a:noFill/>
        </p:spPr>
        <p:txBody>
          <a:bodyPr wrap="none" rtlCol="0">
            <a:spAutoFit/>
          </a:bodyPr>
          <a:lstStyle/>
          <a:p>
            <a:r>
              <a:rPr lang="cs-CZ" b="1" dirty="0" smtClean="0">
                <a:latin typeface="+mj-lt"/>
              </a:rPr>
              <a:t>emitovaná</a:t>
            </a:r>
          </a:p>
          <a:p>
            <a:r>
              <a:rPr lang="cs-CZ" b="1" dirty="0" err="1" smtClean="0">
                <a:latin typeface="+mj-lt"/>
              </a:rPr>
              <a:t>importance</a:t>
            </a:r>
            <a:endParaRPr lang="en-US" b="1" dirty="0">
              <a:latin typeface="+mj-lt"/>
            </a:endParaRPr>
          </a:p>
        </p:txBody>
      </p:sp>
      <p:sp>
        <p:nvSpPr>
          <p:cNvPr id="12" name="TextBox 11"/>
          <p:cNvSpPr txBox="1"/>
          <p:nvPr/>
        </p:nvSpPr>
        <p:spPr>
          <a:xfrm>
            <a:off x="6516216" y="2204864"/>
            <a:ext cx="1228221" cy="923330"/>
          </a:xfrm>
          <a:prstGeom prst="rect">
            <a:avLst/>
          </a:prstGeom>
          <a:noFill/>
        </p:spPr>
        <p:txBody>
          <a:bodyPr wrap="none" rtlCol="0">
            <a:spAutoFit/>
          </a:bodyPr>
          <a:lstStyle/>
          <a:p>
            <a:r>
              <a:rPr lang="cs-CZ" b="1" dirty="0" smtClean="0">
                <a:latin typeface="+mj-lt"/>
              </a:rPr>
              <a:t>ustálená</a:t>
            </a:r>
            <a:br>
              <a:rPr lang="cs-CZ" b="1" dirty="0" smtClean="0">
                <a:latin typeface="+mj-lt"/>
              </a:rPr>
            </a:br>
            <a:r>
              <a:rPr lang="cs-CZ" b="1" dirty="0" smtClean="0">
                <a:latin typeface="+mj-lt"/>
              </a:rPr>
              <a:t>příchozí</a:t>
            </a:r>
          </a:p>
          <a:p>
            <a:r>
              <a:rPr lang="cs-CZ" b="1" dirty="0" smtClean="0">
                <a:latin typeface="+mj-lt"/>
              </a:rPr>
              <a:t>radiance</a:t>
            </a:r>
            <a:endParaRPr lang="en-US" b="1" dirty="0">
              <a:latin typeface="+mj-lt"/>
            </a:endParaRPr>
          </a:p>
        </p:txBody>
      </p:sp>
      <p:cxnSp>
        <p:nvCxnSpPr>
          <p:cNvPr id="13" name="Straight Arrow Connector 12"/>
          <p:cNvCxnSpPr>
            <a:stCxn id="12" idx="1"/>
          </p:cNvCxnSpPr>
          <p:nvPr/>
        </p:nvCxnSpPr>
        <p:spPr>
          <a:xfrm flipH="1">
            <a:off x="5220072" y="2666529"/>
            <a:ext cx="1296144" cy="2584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35896" y="2564904"/>
            <a:ext cx="1872208"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48512" y="3801814"/>
            <a:ext cx="1563248" cy="923330"/>
          </a:xfrm>
          <a:prstGeom prst="rect">
            <a:avLst/>
          </a:prstGeom>
          <a:noFill/>
        </p:spPr>
        <p:txBody>
          <a:bodyPr wrap="none" rtlCol="0">
            <a:spAutoFit/>
          </a:bodyPr>
          <a:lstStyle/>
          <a:p>
            <a:r>
              <a:rPr lang="cs-CZ" b="1" dirty="0" smtClean="0">
                <a:latin typeface="+mj-lt"/>
              </a:rPr>
              <a:t>ustálená</a:t>
            </a:r>
          </a:p>
          <a:p>
            <a:r>
              <a:rPr lang="cs-CZ" b="1" dirty="0" smtClean="0">
                <a:latin typeface="+mj-lt"/>
              </a:rPr>
              <a:t>příchozí</a:t>
            </a:r>
          </a:p>
          <a:p>
            <a:r>
              <a:rPr lang="cs-CZ" b="1" dirty="0" err="1" smtClean="0">
                <a:latin typeface="+mj-lt"/>
              </a:rPr>
              <a:t>importance</a:t>
            </a:r>
            <a:endParaRPr lang="en-US" b="1" dirty="0">
              <a:latin typeface="+mj-lt"/>
            </a:endParaRPr>
          </a:p>
        </p:txBody>
      </p:sp>
      <p:cxnSp>
        <p:nvCxnSpPr>
          <p:cNvPr id="20" name="Straight Arrow Connector 19"/>
          <p:cNvCxnSpPr>
            <a:stCxn id="19" idx="3"/>
          </p:cNvCxnSpPr>
          <p:nvPr/>
        </p:nvCxnSpPr>
        <p:spPr>
          <a:xfrm flipV="1">
            <a:off x="2411760" y="3789040"/>
            <a:ext cx="2016224" cy="4744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961080" y="4078813"/>
            <a:ext cx="1436612" cy="646331"/>
          </a:xfrm>
          <a:prstGeom prst="rect">
            <a:avLst/>
          </a:prstGeom>
          <a:noFill/>
        </p:spPr>
        <p:txBody>
          <a:bodyPr wrap="none" rtlCol="0">
            <a:spAutoFit/>
          </a:bodyPr>
          <a:lstStyle/>
          <a:p>
            <a:r>
              <a:rPr lang="cs-CZ" b="1" dirty="0" smtClean="0">
                <a:latin typeface="+mj-lt"/>
              </a:rPr>
              <a:t>emitovaná</a:t>
            </a:r>
          </a:p>
          <a:p>
            <a:r>
              <a:rPr lang="cs-CZ" b="1" dirty="0" smtClean="0">
                <a:latin typeface="+mj-lt"/>
              </a:rPr>
              <a:t>radiance</a:t>
            </a:r>
            <a:endParaRPr lang="en-US" b="1" dirty="0">
              <a:latin typeface="+mj-lt"/>
            </a:endParaRPr>
          </a:p>
        </p:txBody>
      </p:sp>
      <p:cxnSp>
        <p:nvCxnSpPr>
          <p:cNvPr id="26" name="Straight Arrow Connector 25"/>
          <p:cNvCxnSpPr>
            <a:stCxn id="24" idx="1"/>
          </p:cNvCxnSpPr>
          <p:nvPr/>
        </p:nvCxnSpPr>
        <p:spPr>
          <a:xfrm flipH="1" flipV="1">
            <a:off x="5076056" y="3789040"/>
            <a:ext cx="885024" cy="6129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53123861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Dualita důležitosti a radiance</a:t>
            </a:r>
            <a:endParaRPr lang="en-US" dirty="0"/>
          </a:p>
        </p:txBody>
      </p:sp>
      <p:sp>
        <p:nvSpPr>
          <p:cNvPr id="3" name="Content Placeholder 2"/>
          <p:cNvSpPr>
            <a:spLocks noGrp="1"/>
          </p:cNvSpPr>
          <p:nvPr>
            <p:ph idx="1"/>
          </p:nvPr>
        </p:nvSpPr>
        <p:spPr/>
        <p:txBody>
          <a:bodyPr/>
          <a:lstStyle/>
          <a:p>
            <a:r>
              <a:rPr lang="cs-CZ" dirty="0" smtClean="0"/>
              <a:t>V dané scéně je pouze jediná emitovaná a ustálená funkce radiance</a:t>
            </a:r>
          </a:p>
          <a:p>
            <a:endParaRPr lang="cs-CZ" dirty="0" smtClean="0"/>
          </a:p>
          <a:p>
            <a:r>
              <a:rPr lang="cs-CZ" dirty="0" smtClean="0"/>
              <a:t>Ale </a:t>
            </a:r>
            <a:r>
              <a:rPr lang="cs-CZ" b="1" dirty="0" smtClean="0"/>
              <a:t>každý pixel má jinou emitovanou a ustálenou funkci důležitosti</a:t>
            </a:r>
            <a:r>
              <a:rPr lang="cs-CZ" dirty="0" smtClean="0"/>
              <a:t> </a:t>
            </a:r>
          </a:p>
          <a:p>
            <a:endParaRPr lang="cs-CZ" dirty="0" smtClean="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37</a:t>
            </a:fld>
            <a:endParaRPr lang="en-US" altLang="en-US"/>
          </a:p>
        </p:txBody>
      </p:sp>
    </p:spTree>
    <p:extLst>
      <p:ext uri="{BB962C8B-B14F-4D97-AF65-F5344CB8AC3E}">
        <p14:creationId xmlns="" xmlns:p14="http://schemas.microsoft.com/office/powerpoint/2010/main" val="343762378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Dualita v praxi: Sledování světla</a:t>
            </a:r>
            <a:endParaRPr lang="en-US" dirty="0"/>
          </a:p>
        </p:txBody>
      </p:sp>
      <p:sp>
        <p:nvSpPr>
          <p:cNvPr id="3" name="Content Placeholder 2"/>
          <p:cNvSpPr>
            <a:spLocks noGrp="1"/>
          </p:cNvSpPr>
          <p:nvPr>
            <p:ph idx="1"/>
          </p:nvPr>
        </p:nvSpPr>
        <p:spPr>
          <a:xfrm>
            <a:off x="457200" y="1124744"/>
            <a:ext cx="8229600" cy="5006181"/>
          </a:xfrm>
        </p:spPr>
        <p:txBody>
          <a:bodyPr/>
          <a:lstStyle/>
          <a:p>
            <a:r>
              <a:rPr lang="cs-CZ" dirty="0" smtClean="0"/>
              <a:t>Sledov</a:t>
            </a:r>
            <a:r>
              <a:rPr lang="cs-CZ" dirty="0"/>
              <a:t>á</a:t>
            </a:r>
            <a:r>
              <a:rPr lang="cs-CZ" dirty="0" smtClean="0"/>
              <a:t>ní cest (</a:t>
            </a:r>
            <a:r>
              <a:rPr lang="en-US" dirty="0" err="1" smtClean="0"/>
              <a:t>p</a:t>
            </a:r>
            <a:r>
              <a:rPr lang="cs-CZ" dirty="0" err="1" smtClean="0"/>
              <a:t>ath</a:t>
            </a:r>
            <a:r>
              <a:rPr lang="cs-CZ" dirty="0" smtClean="0"/>
              <a:t> </a:t>
            </a:r>
            <a:r>
              <a:rPr lang="cs-CZ" dirty="0" err="1" smtClean="0"/>
              <a:t>tracing</a:t>
            </a:r>
            <a:r>
              <a:rPr lang="en-US" dirty="0" smtClean="0"/>
              <a:t>) </a:t>
            </a:r>
          </a:p>
          <a:p>
            <a:pPr lvl="1"/>
            <a:r>
              <a:rPr lang="cs-CZ" dirty="0" smtClean="0"/>
              <a:t>Rekurzivně řeší zobrazovací rovnici</a:t>
            </a:r>
          </a:p>
          <a:p>
            <a:pPr lvl="1"/>
            <a:endParaRPr lang="cs-CZ" dirty="0" smtClean="0"/>
          </a:p>
          <a:p>
            <a:r>
              <a:rPr lang="en-US" b="1" dirty="0" err="1" smtClean="0"/>
              <a:t>Sledov</a:t>
            </a:r>
            <a:r>
              <a:rPr lang="cs-CZ" b="1" dirty="0" smtClean="0"/>
              <a:t>á</a:t>
            </a:r>
            <a:r>
              <a:rPr lang="en-US" b="1" dirty="0" smtClean="0"/>
              <a:t>n</a:t>
            </a:r>
            <a:r>
              <a:rPr lang="cs-CZ" b="1" dirty="0" smtClean="0"/>
              <a:t>í světla (</a:t>
            </a:r>
            <a:r>
              <a:rPr lang="cs-CZ" b="1" dirty="0" err="1" smtClean="0"/>
              <a:t>light</a:t>
            </a:r>
            <a:r>
              <a:rPr lang="cs-CZ" b="1" dirty="0" smtClean="0"/>
              <a:t> </a:t>
            </a:r>
            <a:r>
              <a:rPr lang="cs-CZ" b="1" dirty="0" err="1" smtClean="0"/>
              <a:t>tracing</a:t>
            </a:r>
            <a:r>
              <a:rPr lang="cs-CZ" b="1" dirty="0" smtClean="0"/>
              <a:t>) </a:t>
            </a:r>
          </a:p>
          <a:p>
            <a:pPr lvl="1"/>
            <a:r>
              <a:rPr lang="cs-CZ" dirty="0" smtClean="0"/>
              <a:t>Rekurzivně řeší rovnici přenosu důležitosti</a:t>
            </a:r>
          </a:p>
          <a:p>
            <a:endParaRPr lang="cs-CZ" dirty="0" smtClean="0"/>
          </a:p>
          <a:p>
            <a:pPr lvl="1"/>
            <a:r>
              <a:rPr lang="cs-CZ" dirty="0" smtClean="0"/>
              <a:t>Cesty začínají na zdrojích světla</a:t>
            </a:r>
          </a:p>
          <a:p>
            <a:pPr lvl="1"/>
            <a:r>
              <a:rPr lang="cs-CZ" dirty="0" smtClean="0"/>
              <a:t>Mohou náhodně zasáhnout senzor</a:t>
            </a:r>
          </a:p>
          <a:p>
            <a:pPr lvl="1"/>
            <a:r>
              <a:rPr lang="cs-CZ" dirty="0" smtClean="0"/>
              <a:t>Nebo explicitní napojení na senzor (jako přímé osvětlení v PT)</a:t>
            </a:r>
          </a:p>
          <a:p>
            <a:pPr lvl="1"/>
            <a:r>
              <a:rPr lang="cs-CZ" b="1" dirty="0" smtClean="0"/>
              <a:t>Pozor</a:t>
            </a:r>
            <a:r>
              <a:rPr lang="cs-CZ" dirty="0" smtClean="0"/>
              <a:t>: argumenty BRDF musí být obráceny (cestu sledujeme z druhé strany, BRDF je pořád stejně oprientovaná)</a:t>
            </a:r>
          </a:p>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38</a:t>
            </a:fld>
            <a:endParaRPr lang="en-US" altLang="en-US"/>
          </a:p>
        </p:txBody>
      </p:sp>
    </p:spTree>
    <p:extLst>
      <p:ext uri="{BB962C8B-B14F-4D97-AF65-F5344CB8AC3E}">
        <p14:creationId xmlns="" xmlns:p14="http://schemas.microsoft.com/office/powerpoint/2010/main" val="366170017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Sledování světla (</a:t>
            </a:r>
            <a:r>
              <a:rPr lang="cs-CZ" dirty="0" err="1" smtClean="0"/>
              <a:t>light</a:t>
            </a:r>
            <a:r>
              <a:rPr lang="cs-CZ" dirty="0" smtClean="0"/>
              <a:t> </a:t>
            </a:r>
            <a:r>
              <a:rPr lang="cs-CZ" dirty="0" err="1" smtClean="0"/>
              <a:t>tracing</a:t>
            </a:r>
            <a:r>
              <a:rPr lang="cs-CZ" dirty="0" smtClean="0"/>
              <a:t>) v praxi</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39</a:t>
            </a:fld>
            <a:endParaRPr lang="en-US" altLang="en-US"/>
          </a:p>
        </p:txBody>
      </p:sp>
      <p:pic>
        <p:nvPicPr>
          <p:cNvPr id="6" name="Picture 2" descr="D:\Teksten\agibook-slides\5\5-18.tif"/>
          <p:cNvPicPr>
            <a:picLocks noChangeAspect="1" noChangeArrowheads="1"/>
          </p:cNvPicPr>
          <p:nvPr/>
        </p:nvPicPr>
        <p:blipFill>
          <a:blip r:embed="rId2" cstate="print"/>
          <a:srcRect/>
          <a:stretch>
            <a:fillRect/>
          </a:stretch>
        </p:blipFill>
        <p:spPr bwMode="auto">
          <a:xfrm>
            <a:off x="1904380" y="1052736"/>
            <a:ext cx="5335240" cy="5568599"/>
          </a:xfrm>
          <a:prstGeom prst="rect">
            <a:avLst/>
          </a:prstGeom>
          <a:noFill/>
        </p:spPr>
      </p:pic>
      <p:sp>
        <p:nvSpPr>
          <p:cNvPr id="7" name="TextBox 6"/>
          <p:cNvSpPr txBox="1"/>
          <p:nvPr/>
        </p:nvSpPr>
        <p:spPr>
          <a:xfrm rot="16200000">
            <a:off x="6345478" y="3409919"/>
            <a:ext cx="5227713" cy="369332"/>
          </a:xfrm>
          <a:prstGeom prst="rect">
            <a:avLst/>
          </a:prstGeom>
          <a:noFill/>
        </p:spPr>
        <p:txBody>
          <a:bodyPr wrap="none" rtlCol="0">
            <a:spAutoFit/>
          </a:bodyPr>
          <a:lstStyle/>
          <a:p>
            <a:r>
              <a:rPr lang="cs-CZ" dirty="0" smtClean="0">
                <a:latin typeface="+mj-lt"/>
              </a:rPr>
              <a:t>Image: </a:t>
            </a:r>
            <a:r>
              <a:rPr lang="cs-CZ" dirty="0" err="1" smtClean="0">
                <a:latin typeface="+mj-lt"/>
              </a:rPr>
              <a:t>Dutre</a:t>
            </a:r>
            <a:r>
              <a:rPr lang="cs-CZ" dirty="0" smtClean="0">
                <a:latin typeface="+mj-lt"/>
              </a:rPr>
              <a:t> </a:t>
            </a:r>
            <a:r>
              <a:rPr lang="cs-CZ" dirty="0" err="1" smtClean="0">
                <a:latin typeface="+mj-lt"/>
              </a:rPr>
              <a:t>et</a:t>
            </a:r>
            <a:r>
              <a:rPr lang="cs-CZ" dirty="0" smtClean="0">
                <a:latin typeface="+mj-lt"/>
              </a:rPr>
              <a:t> </a:t>
            </a:r>
            <a:r>
              <a:rPr lang="cs-CZ" dirty="0" err="1" smtClean="0">
                <a:latin typeface="+mj-lt"/>
              </a:rPr>
              <a:t>al</a:t>
            </a:r>
            <a:r>
              <a:rPr lang="cs-CZ" dirty="0" smtClean="0">
                <a:latin typeface="+mj-lt"/>
              </a:rPr>
              <a:t>. </a:t>
            </a:r>
            <a:r>
              <a:rPr lang="cs-CZ" dirty="0" err="1" smtClean="0">
                <a:latin typeface="+mj-lt"/>
              </a:rPr>
              <a:t>Advanced</a:t>
            </a:r>
            <a:r>
              <a:rPr lang="cs-CZ" dirty="0" smtClean="0">
                <a:latin typeface="+mj-lt"/>
              </a:rPr>
              <a:t> </a:t>
            </a:r>
            <a:r>
              <a:rPr lang="cs-CZ" dirty="0" err="1" smtClean="0">
                <a:latin typeface="+mj-lt"/>
              </a:rPr>
              <a:t>Global</a:t>
            </a:r>
            <a:r>
              <a:rPr lang="cs-CZ" dirty="0" smtClean="0">
                <a:latin typeface="+mj-lt"/>
              </a:rPr>
              <a:t> </a:t>
            </a:r>
            <a:r>
              <a:rPr lang="cs-CZ" dirty="0" err="1" smtClean="0">
                <a:latin typeface="+mj-lt"/>
              </a:rPr>
              <a:t>Illumination</a:t>
            </a:r>
            <a:endParaRPr lang="en-US" dirty="0">
              <a:latin typeface="+mj-lt"/>
            </a:endParaRPr>
          </a:p>
        </p:txBody>
      </p:sp>
    </p:spTree>
    <p:extLst>
      <p:ext uri="{BB962C8B-B14F-4D97-AF65-F5344CB8AC3E}">
        <p14:creationId xmlns="" xmlns:p14="http://schemas.microsoft.com/office/powerpoint/2010/main" val="32673125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Tracing </a:t>
            </a:r>
            <a:r>
              <a:rPr lang="en-US" dirty="0" err="1" smtClean="0"/>
              <a:t>funguje</a:t>
            </a:r>
            <a:r>
              <a:rPr lang="en-US" dirty="0" smtClean="0"/>
              <a:t>! </a:t>
            </a: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4</a:t>
            </a:fld>
            <a:endParaRPr lang="en-US" altLang="en-US"/>
          </a:p>
        </p:txBody>
      </p:sp>
      <p:pic>
        <p:nvPicPr>
          <p:cNvPr id="599042" name="Picture 2" descr="http://corona-renderer.com/img/gallery/full/deadclown-grapes.jpg"/>
          <p:cNvPicPr>
            <a:picLocks noChangeAspect="1" noChangeArrowheads="1"/>
          </p:cNvPicPr>
          <p:nvPr/>
        </p:nvPicPr>
        <p:blipFill>
          <a:blip r:embed="rId2" cstate="print"/>
          <a:srcRect/>
          <a:stretch>
            <a:fillRect/>
          </a:stretch>
        </p:blipFill>
        <p:spPr bwMode="auto">
          <a:xfrm>
            <a:off x="0" y="1167945"/>
            <a:ext cx="9144000" cy="5141375"/>
          </a:xfrm>
          <a:prstGeom prst="rect">
            <a:avLst/>
          </a:prstGeom>
          <a:noFill/>
        </p:spPr>
      </p:pic>
      <p:pic>
        <p:nvPicPr>
          <p:cNvPr id="9" name="Picture 4" descr="Corona Alpha forum"/>
          <p:cNvPicPr>
            <a:picLocks noChangeAspect="1" noChangeArrowheads="1"/>
          </p:cNvPicPr>
          <p:nvPr/>
        </p:nvPicPr>
        <p:blipFill>
          <a:blip r:embed="rId3" cstate="print"/>
          <a:srcRect/>
          <a:stretch>
            <a:fillRect/>
          </a:stretch>
        </p:blipFill>
        <p:spPr bwMode="auto">
          <a:xfrm>
            <a:off x="7991475" y="260648"/>
            <a:ext cx="2305050" cy="571501"/>
          </a:xfrm>
          <a:prstGeom prst="rect">
            <a:avLst/>
          </a:prstGeom>
          <a:noFill/>
        </p:spPr>
      </p:pic>
      <p:sp>
        <p:nvSpPr>
          <p:cNvPr id="10" name="TextovéPole 9"/>
          <p:cNvSpPr txBox="1"/>
          <p:nvPr/>
        </p:nvSpPr>
        <p:spPr>
          <a:xfrm>
            <a:off x="6084168" y="5877272"/>
            <a:ext cx="3059832" cy="369332"/>
          </a:xfrm>
          <a:prstGeom prst="rect">
            <a:avLst/>
          </a:prstGeom>
          <a:solidFill>
            <a:schemeClr val="bg1">
              <a:alpha val="17000"/>
            </a:schemeClr>
          </a:solidFill>
        </p:spPr>
        <p:txBody>
          <a:bodyPr wrap="square" rtlCol="0">
            <a:spAutoFit/>
          </a:bodyPr>
          <a:lstStyle/>
          <a:p>
            <a:r>
              <a:rPr lang="en-US" dirty="0" smtClean="0">
                <a:solidFill>
                  <a:schemeClr val="bg1"/>
                </a:solidFill>
                <a:latin typeface="+mj-lt"/>
              </a:rPr>
              <a:t>Martin </a:t>
            </a:r>
            <a:r>
              <a:rPr lang="en-US" dirty="0" err="1" smtClean="0">
                <a:solidFill>
                  <a:schemeClr val="bg1"/>
                </a:solidFill>
                <a:latin typeface="+mj-lt"/>
              </a:rPr>
              <a:t>Geupel</a:t>
            </a:r>
            <a:r>
              <a:rPr lang="en-US" dirty="0" smtClean="0">
                <a:solidFill>
                  <a:schemeClr val="bg1"/>
                </a:solidFill>
                <a:latin typeface="+mj-lt"/>
              </a:rPr>
              <a:t> (</a:t>
            </a:r>
            <a:r>
              <a:rPr lang="en-US" dirty="0" err="1" smtClean="0">
                <a:solidFill>
                  <a:schemeClr val="bg1"/>
                </a:solidFill>
                <a:latin typeface="+mj-lt"/>
              </a:rPr>
              <a:t>DeadClown</a:t>
            </a:r>
            <a:r>
              <a:rPr lang="en-US" dirty="0" smtClean="0">
                <a:solidFill>
                  <a:schemeClr val="bg1"/>
                </a:solidFill>
                <a:latin typeface="+mj-lt"/>
              </a:rPr>
              <a:t>)</a:t>
            </a:r>
          </a:p>
        </p:txBody>
      </p:sp>
    </p:spTree>
    <p:extLst>
      <p:ext uri="{BB962C8B-B14F-4D97-AF65-F5344CB8AC3E}">
        <p14:creationId xmlns="" xmlns:p14="http://schemas.microsoft.com/office/powerpoint/2010/main" val="37207684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Sledování světla (</a:t>
            </a:r>
            <a:r>
              <a:rPr lang="cs-CZ" dirty="0" err="1" smtClean="0"/>
              <a:t>light</a:t>
            </a:r>
            <a:r>
              <a:rPr lang="cs-CZ" dirty="0" smtClean="0"/>
              <a:t> </a:t>
            </a:r>
            <a:r>
              <a:rPr lang="cs-CZ" dirty="0" err="1" smtClean="0"/>
              <a:t>tracing</a:t>
            </a:r>
            <a:r>
              <a:rPr lang="cs-CZ" dirty="0" smtClean="0"/>
              <a:t>) v praxi</a:t>
            </a:r>
            <a:endParaRPr lang="en-US" dirty="0"/>
          </a:p>
        </p:txBody>
      </p:sp>
      <p:sp>
        <p:nvSpPr>
          <p:cNvPr id="3" name="Content Placeholder 2"/>
          <p:cNvSpPr>
            <a:spLocks noGrp="1"/>
          </p:cNvSpPr>
          <p:nvPr>
            <p:ph idx="1"/>
          </p:nvPr>
        </p:nvSpPr>
        <p:spPr>
          <a:xfrm>
            <a:off x="457200" y="1600200"/>
            <a:ext cx="8363272" cy="4530725"/>
          </a:xfrm>
        </p:spPr>
        <p:txBody>
          <a:bodyPr/>
          <a:lstStyle/>
          <a:p>
            <a:r>
              <a:rPr lang="cs-CZ" dirty="0" smtClean="0"/>
              <a:t>Obvykle menší účinnost než PT</a:t>
            </a:r>
            <a:endParaRPr lang="cs-CZ" dirty="0"/>
          </a:p>
          <a:p>
            <a:pPr lvl="1"/>
            <a:r>
              <a:rPr lang="cs-CZ" dirty="0" smtClean="0"/>
              <a:t>(ale např. v opt. akt. médiu blízko světla mnohem lepší)</a:t>
            </a:r>
          </a:p>
          <a:p>
            <a:endParaRPr lang="cs-CZ" dirty="0" smtClean="0"/>
          </a:p>
          <a:p>
            <a:r>
              <a:rPr lang="en-US" dirty="0" err="1" smtClean="0"/>
              <a:t>Mnohem</a:t>
            </a:r>
            <a:r>
              <a:rPr lang="en-US" dirty="0" smtClean="0"/>
              <a:t> </a:t>
            </a:r>
            <a:r>
              <a:rPr lang="cs-CZ" dirty="0" smtClean="0"/>
              <a:t>účinnější pro některé světelné efekty (kaustiky)</a:t>
            </a:r>
          </a:p>
          <a:p>
            <a:endParaRPr lang="cs-CZ" dirty="0" smtClean="0"/>
          </a:p>
          <a:p>
            <a:r>
              <a:rPr lang="cs-CZ" dirty="0" smtClean="0"/>
              <a:t>Základ obousměrných metod: </a:t>
            </a:r>
          </a:p>
          <a:p>
            <a:pPr lvl="1"/>
            <a:r>
              <a:rPr lang="cs-CZ" dirty="0" smtClean="0"/>
              <a:t>Obousměrné sledování cest (</a:t>
            </a:r>
            <a:r>
              <a:rPr lang="cs-CZ" dirty="0" err="1" smtClean="0"/>
              <a:t>bidirectional</a:t>
            </a:r>
            <a:r>
              <a:rPr lang="cs-CZ" dirty="0" smtClean="0"/>
              <a:t> </a:t>
            </a:r>
            <a:r>
              <a:rPr lang="cs-CZ" dirty="0" err="1" smtClean="0"/>
              <a:t>path</a:t>
            </a:r>
            <a:r>
              <a:rPr lang="cs-CZ" dirty="0" smtClean="0"/>
              <a:t> </a:t>
            </a:r>
            <a:r>
              <a:rPr lang="cs-CZ" dirty="0" err="1" smtClean="0"/>
              <a:t>tracing</a:t>
            </a:r>
            <a:r>
              <a:rPr lang="cs-CZ" dirty="0" smtClean="0"/>
              <a:t>, BPT)</a:t>
            </a:r>
          </a:p>
          <a:p>
            <a:pPr lvl="1"/>
            <a:r>
              <a:rPr lang="cs-CZ" dirty="0" err="1" smtClean="0"/>
              <a:t>photon</a:t>
            </a:r>
            <a:r>
              <a:rPr lang="cs-CZ" dirty="0" smtClean="0"/>
              <a:t> </a:t>
            </a:r>
            <a:r>
              <a:rPr lang="cs-CZ" dirty="0" err="1" smtClean="0"/>
              <a:t>mapping</a:t>
            </a:r>
            <a:r>
              <a:rPr lang="cs-CZ" dirty="0" smtClean="0"/>
              <a:t>, </a:t>
            </a:r>
            <a:r>
              <a:rPr lang="cs-CZ" dirty="0" err="1" smtClean="0"/>
              <a:t>etc</a:t>
            </a:r>
            <a:r>
              <a:rPr lang="cs-CZ" dirty="0" smtClean="0"/>
              <a:t>.</a:t>
            </a:r>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40</a:t>
            </a:fld>
            <a:endParaRPr lang="en-US" altLang="en-US"/>
          </a:p>
        </p:txBody>
      </p:sp>
    </p:spTree>
    <p:extLst>
      <p:ext uri="{BB962C8B-B14F-4D97-AF65-F5344CB8AC3E}">
        <p14:creationId xmlns="" xmlns:p14="http://schemas.microsoft.com/office/powerpoint/2010/main" val="314096074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Porovnání algoritmů</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41</a:t>
            </a:fld>
            <a:endParaRPr lang="en-US" altLang="en-US"/>
          </a:p>
        </p:txBody>
      </p:sp>
      <p:pic>
        <p:nvPicPr>
          <p:cNvPr id="6" name="Picture 2" descr="D:\Teksten\agibook-slides\7\7-5.tif"/>
          <p:cNvPicPr>
            <a:picLocks noChangeAspect="1" noChangeArrowheads="1"/>
          </p:cNvPicPr>
          <p:nvPr/>
        </p:nvPicPr>
        <p:blipFill>
          <a:blip r:embed="rId2" cstate="print"/>
          <a:srcRect/>
          <a:stretch>
            <a:fillRect/>
          </a:stretch>
        </p:blipFill>
        <p:spPr bwMode="auto">
          <a:xfrm>
            <a:off x="125288" y="2276872"/>
            <a:ext cx="8839200" cy="2624137"/>
          </a:xfrm>
          <a:prstGeom prst="rect">
            <a:avLst/>
          </a:prstGeom>
          <a:noFill/>
        </p:spPr>
      </p:pic>
      <p:sp>
        <p:nvSpPr>
          <p:cNvPr id="7" name="Text Box 4"/>
          <p:cNvSpPr txBox="1">
            <a:spLocks noChangeArrowheads="1"/>
          </p:cNvSpPr>
          <p:nvPr/>
        </p:nvSpPr>
        <p:spPr bwMode="auto">
          <a:xfrm>
            <a:off x="7380312" y="2276872"/>
            <a:ext cx="1563248" cy="369332"/>
          </a:xfrm>
          <a:prstGeom prst="rect">
            <a:avLst/>
          </a:prstGeom>
          <a:noFill/>
          <a:ln w="9525">
            <a:noFill/>
            <a:miter lim="800000"/>
            <a:headEnd/>
            <a:tailEnd/>
          </a:ln>
          <a:effectLst/>
        </p:spPr>
        <p:txBody>
          <a:bodyPr wrap="none">
            <a:spAutoFit/>
          </a:bodyPr>
          <a:lstStyle/>
          <a:p>
            <a:r>
              <a:rPr lang="en-US" dirty="0">
                <a:latin typeface="+mj-lt"/>
              </a:rPr>
              <a:t>© F. </a:t>
            </a:r>
            <a:r>
              <a:rPr lang="en-US" dirty="0" err="1">
                <a:latin typeface="+mj-lt"/>
              </a:rPr>
              <a:t>Suykens</a:t>
            </a:r>
            <a:endParaRPr lang="en-GB" dirty="0">
              <a:latin typeface="+mj-lt"/>
            </a:endParaRPr>
          </a:p>
        </p:txBody>
      </p:sp>
      <p:sp>
        <p:nvSpPr>
          <p:cNvPr id="8" name="TextBox 7"/>
          <p:cNvSpPr txBox="1"/>
          <p:nvPr/>
        </p:nvSpPr>
        <p:spPr>
          <a:xfrm>
            <a:off x="909552" y="4941168"/>
            <a:ext cx="1430200" cy="369332"/>
          </a:xfrm>
          <a:prstGeom prst="rect">
            <a:avLst/>
          </a:prstGeom>
          <a:noFill/>
        </p:spPr>
        <p:txBody>
          <a:bodyPr wrap="none" rtlCol="0">
            <a:spAutoFit/>
          </a:bodyPr>
          <a:lstStyle/>
          <a:p>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sp>
        <p:nvSpPr>
          <p:cNvPr id="9" name="TextBox 8"/>
          <p:cNvSpPr txBox="1"/>
          <p:nvPr/>
        </p:nvSpPr>
        <p:spPr>
          <a:xfrm>
            <a:off x="3861880" y="4941168"/>
            <a:ext cx="1495922" cy="369332"/>
          </a:xfrm>
          <a:prstGeom prst="rect">
            <a:avLst/>
          </a:prstGeom>
          <a:noFill/>
        </p:spPr>
        <p:txBody>
          <a:bodyPr wrap="none" rtlCol="0">
            <a:spAutoFit/>
          </a:bodyPr>
          <a:lstStyle/>
          <a:p>
            <a:r>
              <a:rPr lang="cs-CZ" dirty="0" err="1" smtClean="0">
                <a:latin typeface="+mj-lt"/>
              </a:rPr>
              <a:t>Light</a:t>
            </a:r>
            <a:r>
              <a:rPr lang="cs-CZ" dirty="0" smtClean="0">
                <a:latin typeface="+mj-lt"/>
              </a:rPr>
              <a:t> </a:t>
            </a:r>
            <a:r>
              <a:rPr lang="cs-CZ" dirty="0" err="1" smtClean="0">
                <a:latin typeface="+mj-lt"/>
              </a:rPr>
              <a:t>tracing</a:t>
            </a:r>
            <a:endParaRPr lang="en-US" dirty="0">
              <a:latin typeface="+mj-lt"/>
            </a:endParaRPr>
          </a:p>
        </p:txBody>
      </p:sp>
      <p:sp>
        <p:nvSpPr>
          <p:cNvPr id="10" name="TextBox 9"/>
          <p:cNvSpPr txBox="1"/>
          <p:nvPr/>
        </p:nvSpPr>
        <p:spPr>
          <a:xfrm>
            <a:off x="6119629" y="4941168"/>
            <a:ext cx="2797561" cy="369332"/>
          </a:xfrm>
          <a:prstGeom prst="rect">
            <a:avLst/>
          </a:prstGeom>
          <a:noFill/>
        </p:spPr>
        <p:txBody>
          <a:bodyPr wrap="none" rtlCol="0">
            <a:spAutoFit/>
          </a:bodyPr>
          <a:lstStyle/>
          <a:p>
            <a:r>
              <a:rPr lang="cs-CZ" dirty="0" err="1" smtClean="0">
                <a:latin typeface="+mj-lt"/>
              </a:rPr>
              <a:t>Bidirectional</a:t>
            </a:r>
            <a:r>
              <a:rPr lang="cs-CZ" dirty="0" smtClean="0">
                <a:latin typeface="+mj-lt"/>
              </a:rPr>
              <a:t> </a:t>
            </a:r>
            <a:r>
              <a:rPr lang="cs-CZ" dirty="0" err="1" smtClean="0">
                <a:latin typeface="+mj-lt"/>
              </a:rPr>
              <a:t>path</a:t>
            </a:r>
            <a:r>
              <a:rPr lang="cs-CZ" dirty="0" smtClean="0">
                <a:latin typeface="+mj-lt"/>
              </a:rPr>
              <a:t> </a:t>
            </a:r>
            <a:r>
              <a:rPr lang="cs-CZ" dirty="0" err="1" smtClean="0">
                <a:latin typeface="+mj-lt"/>
              </a:rPr>
              <a:t>tracing</a:t>
            </a:r>
            <a:endParaRPr lang="en-US" dirty="0">
              <a:latin typeface="+mj-lt"/>
            </a:endParaRPr>
          </a:p>
        </p:txBody>
      </p:sp>
      <p:grpSp>
        <p:nvGrpSpPr>
          <p:cNvPr id="12" name="Group 13"/>
          <p:cNvGrpSpPr/>
          <p:nvPr/>
        </p:nvGrpSpPr>
        <p:grpSpPr>
          <a:xfrm>
            <a:off x="971600" y="4365104"/>
            <a:ext cx="5764720" cy="1800200"/>
            <a:chOff x="971600" y="4365104"/>
            <a:chExt cx="5764720" cy="1800200"/>
          </a:xfrm>
        </p:grpSpPr>
        <p:sp>
          <p:nvSpPr>
            <p:cNvPr id="11" name="TextBox 10"/>
            <p:cNvSpPr txBox="1"/>
            <p:nvPr/>
          </p:nvSpPr>
          <p:spPr>
            <a:xfrm>
              <a:off x="971600" y="5703639"/>
              <a:ext cx="5764720" cy="461665"/>
            </a:xfrm>
            <a:prstGeom prst="rect">
              <a:avLst/>
            </a:prstGeom>
            <a:noFill/>
          </p:spPr>
          <p:txBody>
            <a:bodyPr wrap="none" rtlCol="0">
              <a:spAutoFit/>
            </a:bodyPr>
            <a:lstStyle/>
            <a:p>
              <a:r>
                <a:rPr lang="cs-CZ" sz="2400" b="1" dirty="0" smtClean="0">
                  <a:latin typeface="+mj-lt"/>
                </a:rPr>
                <a:t>Kvíz: Proč je skleněná koule černá?</a:t>
              </a:r>
              <a:endParaRPr lang="en-US" sz="2400" b="1" dirty="0">
                <a:latin typeface="+mj-lt"/>
              </a:endParaRPr>
            </a:p>
          </p:txBody>
        </p:sp>
        <p:cxnSp>
          <p:nvCxnSpPr>
            <p:cNvPr id="13" name="Straight Arrow Connector 12"/>
            <p:cNvCxnSpPr/>
            <p:nvPr/>
          </p:nvCxnSpPr>
          <p:spPr>
            <a:xfrm flipV="1">
              <a:off x="2771800" y="4365104"/>
              <a:ext cx="1584176" cy="1296144"/>
            </a:xfrm>
            <a:prstGeom prst="straightConnector1">
              <a:avLst/>
            </a:prstGeom>
            <a:ln w="381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1944837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Pokročilé metody simulace transportu světla</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 xmlns:p14="http://schemas.microsoft.com/office/powerpoint/2010/main" val="136492887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Issues in light transport simulation</a:t>
            </a:r>
            <a:endParaRPr lang="en-US" dirty="0"/>
          </a:p>
        </p:txBody>
      </p:sp>
      <p:sp>
        <p:nvSpPr>
          <p:cNvPr id="3" name="Zástupný symbol pro obsah 2"/>
          <p:cNvSpPr>
            <a:spLocks noGrp="1"/>
          </p:cNvSpPr>
          <p:nvPr>
            <p:ph idx="1"/>
          </p:nvPr>
        </p:nvSpPr>
        <p:spPr/>
        <p:txBody>
          <a:bodyPr/>
          <a:lstStyle/>
          <a:p>
            <a:r>
              <a:rPr lang="en-US" b="1" dirty="0" smtClean="0"/>
              <a:t>Robustness</a:t>
            </a:r>
          </a:p>
          <a:p>
            <a:pPr lvl="1"/>
            <a:endParaRPr lang="en-US" dirty="0" smtClean="0"/>
          </a:p>
          <a:p>
            <a:pPr lvl="1"/>
            <a:r>
              <a:rPr lang="en-US" dirty="0" smtClean="0"/>
              <a:t>None of the existing algorithms works for all scenes</a:t>
            </a:r>
          </a:p>
          <a:p>
            <a:pPr>
              <a:buNone/>
            </a:pPr>
            <a:endParaRPr lang="en-US" dirty="0" smtClean="0"/>
          </a:p>
          <a:p>
            <a:pPr lvl="1"/>
            <a:r>
              <a:rPr lang="en-US" dirty="0" smtClean="0"/>
              <a:t>Robust estimation</a:t>
            </a:r>
          </a:p>
          <a:p>
            <a:pPr lvl="2" algn="just">
              <a:buNone/>
            </a:pPr>
            <a:r>
              <a:rPr lang="en-US" i="1" dirty="0" smtClean="0"/>
              <a:t>“An estimation technique which is insensitive to small departures from the idealized assumptions which have been used to optimize the algorithm.”</a:t>
            </a:r>
            <a:endParaRPr lang="en-US" i="1" dirty="0"/>
          </a:p>
        </p:txBody>
      </p:sp>
      <p:pic>
        <p:nvPicPr>
          <p:cNvPr id="561154" name="Picture 2" descr="http://media.wolfram.com/logos/images/mathworld_logo.jpg"/>
          <p:cNvPicPr>
            <a:picLocks noChangeAspect="1" noChangeArrowheads="1"/>
          </p:cNvPicPr>
          <p:nvPr/>
        </p:nvPicPr>
        <p:blipFill>
          <a:blip r:embed="rId3" cstate="print"/>
          <a:srcRect/>
          <a:stretch>
            <a:fillRect/>
          </a:stretch>
        </p:blipFill>
        <p:spPr bwMode="auto">
          <a:xfrm>
            <a:off x="6156176" y="4472463"/>
            <a:ext cx="2736304" cy="396697"/>
          </a:xfrm>
          <a:prstGeom prst="rect">
            <a:avLst/>
          </a:prstGeom>
          <a:noFill/>
        </p:spPr>
      </p:pic>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pPr>
                <a:defRPr/>
              </a:pPr>
              <a:t>43</a:t>
            </a:fld>
            <a:endParaRPr lang="en-US" altLang="en-US"/>
          </a:p>
        </p:txBody>
      </p:sp>
      <p:sp>
        <p:nvSpPr>
          <p:cNvPr id="9" name="Zástupný symbol pro zápatí 8"/>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396950153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cs-CZ" dirty="0" smtClean="0"/>
              <a:t>Obousměrné sledování cest (BPT) vs. </a:t>
            </a:r>
            <a:br>
              <a:rPr lang="cs-CZ" dirty="0" smtClean="0"/>
            </a:br>
            <a:r>
              <a:rPr lang="cs-CZ" dirty="0" smtClean="0"/>
              <a:t>(Jednosměrné) sledování cest (PT)</a:t>
            </a:r>
            <a:endParaRPr lang="en-US" dirty="0" smtClean="0"/>
          </a:p>
        </p:txBody>
      </p:sp>
      <p:sp>
        <p:nvSpPr>
          <p:cNvPr id="6147" name="Content Placeholder 2"/>
          <p:cNvSpPr>
            <a:spLocks noGrp="1"/>
          </p:cNvSpPr>
          <p:nvPr>
            <p:ph idx="1"/>
          </p:nvPr>
        </p:nvSpPr>
        <p:spPr/>
        <p:txBody>
          <a:bodyPr/>
          <a:lstStyle/>
          <a:p>
            <a:endParaRPr lang="en-US" smtClean="0"/>
          </a:p>
        </p:txBody>
      </p:sp>
      <p:pic>
        <p:nvPicPr>
          <p:cNvPr id="6148" name="Picture 2"/>
          <p:cNvPicPr>
            <a:picLocks noChangeAspect="1" noChangeArrowheads="1"/>
          </p:cNvPicPr>
          <p:nvPr/>
        </p:nvPicPr>
        <p:blipFill>
          <a:blip r:embed="rId2" cstate="print"/>
          <a:srcRect/>
          <a:stretch>
            <a:fillRect/>
          </a:stretch>
        </p:blipFill>
        <p:spPr bwMode="auto">
          <a:xfrm>
            <a:off x="107950" y="1628775"/>
            <a:ext cx="8640000" cy="4243642"/>
          </a:xfrm>
          <a:prstGeom prst="rect">
            <a:avLst/>
          </a:prstGeom>
          <a:noFill/>
          <a:ln w="12700">
            <a:noFill/>
            <a:miter lim="800000"/>
            <a:headEnd/>
            <a:tailEnd/>
          </a:ln>
        </p:spPr>
      </p:pic>
      <p:sp>
        <p:nvSpPr>
          <p:cNvPr id="6149" name="TextBox 4"/>
          <p:cNvSpPr txBox="1">
            <a:spLocks noChangeArrowheads="1"/>
          </p:cNvSpPr>
          <p:nvPr/>
        </p:nvSpPr>
        <p:spPr bwMode="auto">
          <a:xfrm>
            <a:off x="611560" y="6092825"/>
            <a:ext cx="3222357" cy="369332"/>
          </a:xfrm>
          <a:prstGeom prst="rect">
            <a:avLst/>
          </a:prstGeom>
          <a:noFill/>
          <a:ln w="9525">
            <a:noFill/>
            <a:miter lim="800000"/>
            <a:headEnd/>
            <a:tailEnd/>
          </a:ln>
        </p:spPr>
        <p:txBody>
          <a:bodyPr wrap="none">
            <a:spAutoFit/>
          </a:bodyPr>
          <a:lstStyle/>
          <a:p>
            <a:r>
              <a:rPr lang="cs-CZ">
                <a:latin typeface="+mj-lt"/>
              </a:rPr>
              <a:t>BPT, 25 vzorků (cest) na pixel</a:t>
            </a:r>
            <a:endParaRPr lang="en-US">
              <a:latin typeface="+mj-lt"/>
            </a:endParaRPr>
          </a:p>
        </p:txBody>
      </p:sp>
      <p:sp>
        <p:nvSpPr>
          <p:cNvPr id="6150" name="TextBox 5"/>
          <p:cNvSpPr txBox="1">
            <a:spLocks noChangeArrowheads="1"/>
          </p:cNvSpPr>
          <p:nvPr/>
        </p:nvSpPr>
        <p:spPr bwMode="auto">
          <a:xfrm>
            <a:off x="5281985" y="6092825"/>
            <a:ext cx="3073277" cy="369332"/>
          </a:xfrm>
          <a:prstGeom prst="rect">
            <a:avLst/>
          </a:prstGeom>
          <a:noFill/>
          <a:ln w="9525">
            <a:noFill/>
            <a:miter lim="800000"/>
            <a:headEnd/>
            <a:tailEnd/>
          </a:ln>
        </p:spPr>
        <p:txBody>
          <a:bodyPr wrap="none">
            <a:spAutoFit/>
          </a:bodyPr>
          <a:lstStyle/>
          <a:p>
            <a:r>
              <a:rPr lang="cs-CZ">
                <a:latin typeface="+mj-lt"/>
              </a:rPr>
              <a:t>PT, 56 vzorků (cest) na pixel</a:t>
            </a:r>
            <a:endParaRPr lang="en-US">
              <a:latin typeface="+mj-lt"/>
            </a:endParaRPr>
          </a:p>
        </p:txBody>
      </p:sp>
      <p:sp>
        <p:nvSpPr>
          <p:cNvPr id="7" name="TextBox 6"/>
          <p:cNvSpPr txBox="1"/>
          <p:nvPr/>
        </p:nvSpPr>
        <p:spPr>
          <a:xfrm rot="16200000">
            <a:off x="7900160" y="3651472"/>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44</a:t>
            </a:fld>
            <a:endParaRPr lang="en-US" altLang="en-US"/>
          </a:p>
        </p:txBody>
      </p:sp>
    </p:spTree>
    <p:extLst>
      <p:ext uri="{BB962C8B-B14F-4D97-AF65-F5344CB8AC3E}">
        <p14:creationId xmlns="" xmlns:p14="http://schemas.microsoft.com/office/powerpoint/2010/main" val="408753406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Přenos světla jako integrál přes prostor cest</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 xmlns:p14="http://schemas.microsoft.com/office/powerpoint/2010/main" val="100209052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628800"/>
            <a:ext cx="8229600" cy="4890765"/>
          </a:xfrm>
        </p:spPr>
        <p:txBody>
          <a:bodyPr/>
          <a:lstStyle/>
          <a:p>
            <a:r>
              <a:rPr lang="en-US" dirty="0" smtClean="0"/>
              <a:t>Geometric optics</a:t>
            </a:r>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2"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ovéPole 32"/>
          <p:cNvSpPr txBox="1"/>
          <p:nvPr/>
        </p:nvSpPr>
        <p:spPr>
          <a:xfrm>
            <a:off x="7020272" y="2420887"/>
            <a:ext cx="647934" cy="369332"/>
          </a:xfrm>
          <a:prstGeom prst="rect">
            <a:avLst/>
          </a:prstGeom>
          <a:noFill/>
        </p:spPr>
        <p:txBody>
          <a:bodyPr wrap="none" rtlCol="0">
            <a:spAutoFit/>
          </a:bodyPr>
          <a:lstStyle/>
          <a:p>
            <a:r>
              <a:rPr lang="en-US" dirty="0" smtClean="0">
                <a:solidFill>
                  <a:schemeClr val="tx2"/>
                </a:solidFill>
                <a:latin typeface="+mn-lt"/>
              </a:rPr>
              <a:t>emit</a:t>
            </a:r>
            <a:endParaRPr lang="cs-CZ" dirty="0" smtClean="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smtClean="0">
                <a:solidFill>
                  <a:schemeClr val="tx2"/>
                </a:solidFill>
                <a:latin typeface="+mn-lt"/>
              </a:rPr>
              <a:t>travel</a:t>
            </a:r>
            <a:endParaRPr lang="cs-CZ" dirty="0" smtClean="0">
              <a:solidFill>
                <a:schemeClr val="tx2"/>
              </a:solidFill>
              <a:latin typeface="+mn-lt"/>
            </a:endParaRPr>
          </a:p>
        </p:txBody>
      </p:sp>
      <p:sp>
        <p:nvSpPr>
          <p:cNvPr id="35" name="TextovéPole 34"/>
          <p:cNvSpPr txBox="1"/>
          <p:nvPr/>
        </p:nvSpPr>
        <p:spPr>
          <a:xfrm>
            <a:off x="6948264" y="3717032"/>
            <a:ext cx="880369" cy="646330"/>
          </a:xfrm>
          <a:prstGeom prst="rect">
            <a:avLst/>
          </a:prstGeom>
          <a:noFill/>
        </p:spPr>
        <p:txBody>
          <a:bodyPr wrap="none" rtlCol="0">
            <a:spAutoFit/>
          </a:bodyPr>
          <a:lstStyle/>
          <a:p>
            <a:r>
              <a:rPr lang="en-US" dirty="0" smtClean="0">
                <a:solidFill>
                  <a:schemeClr val="tx2"/>
                </a:solidFill>
                <a:latin typeface="+mn-lt"/>
              </a:rPr>
              <a:t>absorb</a:t>
            </a:r>
          </a:p>
          <a:p>
            <a:r>
              <a:rPr lang="en-US" dirty="0" smtClean="0">
                <a:solidFill>
                  <a:schemeClr val="tx2"/>
                </a:solidFill>
                <a:latin typeface="+mn-lt"/>
              </a:rPr>
              <a:t>scatter</a:t>
            </a:r>
            <a:endParaRPr lang="cs-CZ" dirty="0" smtClean="0">
              <a:solidFill>
                <a:schemeClr val="tx2"/>
              </a:solidFill>
              <a:latin typeface="+mn-lt"/>
            </a:endParaRPr>
          </a:p>
        </p:txBody>
      </p:sp>
      <p:sp>
        <p:nvSpPr>
          <p:cNvPr id="23" name="Zástupný symbol pro číslo snímku 22"/>
          <p:cNvSpPr>
            <a:spLocks noGrp="1"/>
          </p:cNvSpPr>
          <p:nvPr>
            <p:ph type="sldNum" sz="quarter" idx="12"/>
          </p:nvPr>
        </p:nvSpPr>
        <p:spPr/>
        <p:txBody>
          <a:bodyPr/>
          <a:lstStyle/>
          <a:p>
            <a:pPr>
              <a:defRPr/>
            </a:pPr>
            <a:fld id="{81494967-73EE-4A75-A827-47B02327E019}" type="slidenum">
              <a:rPr lang="en-US" altLang="en-US" smtClean="0"/>
              <a:pPr>
                <a:defRPr/>
              </a:pPr>
              <a:t>46</a:t>
            </a:fld>
            <a:endParaRPr lang="en-US" altLang="en-US"/>
          </a:p>
        </p:txBody>
      </p:sp>
      <p:sp>
        <p:nvSpPr>
          <p:cNvPr id="27" name="Zástupný symbol pro zápatí 26"/>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3918586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right)">
                                      <p:cBhvr>
                                        <p:cTn id="40" dur="500"/>
                                        <p:tgtEl>
                                          <p:spTgt spid="13"/>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9" grpId="0" animBg="1"/>
      <p:bldP spid="25" grpId="0" animBg="1"/>
      <p:bldP spid="16" grpId="0" animBg="1"/>
      <p:bldP spid="33" grpId="0"/>
      <p:bldP spid="34"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9"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3" name="TextovéPole 32"/>
          <p:cNvSpPr txBox="1"/>
          <p:nvPr/>
        </p:nvSpPr>
        <p:spPr>
          <a:xfrm>
            <a:off x="7020272" y="2420887"/>
            <a:ext cx="647934" cy="369332"/>
          </a:xfrm>
          <a:prstGeom prst="rect">
            <a:avLst/>
          </a:prstGeom>
          <a:noFill/>
        </p:spPr>
        <p:txBody>
          <a:bodyPr wrap="none" rtlCol="0">
            <a:spAutoFit/>
          </a:bodyPr>
          <a:lstStyle/>
          <a:p>
            <a:r>
              <a:rPr lang="en-US" dirty="0" smtClean="0">
                <a:solidFill>
                  <a:schemeClr val="tx2"/>
                </a:solidFill>
                <a:latin typeface="+mn-lt"/>
              </a:rPr>
              <a:t>emit</a:t>
            </a:r>
            <a:endParaRPr lang="cs-CZ" dirty="0" smtClean="0">
              <a:solidFill>
                <a:schemeClr val="tx2"/>
              </a:solidFill>
              <a:latin typeface="+mn-lt"/>
            </a:endParaRPr>
          </a:p>
        </p:txBody>
      </p:sp>
      <p:sp>
        <p:nvSpPr>
          <p:cNvPr id="34" name="TextovéPole 33"/>
          <p:cNvSpPr txBox="1"/>
          <p:nvPr/>
        </p:nvSpPr>
        <p:spPr>
          <a:xfrm>
            <a:off x="7430005" y="3140968"/>
            <a:ext cx="769763" cy="369332"/>
          </a:xfrm>
          <a:prstGeom prst="rect">
            <a:avLst/>
          </a:prstGeom>
          <a:noFill/>
        </p:spPr>
        <p:txBody>
          <a:bodyPr wrap="none" rtlCol="0">
            <a:spAutoFit/>
          </a:bodyPr>
          <a:lstStyle/>
          <a:p>
            <a:r>
              <a:rPr lang="en-US" dirty="0" smtClean="0">
                <a:solidFill>
                  <a:schemeClr val="tx2"/>
                </a:solidFill>
                <a:latin typeface="+mn-lt"/>
              </a:rPr>
              <a:t>travel</a:t>
            </a:r>
            <a:endParaRPr lang="cs-CZ" dirty="0" smtClean="0">
              <a:solidFill>
                <a:schemeClr val="tx2"/>
              </a:solidFill>
              <a:latin typeface="+mn-lt"/>
            </a:endParaRPr>
          </a:p>
        </p:txBody>
      </p:sp>
      <p:sp>
        <p:nvSpPr>
          <p:cNvPr id="35" name="TextovéPole 34"/>
          <p:cNvSpPr txBox="1"/>
          <p:nvPr/>
        </p:nvSpPr>
        <p:spPr>
          <a:xfrm>
            <a:off x="6948264" y="3717032"/>
            <a:ext cx="880369" cy="646330"/>
          </a:xfrm>
          <a:prstGeom prst="rect">
            <a:avLst/>
          </a:prstGeom>
          <a:noFill/>
        </p:spPr>
        <p:txBody>
          <a:bodyPr wrap="none" rtlCol="0">
            <a:spAutoFit/>
          </a:bodyPr>
          <a:lstStyle/>
          <a:p>
            <a:r>
              <a:rPr lang="en-US" dirty="0" smtClean="0">
                <a:solidFill>
                  <a:schemeClr val="tx2"/>
                </a:solidFill>
                <a:latin typeface="+mn-lt"/>
              </a:rPr>
              <a:t>absorb</a:t>
            </a:r>
          </a:p>
          <a:p>
            <a:r>
              <a:rPr lang="en-US" dirty="0" smtClean="0">
                <a:solidFill>
                  <a:schemeClr val="tx2"/>
                </a:solidFill>
                <a:latin typeface="+mn-lt"/>
              </a:rPr>
              <a:t>scatter</a:t>
            </a:r>
            <a:endParaRPr lang="cs-CZ" dirty="0" smtClean="0">
              <a:solidFill>
                <a:schemeClr val="tx2"/>
              </a:solidFill>
              <a:latin typeface="+mn-lt"/>
            </a:endParaRPr>
          </a:p>
        </p:txBody>
      </p:sp>
      <p:sp>
        <p:nvSpPr>
          <p:cNvPr id="36" name="TextovéPole 35"/>
          <p:cNvSpPr txBox="1"/>
          <p:nvPr/>
        </p:nvSpPr>
        <p:spPr>
          <a:xfrm>
            <a:off x="5772238" y="4367938"/>
            <a:ext cx="1382110" cy="923330"/>
          </a:xfrm>
          <a:prstGeom prst="rect">
            <a:avLst/>
          </a:prstGeom>
          <a:noFill/>
        </p:spPr>
        <p:txBody>
          <a:bodyPr wrap="none" rtlCol="0">
            <a:spAutoFit/>
          </a:bodyPr>
          <a:lstStyle/>
          <a:p>
            <a:r>
              <a:rPr lang="en-US" b="1" dirty="0" smtClean="0">
                <a:solidFill>
                  <a:srgbClr val="FFCC00"/>
                </a:solidFill>
                <a:effectLst>
                  <a:outerShdw blurRad="38100" dist="38100" dir="2700000" algn="tl">
                    <a:srgbClr val="000000">
                      <a:alpha val="43137"/>
                    </a:srgbClr>
                  </a:outerShdw>
                </a:effectLst>
                <a:latin typeface="+mn-lt"/>
              </a:rPr>
              <a:t>light </a:t>
            </a:r>
            <a:br>
              <a:rPr lang="en-US" b="1" dirty="0" smtClean="0">
                <a:solidFill>
                  <a:srgbClr val="FFCC00"/>
                </a:solidFill>
                <a:effectLst>
                  <a:outerShdw blurRad="38100" dist="38100" dir="2700000" algn="tl">
                    <a:srgbClr val="000000">
                      <a:alpha val="43137"/>
                    </a:srgbClr>
                  </a:outerShdw>
                </a:effectLst>
                <a:latin typeface="+mn-lt"/>
              </a:rPr>
            </a:br>
            <a:r>
              <a:rPr lang="en-US" b="1" dirty="0" smtClean="0">
                <a:solidFill>
                  <a:srgbClr val="FFCC00"/>
                </a:solidFill>
                <a:effectLst>
                  <a:outerShdw blurRad="38100" dist="38100" dir="2700000" algn="tl">
                    <a:srgbClr val="000000">
                      <a:alpha val="43137"/>
                    </a:srgbClr>
                  </a:outerShdw>
                </a:effectLst>
                <a:latin typeface="+mn-lt"/>
              </a:rPr>
              <a:t>transport </a:t>
            </a:r>
            <a:br>
              <a:rPr lang="en-US" b="1" dirty="0" smtClean="0">
                <a:solidFill>
                  <a:srgbClr val="FFCC00"/>
                </a:solidFill>
                <a:effectLst>
                  <a:outerShdw blurRad="38100" dist="38100" dir="2700000" algn="tl">
                    <a:srgbClr val="000000">
                      <a:alpha val="43137"/>
                    </a:srgbClr>
                  </a:outerShdw>
                </a:effectLst>
                <a:latin typeface="+mn-lt"/>
              </a:rPr>
            </a:br>
            <a:r>
              <a:rPr lang="en-US" b="1" dirty="0" smtClean="0">
                <a:solidFill>
                  <a:srgbClr val="FFCC00"/>
                </a:solidFill>
                <a:effectLst>
                  <a:outerShdw blurRad="38100" dist="38100" dir="2700000" algn="tl">
                    <a:srgbClr val="000000">
                      <a:alpha val="43137"/>
                    </a:srgbClr>
                  </a:outerShdw>
                </a:effectLst>
                <a:latin typeface="+mn-lt"/>
              </a:rPr>
              <a:t>path</a:t>
            </a:r>
            <a:endParaRPr lang="cs-CZ" b="1" dirty="0" smtClean="0">
              <a:solidFill>
                <a:srgbClr val="FFCC00"/>
              </a:solidFill>
              <a:effectLst>
                <a:outerShdw blurRad="38100" dist="38100" dir="2700000" algn="tl">
                  <a:srgbClr val="000000">
                    <a:alpha val="43137"/>
                  </a:srgbClr>
                </a:outerShdw>
              </a:effectLst>
              <a:latin typeface="+mn-lt"/>
            </a:endParaRPr>
          </a:p>
        </p:txBody>
      </p:sp>
      <p:sp>
        <p:nvSpPr>
          <p:cNvPr id="27" name="Volný tvar 26"/>
          <p:cNvSpPr/>
          <p:nvPr/>
        </p:nvSpPr>
        <p:spPr>
          <a:xfrm>
            <a:off x="3623940" y="2795238"/>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25"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2" name="Zástupný symbol pro číslo snímku 21"/>
          <p:cNvSpPr>
            <a:spLocks noGrp="1"/>
          </p:cNvSpPr>
          <p:nvPr>
            <p:ph type="sldNum" sz="quarter" idx="12"/>
          </p:nvPr>
        </p:nvSpPr>
        <p:spPr/>
        <p:txBody>
          <a:bodyPr/>
          <a:lstStyle/>
          <a:p>
            <a:pPr>
              <a:defRPr/>
            </a:pPr>
            <a:fld id="{81494967-73EE-4A75-A827-47B02327E019}" type="slidenum">
              <a:rPr lang="en-US" altLang="en-US" smtClean="0"/>
              <a:pPr>
                <a:defRPr/>
              </a:pPr>
              <a:t>47</a:t>
            </a:fld>
            <a:endParaRPr lang="en-US" altLang="en-US"/>
          </a:p>
        </p:txBody>
      </p:sp>
      <p:sp>
        <p:nvSpPr>
          <p:cNvPr id="26" name="Zástupný symbol pro zápatí 25"/>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319943620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1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Volný tvar 25"/>
          <p:cNvSpPr/>
          <p:nvPr/>
        </p:nvSpPr>
        <p:spPr>
          <a:xfrm>
            <a:off x="3623940" y="2795238"/>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Content Placeholder 1"/>
          <p:cNvSpPr txBox="1">
            <a:spLocks/>
          </p:cNvSpPr>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smtClean="0">
                <a:latin typeface="+mn-lt"/>
              </a:rPr>
              <a:t>Camera response</a:t>
            </a:r>
          </a:p>
          <a:p>
            <a:pPr marL="800100" lvl="1" indent="-342900" eaLnBrk="0" hangingPunct="0">
              <a:spcBef>
                <a:spcPct val="20000"/>
              </a:spcBef>
              <a:buClr>
                <a:schemeClr val="accent1"/>
              </a:buClr>
              <a:buSzPct val="65000"/>
              <a:buFont typeface="Wingdings" pitchFamily="2" charset="2"/>
              <a:buChar char="n"/>
            </a:pPr>
            <a:r>
              <a:rPr lang="en-US" sz="2400" dirty="0" smtClean="0">
                <a:latin typeface="+mn-lt"/>
              </a:rPr>
              <a:t>all paths hitting </a:t>
            </a:r>
            <a:br>
              <a:rPr lang="en-US" sz="2400" dirty="0" smtClean="0">
                <a:latin typeface="+mn-lt"/>
              </a:rPr>
            </a:br>
            <a:r>
              <a:rPr lang="en-US" sz="2400" dirty="0" smtClean="0">
                <a:latin typeface="+mn-lt"/>
              </a:rPr>
              <a:t>the sensor</a:t>
            </a:r>
            <a:endParaRPr lang="cs-CZ" sz="2400" dirty="0" smtClean="0">
              <a:latin typeface="+mn-lt"/>
            </a:endParaRPr>
          </a:p>
        </p:txBody>
      </p:sp>
      <p:sp>
        <p:nvSpPr>
          <p:cNvPr id="18" name="Zástupný symbol pro číslo snímku 17"/>
          <p:cNvSpPr>
            <a:spLocks noGrp="1"/>
          </p:cNvSpPr>
          <p:nvPr>
            <p:ph type="sldNum" sz="quarter" idx="12"/>
          </p:nvPr>
        </p:nvSpPr>
        <p:spPr/>
        <p:txBody>
          <a:bodyPr/>
          <a:lstStyle/>
          <a:p>
            <a:pPr>
              <a:defRPr/>
            </a:pPr>
            <a:fld id="{81494967-73EE-4A75-A827-47B02327E019}" type="slidenum">
              <a:rPr lang="en-US" altLang="en-US" smtClean="0"/>
              <a:pPr>
                <a:defRPr/>
              </a:pPr>
              <a:t>48</a:t>
            </a:fld>
            <a:endParaRPr lang="en-US" altLang="en-US"/>
          </a:p>
        </p:txBody>
      </p:sp>
      <p:sp>
        <p:nvSpPr>
          <p:cNvPr id="21" name="Zástupný symbol pro zápatí 20"/>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138772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4"/>
          <p:cNvGraphicFramePr>
            <a:graphicFrameLocks noChangeAspect="1"/>
          </p:cNvGraphicFramePr>
          <p:nvPr/>
        </p:nvGraphicFramePr>
        <p:xfrm>
          <a:off x="788988" y="1189931"/>
          <a:ext cx="2798762" cy="582612"/>
        </p:xfrm>
        <a:graphic>
          <a:graphicData uri="http://schemas.openxmlformats.org/presentationml/2006/ole">
            <p:oleObj spid="_x0000_s418852" name="Equation" r:id="rId4" imgW="1371600" imgH="292100" progId="Equation.3">
              <p:embed/>
            </p:oleObj>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565070" y="3549695"/>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26" name="Volný tvar 25"/>
          <p:cNvSpPr/>
          <p:nvPr/>
        </p:nvSpPr>
        <p:spPr>
          <a:xfrm>
            <a:off x="3623940" y="2795238"/>
            <a:ext cx="4454148" cy="2935042"/>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7" name="Volný tvar 36"/>
          <p:cNvSpPr/>
          <p:nvPr/>
        </p:nvSpPr>
        <p:spPr>
          <a:xfrm>
            <a:off x="3635896" y="2708920"/>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8" name="Volný tvar 37"/>
          <p:cNvSpPr/>
          <p:nvPr/>
        </p:nvSpPr>
        <p:spPr>
          <a:xfrm>
            <a:off x="3635896" y="2708919"/>
            <a:ext cx="2736304" cy="1656185"/>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Obdélník 16"/>
          <p:cNvSpPr/>
          <p:nvPr/>
        </p:nvSpPr>
        <p:spPr>
          <a:xfrm>
            <a:off x="689220" y="1124744"/>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761228" y="1738710"/>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302057" y="2032047"/>
            <a:ext cx="1875835" cy="646331"/>
          </a:xfrm>
          <a:prstGeom prst="rect">
            <a:avLst/>
          </a:prstGeom>
          <a:noFill/>
        </p:spPr>
        <p:txBody>
          <a:bodyPr wrap="none" rtlCol="0">
            <a:spAutoFit/>
          </a:bodyPr>
          <a:lstStyle/>
          <a:p>
            <a:pPr algn="ctr"/>
            <a:r>
              <a:rPr lang="en-US" dirty="0" smtClean="0">
                <a:solidFill>
                  <a:schemeClr val="accent1"/>
                </a:solidFill>
                <a:latin typeface="+mn-lt"/>
              </a:rPr>
              <a:t>camera resp.</a:t>
            </a:r>
          </a:p>
          <a:p>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1496676" y="1810718"/>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1913356" y="1738710"/>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888495" y="2006393"/>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255993" y="2081769"/>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2" name="Zástupný symbol pro číslo snímku 31"/>
          <p:cNvSpPr>
            <a:spLocks noGrp="1"/>
          </p:cNvSpPr>
          <p:nvPr>
            <p:ph type="sldNum" sz="quarter" idx="12"/>
          </p:nvPr>
        </p:nvSpPr>
        <p:spPr/>
        <p:txBody>
          <a:bodyPr/>
          <a:lstStyle/>
          <a:p>
            <a:pPr>
              <a:defRPr/>
            </a:pPr>
            <a:fld id="{81494967-73EE-4A75-A827-47B02327E019}" type="slidenum">
              <a:rPr lang="en-US" altLang="en-US" smtClean="0"/>
              <a:pPr>
                <a:defRPr/>
              </a:pPr>
              <a:t>49</a:t>
            </a:fld>
            <a:endParaRPr lang="en-US" altLang="en-US"/>
          </a:p>
        </p:txBody>
      </p:sp>
      <p:sp>
        <p:nvSpPr>
          <p:cNvPr id="34" name="Obdélník 33"/>
          <p:cNvSpPr/>
          <p:nvPr/>
        </p:nvSpPr>
        <p:spPr>
          <a:xfrm>
            <a:off x="107504" y="5589240"/>
            <a:ext cx="4572000" cy="830997"/>
          </a:xfrm>
          <a:prstGeom prst="rect">
            <a:avLst/>
          </a:prstGeom>
        </p:spPr>
        <p:txBody>
          <a:bodyPr>
            <a:spAutoFit/>
          </a:bodyPr>
          <a:lstStyle/>
          <a:p>
            <a:r>
              <a:rPr lang="en-US" sz="2400" dirty="0" smtClean="0">
                <a:solidFill>
                  <a:schemeClr val="tx2"/>
                </a:solidFill>
                <a:latin typeface="+mj-lt"/>
              </a:rPr>
              <a:t>[</a:t>
            </a:r>
            <a:r>
              <a:rPr lang="en-US" sz="2400" dirty="0" err="1" smtClean="0">
                <a:solidFill>
                  <a:schemeClr val="tx2"/>
                </a:solidFill>
                <a:latin typeface="+mj-lt"/>
              </a:rPr>
              <a:t>Veach</a:t>
            </a:r>
            <a:r>
              <a:rPr lang="en-US" sz="2400" dirty="0" smtClean="0">
                <a:solidFill>
                  <a:schemeClr val="tx2"/>
                </a:solidFill>
                <a:latin typeface="+mj-lt"/>
              </a:rPr>
              <a:t> and </a:t>
            </a:r>
            <a:r>
              <a:rPr lang="en-US" sz="2400" dirty="0" err="1" smtClean="0">
                <a:solidFill>
                  <a:schemeClr val="tx2"/>
                </a:solidFill>
                <a:latin typeface="+mj-lt"/>
              </a:rPr>
              <a:t>Guibas</a:t>
            </a:r>
            <a:r>
              <a:rPr lang="en-US" sz="2400" dirty="0" smtClean="0">
                <a:solidFill>
                  <a:schemeClr val="tx2"/>
                </a:solidFill>
                <a:latin typeface="+mj-lt"/>
              </a:rPr>
              <a:t> 1995]</a:t>
            </a:r>
          </a:p>
          <a:p>
            <a:r>
              <a:rPr lang="en-US" sz="2400" dirty="0" smtClean="0">
                <a:solidFill>
                  <a:schemeClr val="tx2"/>
                </a:solidFill>
                <a:latin typeface="+mj-lt"/>
              </a:rPr>
              <a:t>[</a:t>
            </a:r>
            <a:r>
              <a:rPr lang="en-US" sz="2400" dirty="0" err="1" smtClean="0">
                <a:solidFill>
                  <a:schemeClr val="tx2"/>
                </a:solidFill>
                <a:latin typeface="+mj-lt"/>
              </a:rPr>
              <a:t>Veach</a:t>
            </a:r>
            <a:r>
              <a:rPr lang="en-US" sz="2400" dirty="0" smtClean="0">
                <a:solidFill>
                  <a:schemeClr val="tx2"/>
                </a:solidFill>
                <a:latin typeface="+mj-lt"/>
              </a:rPr>
              <a:t> 1997]</a:t>
            </a:r>
            <a:endParaRPr lang="en-US" sz="2400" dirty="0">
              <a:solidFill>
                <a:schemeClr val="tx2"/>
              </a:solidFill>
              <a:latin typeface="+mj-lt"/>
            </a:endParaRPr>
          </a:p>
        </p:txBody>
      </p:sp>
      <p:sp>
        <p:nvSpPr>
          <p:cNvPr id="36" name="Zástupný symbol pro zápatí 35"/>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419979248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Tracing </a:t>
            </a:r>
            <a:r>
              <a:rPr lang="en-US" dirty="0" err="1" smtClean="0"/>
              <a:t>funguje</a:t>
            </a:r>
            <a:r>
              <a:rPr lang="en-US" dirty="0" smtClean="0"/>
              <a:t>! </a:t>
            </a:r>
            <a:endParaRPr lang="cs-CZ" dirty="0"/>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5</a:t>
            </a:fld>
            <a:endParaRPr lang="en-US" altLang="en-US"/>
          </a:p>
        </p:txBody>
      </p:sp>
      <p:pic>
        <p:nvPicPr>
          <p:cNvPr id="600066" name="Picture 2" descr="http://corona-renderer.com/img/gallery/full/chakib-rocher.jpg"/>
          <p:cNvPicPr>
            <a:picLocks noChangeAspect="1" noChangeArrowheads="1"/>
          </p:cNvPicPr>
          <p:nvPr/>
        </p:nvPicPr>
        <p:blipFill>
          <a:blip r:embed="rId2" cstate="print"/>
          <a:srcRect/>
          <a:stretch>
            <a:fillRect/>
          </a:stretch>
        </p:blipFill>
        <p:spPr bwMode="auto">
          <a:xfrm>
            <a:off x="0" y="1167944"/>
            <a:ext cx="9144000" cy="5141376"/>
          </a:xfrm>
          <a:prstGeom prst="rect">
            <a:avLst/>
          </a:prstGeom>
          <a:noFill/>
        </p:spPr>
      </p:pic>
      <p:pic>
        <p:nvPicPr>
          <p:cNvPr id="8" name="Picture 4" descr="Corona Alpha forum"/>
          <p:cNvPicPr>
            <a:picLocks noChangeAspect="1" noChangeArrowheads="1"/>
          </p:cNvPicPr>
          <p:nvPr/>
        </p:nvPicPr>
        <p:blipFill>
          <a:blip r:embed="rId3" cstate="print"/>
          <a:srcRect/>
          <a:stretch>
            <a:fillRect/>
          </a:stretch>
        </p:blipFill>
        <p:spPr bwMode="auto">
          <a:xfrm>
            <a:off x="7991475" y="260648"/>
            <a:ext cx="2305050" cy="571501"/>
          </a:xfrm>
          <a:prstGeom prst="rect">
            <a:avLst/>
          </a:prstGeom>
          <a:noFill/>
        </p:spPr>
      </p:pic>
      <p:sp>
        <p:nvSpPr>
          <p:cNvPr id="9" name="TextovéPole 8"/>
          <p:cNvSpPr txBox="1"/>
          <p:nvPr/>
        </p:nvSpPr>
        <p:spPr>
          <a:xfrm>
            <a:off x="7236296" y="5877272"/>
            <a:ext cx="1907704" cy="369332"/>
          </a:xfrm>
          <a:prstGeom prst="rect">
            <a:avLst/>
          </a:prstGeom>
          <a:solidFill>
            <a:schemeClr val="bg1">
              <a:alpha val="17000"/>
            </a:schemeClr>
          </a:solidFill>
        </p:spPr>
        <p:txBody>
          <a:bodyPr wrap="square" rtlCol="0">
            <a:spAutoFit/>
          </a:bodyPr>
          <a:lstStyle/>
          <a:p>
            <a:r>
              <a:rPr lang="en-US" dirty="0" err="1" smtClean="0">
                <a:solidFill>
                  <a:schemeClr val="bg1"/>
                </a:solidFill>
                <a:latin typeface="+mj-lt"/>
              </a:rPr>
              <a:t>Chakib</a:t>
            </a:r>
            <a:r>
              <a:rPr lang="en-US" dirty="0" smtClean="0">
                <a:solidFill>
                  <a:schemeClr val="bg1"/>
                </a:solidFill>
                <a:latin typeface="+mj-lt"/>
              </a:rPr>
              <a:t> </a:t>
            </a:r>
            <a:r>
              <a:rPr lang="en-US" dirty="0" err="1" smtClean="0">
                <a:solidFill>
                  <a:schemeClr val="bg1"/>
                </a:solidFill>
                <a:latin typeface="+mj-lt"/>
              </a:rPr>
              <a:t>Rabia</a:t>
            </a:r>
            <a:endParaRPr lang="en-US" dirty="0" smtClean="0">
              <a:solidFill>
                <a:schemeClr val="bg1"/>
              </a:solidFill>
              <a:latin typeface="+mj-lt"/>
            </a:endParaRPr>
          </a:p>
        </p:txBody>
      </p:sp>
    </p:spTree>
    <p:extLst>
      <p:ext uri="{BB962C8B-B14F-4D97-AF65-F5344CB8AC3E}">
        <p14:creationId xmlns="" xmlns:p14="http://schemas.microsoft.com/office/powerpoint/2010/main" val="34912454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Measurement contribution function</a:t>
            </a:r>
            <a:endParaRPr lang="en-US" dirty="0"/>
          </a:p>
        </p:txBody>
      </p:sp>
      <p:graphicFrame>
        <p:nvGraphicFramePr>
          <p:cNvPr id="47110" name="Object 6"/>
          <p:cNvGraphicFramePr>
            <a:graphicFrameLocks noChangeAspect="1"/>
          </p:cNvGraphicFramePr>
          <p:nvPr/>
        </p:nvGraphicFramePr>
        <p:xfrm>
          <a:off x="467544" y="4365104"/>
          <a:ext cx="1374775" cy="457200"/>
        </p:xfrm>
        <a:graphic>
          <a:graphicData uri="http://schemas.openxmlformats.org/presentationml/2006/ole">
            <p:oleObj spid="_x0000_s420148" name="Rovnice" r:id="rId4" imgW="685800" imgH="228600" progId="Equation.3">
              <p:embed/>
            </p:oleObj>
          </a:graphicData>
        </a:graphic>
      </p:graphicFrame>
      <p:graphicFrame>
        <p:nvGraphicFramePr>
          <p:cNvPr id="47111" name="Object 7"/>
          <p:cNvGraphicFramePr>
            <a:graphicFrameLocks noChangeAspect="1"/>
          </p:cNvGraphicFramePr>
          <p:nvPr/>
        </p:nvGraphicFramePr>
        <p:xfrm>
          <a:off x="7452320" y="4365104"/>
          <a:ext cx="1704975" cy="482600"/>
        </p:xfrm>
        <a:graphic>
          <a:graphicData uri="http://schemas.openxmlformats.org/presentationml/2006/ole">
            <p:oleObj spid="_x0000_s420149" name="Equation" r:id="rId5" imgW="850531" imgH="241195" progId="Equation.3">
              <p:embed/>
            </p:oleObj>
          </a:graphicData>
        </a:graphic>
      </p:graphicFrame>
      <p:graphicFrame>
        <p:nvGraphicFramePr>
          <p:cNvPr id="47119" name="Object 15"/>
          <p:cNvGraphicFramePr>
            <a:graphicFrameLocks noChangeAspect="1"/>
          </p:cNvGraphicFramePr>
          <p:nvPr/>
        </p:nvGraphicFramePr>
        <p:xfrm>
          <a:off x="3419872" y="1125563"/>
          <a:ext cx="2411412" cy="503237"/>
        </p:xfrm>
        <a:graphic>
          <a:graphicData uri="http://schemas.openxmlformats.org/presentationml/2006/ole">
            <p:oleObj spid="_x0000_s420150" name="Equation" r:id="rId6" imgW="1091726" imgH="228501" progId="Equation.3">
              <p:embed/>
            </p:oleObj>
          </a:graphicData>
        </a:graphic>
      </p:graphicFrame>
      <p:grpSp>
        <p:nvGrpSpPr>
          <p:cNvPr id="47" name="Skupina 46"/>
          <p:cNvGrpSpPr/>
          <p:nvPr/>
        </p:nvGrpSpPr>
        <p:grpSpPr>
          <a:xfrm>
            <a:off x="1151620" y="1844824"/>
            <a:ext cx="6840760" cy="1080120"/>
            <a:chOff x="1475656" y="1844824"/>
            <a:chExt cx="6840760" cy="1080120"/>
          </a:xfrm>
        </p:grpSpPr>
        <p:sp>
          <p:nvSpPr>
            <p:cNvPr id="41" name="TextovéPole 40"/>
            <p:cNvSpPr txBox="1"/>
            <p:nvPr/>
          </p:nvSpPr>
          <p:spPr>
            <a:xfrm>
              <a:off x="5744878" y="2274741"/>
              <a:ext cx="2571538" cy="646331"/>
            </a:xfrm>
            <a:prstGeom prst="rect">
              <a:avLst/>
            </a:prstGeom>
            <a:noFill/>
          </p:spPr>
          <p:txBody>
            <a:bodyPr wrap="none" rtlCol="0">
              <a:spAutoFit/>
            </a:bodyPr>
            <a:lstStyle/>
            <a:p>
              <a:pPr algn="ctr"/>
              <a:r>
                <a:rPr lang="en-US" dirty="0" smtClean="0">
                  <a:solidFill>
                    <a:schemeClr val="accent2"/>
                  </a:solidFill>
                  <a:latin typeface="+mn-lt"/>
                </a:rPr>
                <a:t>sensor sensitivity</a:t>
              </a:r>
              <a:br>
                <a:rPr lang="en-US" dirty="0" smtClean="0">
                  <a:solidFill>
                    <a:schemeClr val="accent2"/>
                  </a:solidFill>
                  <a:latin typeface="+mn-lt"/>
                </a:rPr>
              </a:br>
              <a:r>
                <a:rPr lang="en-US" dirty="0" smtClean="0">
                  <a:solidFill>
                    <a:schemeClr val="accent2"/>
                  </a:solidFill>
                  <a:latin typeface="+mn-lt"/>
                </a:rPr>
                <a:t>(“emitted importance”)</a:t>
              </a:r>
            </a:p>
          </p:txBody>
        </p:sp>
        <p:sp>
          <p:nvSpPr>
            <p:cNvPr id="75" name="TextovéPole 74"/>
            <p:cNvSpPr txBox="1"/>
            <p:nvPr/>
          </p:nvSpPr>
          <p:spPr>
            <a:xfrm>
              <a:off x="4447690" y="2278613"/>
              <a:ext cx="1348446" cy="646331"/>
            </a:xfrm>
            <a:prstGeom prst="rect">
              <a:avLst/>
            </a:prstGeom>
            <a:noFill/>
          </p:spPr>
          <p:txBody>
            <a:bodyPr wrap="none" rtlCol="0">
              <a:spAutoFit/>
            </a:bodyPr>
            <a:lstStyle/>
            <a:p>
              <a:pPr algn="ctr"/>
              <a:r>
                <a:rPr lang="en-US" dirty="0" smtClean="0">
                  <a:solidFill>
                    <a:schemeClr val="accent1"/>
                  </a:solidFill>
                  <a:latin typeface="+mn-lt"/>
                </a:rPr>
                <a:t>path</a:t>
              </a:r>
            </a:p>
            <a:p>
              <a:pPr algn="ctr"/>
              <a:r>
                <a:rPr lang="en-US" dirty="0" smtClean="0">
                  <a:solidFill>
                    <a:schemeClr val="accent1"/>
                  </a:solidFill>
                  <a:latin typeface="+mn-lt"/>
                </a:rPr>
                <a:t>throughput</a:t>
              </a:r>
            </a:p>
          </p:txBody>
        </p:sp>
        <p:graphicFrame>
          <p:nvGraphicFramePr>
            <p:cNvPr id="47117" name="Object 13"/>
            <p:cNvGraphicFramePr>
              <a:graphicFrameLocks noChangeAspect="1"/>
            </p:cNvGraphicFramePr>
            <p:nvPr/>
          </p:nvGraphicFramePr>
          <p:xfrm>
            <a:off x="1516063" y="1847487"/>
            <a:ext cx="6111875" cy="558800"/>
          </p:xfrm>
          <a:graphic>
            <a:graphicData uri="http://schemas.openxmlformats.org/presentationml/2006/ole">
              <p:oleObj spid="_x0000_s420151" name="Equation" r:id="rId7" imgW="2768600" imgH="254000" progId="Equation.3">
                <p:embed/>
              </p:oleObj>
            </a:graphicData>
          </a:graphic>
        </p:graphicFrame>
        <p:cxnSp>
          <p:nvCxnSpPr>
            <p:cNvPr id="74" name="Přímá spojovací čára 73"/>
            <p:cNvCxnSpPr/>
            <p:nvPr/>
          </p:nvCxnSpPr>
          <p:spPr>
            <a:xfrm>
              <a:off x="4819828" y="2319622"/>
              <a:ext cx="6480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131840" y="2319622"/>
              <a:ext cx="136815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flipH="1">
              <a:off x="5796136" y="2319622"/>
              <a:ext cx="18002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ovéPole 38"/>
            <p:cNvSpPr txBox="1"/>
            <p:nvPr/>
          </p:nvSpPr>
          <p:spPr>
            <a:xfrm>
              <a:off x="2987824" y="2276931"/>
              <a:ext cx="1066318" cy="646331"/>
            </a:xfrm>
            <a:prstGeom prst="rect">
              <a:avLst/>
            </a:prstGeom>
            <a:noFill/>
          </p:spPr>
          <p:txBody>
            <a:bodyPr wrap="none" rtlCol="0">
              <a:spAutoFit/>
            </a:bodyPr>
            <a:lstStyle/>
            <a:p>
              <a:pPr algn="ctr"/>
              <a:r>
                <a:rPr lang="en-US" dirty="0" smtClean="0">
                  <a:solidFill>
                    <a:schemeClr val="accent2"/>
                  </a:solidFill>
                  <a:latin typeface="+mn-lt"/>
                </a:rPr>
                <a:t>emitted</a:t>
              </a:r>
            </a:p>
            <a:p>
              <a:pPr algn="ctr"/>
              <a:r>
                <a:rPr lang="en-US" dirty="0" smtClean="0">
                  <a:solidFill>
                    <a:schemeClr val="accent2"/>
                  </a:solidFill>
                  <a:latin typeface="+mn-lt"/>
                </a:rPr>
                <a:t>radiance</a:t>
              </a:r>
            </a:p>
          </p:txBody>
        </p:sp>
        <p:sp>
          <p:nvSpPr>
            <p:cNvPr id="46" name="Obdélník 45"/>
            <p:cNvSpPr/>
            <p:nvPr/>
          </p:nvSpPr>
          <p:spPr>
            <a:xfrm>
              <a:off x="1475656" y="1844824"/>
              <a:ext cx="6768752"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Zástupný symbol pro číslo snímku 43"/>
          <p:cNvSpPr>
            <a:spLocks noGrp="1"/>
          </p:cNvSpPr>
          <p:nvPr>
            <p:ph type="sldNum" sz="quarter" idx="12"/>
          </p:nvPr>
        </p:nvSpPr>
        <p:spPr/>
        <p:txBody>
          <a:bodyPr/>
          <a:lstStyle/>
          <a:p>
            <a:pPr>
              <a:defRPr/>
            </a:pPr>
            <a:fld id="{81494967-73EE-4A75-A827-47B02327E019}" type="slidenum">
              <a:rPr lang="en-US" altLang="en-US" smtClean="0"/>
              <a:pPr>
                <a:defRPr/>
              </a:pPr>
              <a:t>50</a:t>
            </a:fld>
            <a:endParaRPr lang="en-US" altLang="en-US"/>
          </a:p>
        </p:txBody>
      </p:sp>
      <p:graphicFrame>
        <p:nvGraphicFramePr>
          <p:cNvPr id="45" name="Object 13"/>
          <p:cNvGraphicFramePr>
            <a:graphicFrameLocks noChangeAspect="1"/>
          </p:cNvGraphicFramePr>
          <p:nvPr/>
        </p:nvGraphicFramePr>
        <p:xfrm>
          <a:off x="1266825" y="3500438"/>
          <a:ext cx="6675438" cy="503237"/>
        </p:xfrm>
        <a:graphic>
          <a:graphicData uri="http://schemas.openxmlformats.org/presentationml/2006/ole">
            <p:oleObj spid="_x0000_s420152" name="Rovnice" r:id="rId8" imgW="3022600" imgH="228600" progId="Equation.3">
              <p:embed/>
            </p:oleObj>
          </a:graphicData>
        </a:graphic>
      </p:graphicFrame>
      <p:cxnSp>
        <p:nvCxnSpPr>
          <p:cNvPr id="56" name="Přímá spojovací čára 55"/>
          <p:cNvCxnSpPr/>
          <p:nvPr/>
        </p:nvCxnSpPr>
        <p:spPr>
          <a:xfrm flipH="1">
            <a:off x="3707904" y="4005064"/>
            <a:ext cx="504056" cy="19442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Přímá spojovací čára 56"/>
          <p:cNvCxnSpPr/>
          <p:nvPr/>
        </p:nvCxnSpPr>
        <p:spPr>
          <a:xfrm>
            <a:off x="5436096" y="4005064"/>
            <a:ext cx="504056" cy="194421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3" name="Skupina 62"/>
          <p:cNvGrpSpPr/>
          <p:nvPr/>
        </p:nvGrpSpPr>
        <p:grpSpPr>
          <a:xfrm>
            <a:off x="6042556" y="3933056"/>
            <a:ext cx="1904036" cy="1715279"/>
            <a:chOff x="6042556" y="3933056"/>
            <a:chExt cx="1904036" cy="1715279"/>
          </a:xfrm>
        </p:grpSpPr>
        <p:cxnSp>
          <p:nvCxnSpPr>
            <p:cNvPr id="64" name="Přímá spojovací čára 63"/>
            <p:cNvCxnSpPr>
              <a:stCxn id="65" idx="1"/>
              <a:endCxn id="66" idx="1"/>
            </p:cNvCxnSpPr>
            <p:nvPr/>
          </p:nvCxnSpPr>
          <p:spPr>
            <a:xfrm flipH="1">
              <a:off x="6972822" y="4070226"/>
              <a:ext cx="155462" cy="146056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Pravá složená závorka 64"/>
            <p:cNvSpPr/>
            <p:nvPr/>
          </p:nvSpPr>
          <p:spPr>
            <a:xfrm rot="16200000" flipH="1">
              <a:off x="7059699" y="3245557"/>
              <a:ext cx="137169" cy="1512168"/>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Pravá složená závorka 65"/>
            <p:cNvSpPr/>
            <p:nvPr/>
          </p:nvSpPr>
          <p:spPr>
            <a:xfrm rot="14941878">
              <a:off x="6933790" y="4635534"/>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7" name="Skupina 66"/>
          <p:cNvGrpSpPr/>
          <p:nvPr/>
        </p:nvGrpSpPr>
        <p:grpSpPr>
          <a:xfrm>
            <a:off x="1647492" y="3933056"/>
            <a:ext cx="1990894" cy="1764055"/>
            <a:chOff x="1647492" y="3933056"/>
            <a:chExt cx="1990894" cy="1764055"/>
          </a:xfrm>
        </p:grpSpPr>
        <p:cxnSp>
          <p:nvCxnSpPr>
            <p:cNvPr id="68" name="Přímá spojovací čára 67"/>
            <p:cNvCxnSpPr>
              <a:stCxn id="69" idx="1"/>
              <a:endCxn id="70" idx="1"/>
            </p:cNvCxnSpPr>
            <p:nvPr/>
          </p:nvCxnSpPr>
          <p:spPr>
            <a:xfrm flipH="1">
              <a:off x="2659586" y="4070226"/>
              <a:ext cx="254742" cy="150764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9" name="Pravá složená závorka 68"/>
            <p:cNvSpPr/>
            <p:nvPr/>
          </p:nvSpPr>
          <p:spPr>
            <a:xfrm rot="16200000" flipH="1">
              <a:off x="2845743" y="3355058"/>
              <a:ext cx="137169" cy="129316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Pravá složená závorka 69"/>
            <p:cNvSpPr/>
            <p:nvPr/>
          </p:nvSpPr>
          <p:spPr>
            <a:xfrm rot="17153731">
              <a:off x="2582155" y="4640881"/>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Skupina 70"/>
          <p:cNvGrpSpPr/>
          <p:nvPr/>
        </p:nvGrpSpPr>
        <p:grpSpPr>
          <a:xfrm>
            <a:off x="914428" y="4811988"/>
            <a:ext cx="7561776" cy="1728959"/>
            <a:chOff x="914428" y="4956004"/>
            <a:chExt cx="7561776" cy="1728959"/>
          </a:xfrm>
        </p:grpSpPr>
        <p:sp>
          <p:nvSpPr>
            <p:cNvPr id="72"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73" name="Group 15"/>
            <p:cNvGrpSpPr/>
            <p:nvPr/>
          </p:nvGrpSpPr>
          <p:grpSpPr>
            <a:xfrm rot="6483402">
              <a:off x="8121880" y="5014669"/>
              <a:ext cx="410270" cy="298378"/>
              <a:chOff x="3192789" y="1005143"/>
              <a:chExt cx="785815" cy="571503"/>
            </a:xfrm>
          </p:grpSpPr>
          <p:sp>
            <p:nvSpPr>
              <p:cNvPr id="91"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92"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76" name="Straight Arrow Connector 9"/>
            <p:cNvCxnSpPr>
              <a:stCxn id="79" idx="3"/>
              <a:endCxn id="84"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77" name="Straight Arrow Connector 13"/>
            <p:cNvCxnSpPr>
              <a:stCxn id="81" idx="1"/>
              <a:endCxn id="78"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78"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9"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83" name="Straight Arrow Connector 12"/>
            <p:cNvCxnSpPr>
              <a:endCxn id="8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84"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85" name="Object 2"/>
            <p:cNvGraphicFramePr>
              <a:graphicFrameLocks noChangeAspect="1"/>
            </p:cNvGraphicFramePr>
            <p:nvPr/>
          </p:nvGraphicFramePr>
          <p:xfrm>
            <a:off x="1284685" y="5467770"/>
            <a:ext cx="411162" cy="568325"/>
          </p:xfrm>
          <a:graphic>
            <a:graphicData uri="http://schemas.openxmlformats.org/presentationml/2006/ole">
              <p:oleObj spid="_x0000_s420153" name="Rovnice" r:id="rId9" imgW="165028" imgH="228501" progId="Equation.3">
                <p:embed/>
              </p:oleObj>
            </a:graphicData>
          </a:graphic>
        </p:graphicFrame>
        <p:graphicFrame>
          <p:nvGraphicFramePr>
            <p:cNvPr id="86" name="Object 3"/>
            <p:cNvGraphicFramePr>
              <a:graphicFrameLocks noChangeAspect="1"/>
            </p:cNvGraphicFramePr>
            <p:nvPr/>
          </p:nvGraphicFramePr>
          <p:xfrm>
            <a:off x="3419872" y="6132785"/>
            <a:ext cx="381000" cy="536575"/>
          </p:xfrm>
          <a:graphic>
            <a:graphicData uri="http://schemas.openxmlformats.org/presentationml/2006/ole">
              <p:oleObj spid="_x0000_s420154" name="Rovnice" r:id="rId10" imgW="152268" imgH="215713" progId="Equation.3">
                <p:embed/>
              </p:oleObj>
            </a:graphicData>
          </a:graphic>
        </p:graphicFrame>
        <p:graphicFrame>
          <p:nvGraphicFramePr>
            <p:cNvPr id="87" name="Object 4"/>
            <p:cNvGraphicFramePr>
              <a:graphicFrameLocks noChangeAspect="1"/>
            </p:cNvGraphicFramePr>
            <p:nvPr/>
          </p:nvGraphicFramePr>
          <p:xfrm>
            <a:off x="5691188" y="6116638"/>
            <a:ext cx="631825" cy="568325"/>
          </p:xfrm>
          <a:graphic>
            <a:graphicData uri="http://schemas.openxmlformats.org/presentationml/2006/ole">
              <p:oleObj spid="_x0000_s420155" name="Equation" r:id="rId11" imgW="253890" imgH="228501" progId="Equation.3">
                <p:embed/>
              </p:oleObj>
            </a:graphicData>
          </a:graphic>
        </p:graphicFrame>
        <p:graphicFrame>
          <p:nvGraphicFramePr>
            <p:cNvPr id="88" name="Object 5"/>
            <p:cNvGraphicFramePr>
              <a:graphicFrameLocks noChangeAspect="1"/>
            </p:cNvGraphicFramePr>
            <p:nvPr/>
          </p:nvGraphicFramePr>
          <p:xfrm>
            <a:off x="7866063" y="5389563"/>
            <a:ext cx="442912" cy="568325"/>
          </p:xfrm>
          <a:graphic>
            <a:graphicData uri="http://schemas.openxmlformats.org/presentationml/2006/ole">
              <p:oleObj spid="_x0000_s420156" name="Equation" r:id="rId12" imgW="177646" imgH="228402" progId="Equation.3">
                <p:embed/>
              </p:oleObj>
            </a:graphicData>
          </a:graphic>
        </p:graphicFrame>
        <p:cxnSp>
          <p:nvCxnSpPr>
            <p:cNvPr id="89"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90"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3" name="Footer Placeholder 2"/>
          <p:cNvSpPr>
            <a:spLocks noGrp="1"/>
          </p:cNvSpPr>
          <p:nvPr>
            <p:ph type="ftr" sz="quarter" idx="11"/>
          </p:nvPr>
        </p:nvSpPr>
        <p:spPr/>
        <p:txBody>
          <a:bodyPr/>
          <a:lstStyle/>
          <a:p>
            <a:pPr>
              <a:defRPr/>
            </a:pPr>
            <a:r>
              <a:rPr lang="en-US" altLang="en-US" smtClean="0"/>
              <a:t>PG III (NPGR010) - J. Křivánek 2013</a:t>
            </a:r>
            <a:endParaRPr lang="en-US" altLang="en-US"/>
          </a:p>
        </p:txBody>
      </p:sp>
    </p:spTree>
    <p:extLst>
      <p:ext uri="{BB962C8B-B14F-4D97-AF65-F5344CB8AC3E}">
        <p14:creationId xmlns="" xmlns:p14="http://schemas.microsoft.com/office/powerpoint/2010/main" val="2117365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10"/>
                                        </p:tgtEl>
                                        <p:attrNameLst>
                                          <p:attrName>style.visibility</p:attrName>
                                        </p:attrNameLst>
                                      </p:cBhvr>
                                      <p:to>
                                        <p:strVal val="visible"/>
                                      </p:to>
                                    </p:set>
                                    <p:animEffect transition="in" filter="fade">
                                      <p:cBhvr>
                                        <p:cTn id="7" dur="500"/>
                                        <p:tgtEl>
                                          <p:spTgt spid="47110"/>
                                        </p:tgtEl>
                                      </p:cBhvr>
                                    </p:animEffect>
                                  </p:childTnLst>
                                </p:cTn>
                              </p:par>
                              <p:par>
                                <p:cTn id="8" presetID="10" presetClass="entr" presetSubtype="0" fill="hold" nodeType="withEffect">
                                  <p:stCondLst>
                                    <p:cond delay="0"/>
                                  </p:stCondLst>
                                  <p:childTnLst>
                                    <p:set>
                                      <p:cBhvr>
                                        <p:cTn id="9" dur="1" fill="hold">
                                          <p:stCondLst>
                                            <p:cond delay="0"/>
                                          </p:stCondLst>
                                        </p:cTn>
                                        <p:tgtEl>
                                          <p:spTgt spid="47111"/>
                                        </p:tgtEl>
                                        <p:attrNameLst>
                                          <p:attrName>style.visibility</p:attrName>
                                        </p:attrNameLst>
                                      </p:cBhvr>
                                      <p:to>
                                        <p:strVal val="visible"/>
                                      </p:to>
                                    </p:set>
                                    <p:animEffect transition="in" filter="fade">
                                      <p:cBhvr>
                                        <p:cTn id="10" dur="500"/>
                                        <p:tgtEl>
                                          <p:spTgt spid="47111"/>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Geometry term</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pSp>
        <p:nvGrpSpPr>
          <p:cNvPr id="5" name="Skupina 4"/>
          <p:cNvGrpSpPr/>
          <p:nvPr/>
        </p:nvGrpSpPr>
        <p:grpSpPr>
          <a:xfrm>
            <a:off x="4561656" y="2354175"/>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Elipsa 46"/>
          <p:cNvSpPr/>
          <p:nvPr/>
        </p:nvSpPr>
        <p:spPr>
          <a:xfrm>
            <a:off x="5998211" y="5900305"/>
            <a:ext cx="196968" cy="62529"/>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Elipsa 47"/>
          <p:cNvSpPr/>
          <p:nvPr/>
        </p:nvSpPr>
        <p:spPr>
          <a:xfrm rot="16200000">
            <a:off x="7973343" y="4234225"/>
            <a:ext cx="196968" cy="6252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9" name="Straight Arrow Connector 13"/>
          <p:cNvCxnSpPr/>
          <p:nvPr/>
        </p:nvCxnSpPr>
        <p:spPr>
          <a:xfrm flipH="1">
            <a:off x="6098540" y="4303543"/>
            <a:ext cx="1948180" cy="1627508"/>
          </a:xfrm>
          <a:prstGeom prst="straightConnector1">
            <a:avLst/>
          </a:prstGeom>
          <a:ln w="12700">
            <a:solidFill>
              <a:schemeClr val="accent2"/>
            </a:solidFill>
            <a:headEnd type="triangl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0" name="Straight Arrow Connector 13"/>
          <p:cNvCxnSpPr/>
          <p:nvPr/>
        </p:nvCxnSpPr>
        <p:spPr>
          <a:xfrm>
            <a:off x="7431246" y="4257972"/>
            <a:ext cx="63746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1" name="Object 3"/>
          <p:cNvGraphicFramePr>
            <a:graphicFrameLocks noChangeAspect="1"/>
          </p:cNvGraphicFramePr>
          <p:nvPr/>
        </p:nvGraphicFramePr>
        <p:xfrm>
          <a:off x="6192277" y="5842807"/>
          <a:ext cx="280988" cy="307975"/>
        </p:xfrm>
        <a:graphic>
          <a:graphicData uri="http://schemas.openxmlformats.org/presentationml/2006/ole">
            <p:oleObj spid="_x0000_s421036" name="Equation" r:id="rId4" imgW="126720" imgH="139680" progId="Equation.3">
              <p:embed/>
            </p:oleObj>
          </a:graphicData>
        </a:graphic>
      </p:graphicFrame>
      <p:graphicFrame>
        <p:nvGraphicFramePr>
          <p:cNvPr id="52" name="Object 4"/>
          <p:cNvGraphicFramePr>
            <a:graphicFrameLocks noChangeAspect="1"/>
          </p:cNvGraphicFramePr>
          <p:nvPr/>
        </p:nvGraphicFramePr>
        <p:xfrm>
          <a:off x="8058919" y="4235928"/>
          <a:ext cx="309562" cy="363537"/>
        </p:xfrm>
        <a:graphic>
          <a:graphicData uri="http://schemas.openxmlformats.org/presentationml/2006/ole">
            <p:oleObj spid="_x0000_s421037" name="Equation" r:id="rId5" imgW="139680" imgH="164880" progId="Equation.3">
              <p:embed/>
            </p:oleObj>
          </a:graphicData>
        </a:graphic>
      </p:graphicFrame>
      <p:graphicFrame>
        <p:nvGraphicFramePr>
          <p:cNvPr id="53" name="Object 5"/>
          <p:cNvGraphicFramePr>
            <a:graphicFrameLocks noChangeAspect="1"/>
          </p:cNvGraphicFramePr>
          <p:nvPr/>
        </p:nvGraphicFramePr>
        <p:xfrm>
          <a:off x="7276489" y="4228778"/>
          <a:ext cx="355600" cy="481012"/>
        </p:xfrm>
        <a:graphic>
          <a:graphicData uri="http://schemas.openxmlformats.org/presentationml/2006/ole">
            <p:oleObj spid="_x0000_s421038" name="Equation" r:id="rId6" imgW="177480" imgH="241200" progId="Equation.3">
              <p:embed/>
            </p:oleObj>
          </a:graphicData>
        </a:graphic>
      </p:graphicFrame>
      <p:cxnSp>
        <p:nvCxnSpPr>
          <p:cNvPr id="54" name="Straight Arrow Connector 13"/>
          <p:cNvCxnSpPr/>
          <p:nvPr/>
        </p:nvCxnSpPr>
        <p:spPr>
          <a:xfrm flipH="1">
            <a:off x="6100532" y="5359313"/>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55" name="Object 6"/>
          <p:cNvGraphicFramePr>
            <a:graphicFrameLocks noChangeAspect="1"/>
          </p:cNvGraphicFramePr>
          <p:nvPr/>
        </p:nvGraphicFramePr>
        <p:xfrm>
          <a:off x="6163530" y="5110835"/>
          <a:ext cx="330200" cy="455612"/>
        </p:xfrm>
        <a:graphic>
          <a:graphicData uri="http://schemas.openxmlformats.org/presentationml/2006/ole">
            <p:oleObj spid="_x0000_s421039" name="Equation" r:id="rId7" imgW="164880" imgH="228600" progId="Equation.3">
              <p:embed/>
            </p:oleObj>
          </a:graphicData>
        </a:graphic>
      </p:graphicFrame>
      <p:sp>
        <p:nvSpPr>
          <p:cNvPr id="57" name="Oblouk 56"/>
          <p:cNvSpPr/>
          <p:nvPr/>
        </p:nvSpPr>
        <p:spPr>
          <a:xfrm>
            <a:off x="7668344" y="3765735"/>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58" name="Oblouk 57"/>
          <p:cNvSpPr/>
          <p:nvPr/>
        </p:nvSpPr>
        <p:spPr>
          <a:xfrm rot="7890895">
            <a:off x="5383810" y="5624669"/>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154639" name="Object 15"/>
          <p:cNvGraphicFramePr>
            <a:graphicFrameLocks noChangeAspect="1"/>
          </p:cNvGraphicFramePr>
          <p:nvPr/>
        </p:nvGraphicFramePr>
        <p:xfrm>
          <a:off x="451642" y="1196752"/>
          <a:ext cx="4498975" cy="993775"/>
        </p:xfrm>
        <a:graphic>
          <a:graphicData uri="http://schemas.openxmlformats.org/presentationml/2006/ole">
            <p:oleObj spid="_x0000_s421040" name="Equation" r:id="rId8" imgW="2247900" imgH="495300" progId="Equation.3">
              <p:embed/>
            </p:oleObj>
          </a:graphicData>
        </a:graphic>
      </p:graphicFrame>
      <p:sp>
        <p:nvSpPr>
          <p:cNvPr id="59" name="Obdélník 58"/>
          <p:cNvSpPr/>
          <p:nvPr/>
        </p:nvSpPr>
        <p:spPr>
          <a:xfrm>
            <a:off x="411438" y="1124744"/>
            <a:ext cx="4536504" cy="108012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Zástupný symbol pro číslo snímku 24"/>
          <p:cNvSpPr>
            <a:spLocks noGrp="1"/>
          </p:cNvSpPr>
          <p:nvPr>
            <p:ph type="sldNum" sz="quarter" idx="12"/>
          </p:nvPr>
        </p:nvSpPr>
        <p:spPr/>
        <p:txBody>
          <a:bodyPr/>
          <a:lstStyle/>
          <a:p>
            <a:pPr>
              <a:defRPr/>
            </a:pPr>
            <a:fld id="{81494967-73EE-4A75-A827-47B02327E019}" type="slidenum">
              <a:rPr lang="en-US" altLang="en-US" smtClean="0"/>
              <a:pPr>
                <a:defRPr/>
              </a:pPr>
              <a:t>51</a:t>
            </a:fld>
            <a:endParaRPr lang="en-US" altLang="en-US"/>
          </a:p>
        </p:txBody>
      </p:sp>
      <p:sp>
        <p:nvSpPr>
          <p:cNvPr id="28" name="Zástupný symbol pro zápatí 27"/>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1565102263"/>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4"/>
          <p:cNvGraphicFramePr>
            <a:graphicFrameLocks noChangeAspect="1"/>
          </p:cNvGraphicFramePr>
          <p:nvPr/>
        </p:nvGraphicFramePr>
        <p:xfrm>
          <a:off x="1365052" y="1405955"/>
          <a:ext cx="2798762" cy="582612"/>
        </p:xfrm>
        <a:graphic>
          <a:graphicData uri="http://schemas.openxmlformats.org/presentationml/2006/ole">
            <p:oleObj spid="_x0000_s421924" name="Equation" r:id="rId4" imgW="1371600" imgH="292100" progId="Equation.3">
              <p:embed/>
            </p:oleObj>
          </a:graphicData>
        </a:graphic>
      </p:graphicFrame>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17" name="Obdélník 16"/>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Přímá spojovací čára 18"/>
          <p:cNvCxnSpPr/>
          <p:nvPr/>
        </p:nvCxnSpPr>
        <p:spPr>
          <a:xfrm>
            <a:off x="1337292" y="1954734"/>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0" name="TextovéPole 19"/>
          <p:cNvSpPr txBox="1"/>
          <p:nvPr/>
        </p:nvSpPr>
        <p:spPr>
          <a:xfrm rot="18481350">
            <a:off x="274007" y="2248071"/>
            <a:ext cx="1875835" cy="646331"/>
          </a:xfrm>
          <a:prstGeom prst="rect">
            <a:avLst/>
          </a:prstGeom>
          <a:noFill/>
        </p:spPr>
        <p:txBody>
          <a:bodyPr wrap="none" rtlCol="0">
            <a:spAutoFit/>
          </a:bodyPr>
          <a:lstStyle/>
          <a:p>
            <a:pPr algn="ctr"/>
            <a:r>
              <a:rPr lang="en-US" dirty="0" smtClean="0">
                <a:solidFill>
                  <a:schemeClr val="accent1"/>
                </a:solidFill>
                <a:latin typeface="+mn-lt"/>
              </a:rPr>
              <a:t>camera resp.</a:t>
            </a:r>
          </a:p>
          <a:p>
            <a:r>
              <a:rPr lang="en-US" dirty="0" smtClean="0">
                <a:solidFill>
                  <a:schemeClr val="accent1"/>
                </a:solidFill>
                <a:latin typeface="+mn-lt"/>
              </a:rPr>
              <a:t>(</a:t>
            </a:r>
            <a:r>
              <a:rPr lang="en-US" i="1" dirty="0" smtClean="0">
                <a:solidFill>
                  <a:schemeClr val="accent1"/>
                </a:solidFill>
                <a:latin typeface="+mn-lt"/>
              </a:rPr>
              <a:t>j</a:t>
            </a:r>
            <a:r>
              <a:rPr lang="en-US" dirty="0" smtClean="0">
                <a:solidFill>
                  <a:schemeClr val="accent1"/>
                </a:solidFill>
                <a:latin typeface="+mn-lt"/>
              </a:rPr>
              <a:t>-</a:t>
            </a:r>
            <a:r>
              <a:rPr lang="en-US" dirty="0" err="1" smtClean="0">
                <a:solidFill>
                  <a:schemeClr val="accent1"/>
                </a:solidFill>
                <a:latin typeface="+mn-lt"/>
              </a:rPr>
              <a:t>th</a:t>
            </a:r>
            <a:r>
              <a:rPr lang="en-US" dirty="0" smtClean="0">
                <a:solidFill>
                  <a:schemeClr val="accent1"/>
                </a:solidFill>
                <a:latin typeface="+mn-lt"/>
              </a:rPr>
              <a:t> pixel value)</a:t>
            </a:r>
            <a:endParaRPr lang="cs-CZ" dirty="0" smtClean="0">
              <a:solidFill>
                <a:schemeClr val="accent1"/>
              </a:solidFill>
              <a:latin typeface="+mn-lt"/>
            </a:endParaRPr>
          </a:p>
        </p:txBody>
      </p:sp>
      <p:cxnSp>
        <p:nvCxnSpPr>
          <p:cNvPr id="21" name="Přímá spojovací čára 20"/>
          <p:cNvCxnSpPr/>
          <p:nvPr/>
        </p:nvCxnSpPr>
        <p:spPr>
          <a:xfrm>
            <a:off x="2072740" y="2026742"/>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Přímá spojovací čára 21"/>
          <p:cNvCxnSpPr/>
          <p:nvPr/>
        </p:nvCxnSpPr>
        <p:spPr>
          <a:xfrm>
            <a:off x="2489420" y="1954734"/>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rot="18481350">
            <a:off x="1464559" y="2222417"/>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4" name="TextovéPole 23"/>
          <p:cNvSpPr txBox="1"/>
          <p:nvPr/>
        </p:nvSpPr>
        <p:spPr>
          <a:xfrm rot="18481350">
            <a:off x="1832057" y="2297793"/>
            <a:ext cx="1600117" cy="923330"/>
          </a:xfrm>
          <a:prstGeom prst="rect">
            <a:avLst/>
          </a:prstGeom>
          <a:noFill/>
        </p:spPr>
        <p:txBody>
          <a:bodyPr wrap="none" rtlCol="0">
            <a:spAutoFit/>
          </a:bodyPr>
          <a:lstStyle/>
          <a:p>
            <a:pPr algn="r"/>
            <a:r>
              <a:rPr lang="en-US" dirty="0" smtClean="0">
                <a:solidFill>
                  <a:schemeClr val="accent1"/>
                </a:solidFill>
                <a:latin typeface="+mn-lt"/>
              </a:rPr>
              <a:t>measurement</a:t>
            </a:r>
            <a:br>
              <a:rPr lang="en-US" dirty="0" smtClean="0">
                <a:solidFill>
                  <a:schemeClr val="accent1"/>
                </a:solidFill>
                <a:latin typeface="+mn-lt"/>
              </a:rPr>
            </a:b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sp>
        <p:nvSpPr>
          <p:cNvPr id="32" name="TextBox 19"/>
          <p:cNvSpPr txBox="1"/>
          <p:nvPr/>
        </p:nvSpPr>
        <p:spPr>
          <a:xfrm>
            <a:off x="2283646" y="2956702"/>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33" name="TextBox 19"/>
          <p:cNvSpPr txBox="1"/>
          <p:nvPr/>
        </p:nvSpPr>
        <p:spPr>
          <a:xfrm>
            <a:off x="1252579" y="290457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grpSp>
        <p:nvGrpSpPr>
          <p:cNvPr id="27" name="Skupina 26"/>
          <p:cNvGrpSpPr/>
          <p:nvPr/>
        </p:nvGrpSpPr>
        <p:grpSpPr>
          <a:xfrm>
            <a:off x="4139952" y="3317654"/>
            <a:ext cx="4310136" cy="3164282"/>
            <a:chOff x="2565071" y="2161455"/>
            <a:chExt cx="5885019" cy="4320479"/>
          </a:xfrm>
        </p:grpSpPr>
        <p:grpSp>
          <p:nvGrpSpPr>
            <p:cNvPr id="28"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5" name="Volný tvar 3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Volný tvar 3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7" descr="camera"/>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30" name="Volný tvar 29"/>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Volný tvar 30"/>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4" name="Volný tvar 33"/>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37" name="Zástupný symbol pro číslo snímku 36"/>
          <p:cNvSpPr>
            <a:spLocks noGrp="1"/>
          </p:cNvSpPr>
          <p:nvPr>
            <p:ph type="sldNum" sz="quarter" idx="12"/>
          </p:nvPr>
        </p:nvSpPr>
        <p:spPr/>
        <p:txBody>
          <a:bodyPr/>
          <a:lstStyle/>
          <a:p>
            <a:pPr>
              <a:defRPr/>
            </a:pPr>
            <a:fld id="{81494967-73EE-4A75-A827-47B02327E019}" type="slidenum">
              <a:rPr lang="en-US" altLang="en-US" smtClean="0"/>
              <a:pPr>
                <a:defRPr/>
              </a:pPr>
              <a:t>52</a:t>
            </a:fld>
            <a:endParaRPr lang="en-US" altLang="en-US"/>
          </a:p>
        </p:txBody>
      </p:sp>
      <p:sp>
        <p:nvSpPr>
          <p:cNvPr id="44" name="Zástupný symbol pro zápatí 43"/>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4274105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formulation</a:t>
            </a:r>
            <a:endParaRPr lang="en-US" dirty="0"/>
          </a:p>
        </p:txBody>
      </p:sp>
      <p:sp>
        <p:nvSpPr>
          <p:cNvPr id="3" name="Zástupný symbol pro obsah 2"/>
          <p:cNvSpPr>
            <a:spLocks noGrp="1"/>
          </p:cNvSpPr>
          <p:nvPr>
            <p:ph idx="1"/>
          </p:nvPr>
        </p:nvSpPr>
        <p:spPr>
          <a:xfrm>
            <a:off x="662880" y="1988840"/>
            <a:ext cx="8229600" cy="4530725"/>
          </a:xfrm>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graphicFrame>
        <p:nvGraphicFramePr>
          <p:cNvPr id="18" name="Object 4"/>
          <p:cNvGraphicFramePr>
            <a:graphicFrameLocks noChangeAspect="1"/>
          </p:cNvGraphicFramePr>
          <p:nvPr/>
        </p:nvGraphicFramePr>
        <p:xfrm>
          <a:off x="1363663" y="1409233"/>
          <a:ext cx="5132387" cy="2001837"/>
        </p:xfrm>
        <a:graphic>
          <a:graphicData uri="http://schemas.openxmlformats.org/presentationml/2006/ole">
            <p:oleObj spid="_x0000_s422948" name="Equation" r:id="rId4" imgW="2514600" imgH="1003300" progId="Equation.3">
              <p:embed/>
            </p:oleObj>
          </a:graphicData>
        </a:graphic>
      </p:graphicFrame>
      <p:cxnSp>
        <p:nvCxnSpPr>
          <p:cNvPr id="35" name="Přímá spojovací čára 34"/>
          <p:cNvCxnSpPr/>
          <p:nvPr/>
        </p:nvCxnSpPr>
        <p:spPr>
          <a:xfrm>
            <a:off x="1979712" y="3369064"/>
            <a:ext cx="43204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ovéPole 35"/>
          <p:cNvSpPr txBox="1"/>
          <p:nvPr/>
        </p:nvSpPr>
        <p:spPr>
          <a:xfrm>
            <a:off x="1531264" y="3374922"/>
            <a:ext cx="952504" cy="646331"/>
          </a:xfrm>
          <a:prstGeom prst="rect">
            <a:avLst/>
          </a:prstGeom>
          <a:noFill/>
        </p:spPr>
        <p:txBody>
          <a:bodyPr wrap="none" rtlCol="0">
            <a:spAutoFit/>
          </a:bodyPr>
          <a:lstStyle/>
          <a:p>
            <a:pPr algn="r"/>
            <a:r>
              <a:rPr lang="en-US" dirty="0" smtClean="0">
                <a:solidFill>
                  <a:schemeClr val="accent2"/>
                </a:solidFill>
                <a:latin typeface="+mn-lt"/>
              </a:rPr>
              <a:t>all path</a:t>
            </a:r>
            <a:br>
              <a:rPr lang="en-US" dirty="0" smtClean="0">
                <a:solidFill>
                  <a:schemeClr val="accent2"/>
                </a:solidFill>
                <a:latin typeface="+mn-lt"/>
              </a:rPr>
            </a:br>
            <a:r>
              <a:rPr lang="en-US" dirty="0" smtClean="0">
                <a:solidFill>
                  <a:schemeClr val="accent2"/>
                </a:solidFill>
                <a:latin typeface="+mn-lt"/>
              </a:rPr>
              <a:t>lengths</a:t>
            </a:r>
            <a:endParaRPr lang="cs-CZ" dirty="0" smtClean="0">
              <a:solidFill>
                <a:schemeClr val="accent2"/>
              </a:solidFill>
              <a:latin typeface="+mn-lt"/>
            </a:endParaRPr>
          </a:p>
        </p:txBody>
      </p:sp>
      <p:cxnSp>
        <p:nvCxnSpPr>
          <p:cNvPr id="39" name="Přímá spojovací čára 38"/>
          <p:cNvCxnSpPr/>
          <p:nvPr/>
        </p:nvCxnSpPr>
        <p:spPr>
          <a:xfrm>
            <a:off x="2483768" y="3371726"/>
            <a:ext cx="57606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extovéPole 40"/>
          <p:cNvSpPr txBox="1"/>
          <p:nvPr/>
        </p:nvSpPr>
        <p:spPr>
          <a:xfrm>
            <a:off x="2429533" y="3374922"/>
            <a:ext cx="1803699" cy="646331"/>
          </a:xfrm>
          <a:prstGeom prst="rect">
            <a:avLst/>
          </a:prstGeom>
          <a:noFill/>
        </p:spPr>
        <p:txBody>
          <a:bodyPr wrap="none" rtlCol="0">
            <a:spAutoFit/>
          </a:bodyPr>
          <a:lstStyle/>
          <a:p>
            <a:r>
              <a:rPr lang="en-US" dirty="0" smtClean="0">
                <a:solidFill>
                  <a:schemeClr val="accent1"/>
                </a:solidFill>
                <a:latin typeface="+mn-lt"/>
              </a:rPr>
              <a:t>all possible </a:t>
            </a:r>
          </a:p>
          <a:p>
            <a:pPr algn="ctr"/>
            <a:r>
              <a:rPr lang="en-US" dirty="0" smtClean="0">
                <a:solidFill>
                  <a:schemeClr val="accent1"/>
                </a:solidFill>
                <a:latin typeface="+mn-lt"/>
              </a:rPr>
              <a:t>vertex positions</a:t>
            </a:r>
            <a:endParaRPr lang="cs-CZ" dirty="0" smtClean="0">
              <a:solidFill>
                <a:schemeClr val="accent1"/>
              </a:solidFill>
              <a:latin typeface="+mn-lt"/>
            </a:endParaRPr>
          </a:p>
        </p:txBody>
      </p:sp>
      <p:sp>
        <p:nvSpPr>
          <p:cNvPr id="43" name="Obdélník 42"/>
          <p:cNvSpPr/>
          <p:nvPr/>
        </p:nvSpPr>
        <p:spPr>
          <a:xfrm>
            <a:off x="1265284" y="1340768"/>
            <a:ext cx="3018684" cy="75798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Skupina 61"/>
          <p:cNvGrpSpPr/>
          <p:nvPr/>
        </p:nvGrpSpPr>
        <p:grpSpPr>
          <a:xfrm>
            <a:off x="4139952" y="3317654"/>
            <a:ext cx="4310136" cy="3164282"/>
            <a:chOff x="2565071" y="2161455"/>
            <a:chExt cx="5885019" cy="4320479"/>
          </a:xfrm>
        </p:grpSpPr>
        <p:grpSp>
          <p:nvGrpSpPr>
            <p:cNvPr id="51"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52" name="Volný tvar 5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Volný tvar 5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Volný tvar 5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Volný tvar 5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Volný tvar 5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Volný tvar 5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7" descr="camera"/>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9" name="Volný tvar 58"/>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0" name="Volný tvar 59"/>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1" name="Volný tvar 60"/>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23" name="Zástupný symbol pro číslo snímku 22"/>
          <p:cNvSpPr>
            <a:spLocks noGrp="1"/>
          </p:cNvSpPr>
          <p:nvPr>
            <p:ph type="sldNum" sz="quarter" idx="12"/>
          </p:nvPr>
        </p:nvSpPr>
        <p:spPr/>
        <p:txBody>
          <a:bodyPr/>
          <a:lstStyle/>
          <a:p>
            <a:pPr>
              <a:defRPr/>
            </a:pPr>
            <a:fld id="{81494967-73EE-4A75-A827-47B02327E019}" type="slidenum">
              <a:rPr lang="en-US" altLang="en-US" smtClean="0"/>
              <a:pPr>
                <a:defRPr/>
              </a:pPr>
              <a:t>53</a:t>
            </a:fld>
            <a:endParaRPr lang="en-US" altLang="en-US"/>
          </a:p>
        </p:txBody>
      </p:sp>
      <p:sp>
        <p:nvSpPr>
          <p:cNvPr id="26" name="Zástupný symbol pro zápatí 25"/>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162730374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a:t>
            </a:r>
            <a:r>
              <a:rPr lang="cs-CZ" dirty="0" smtClean="0"/>
              <a:t/>
            </a:r>
            <a:br>
              <a:rPr lang="cs-CZ" dirty="0" smtClean="0"/>
            </a:br>
            <a:endParaRPr lang="cs-CZ" dirty="0"/>
          </a:p>
        </p:txBody>
      </p:sp>
      <p:grpSp>
        <p:nvGrpSpPr>
          <p:cNvPr id="57"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p:oleObj spid="_x0000_s423972" name="Rovnice" r:id="rId4" imgW="1206500" imgH="292100" progId="Equation.3">
                <p:embed/>
              </p:oleObj>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sp>
        <p:nvSpPr>
          <p:cNvPr id="13" name="Zástupný symbol pro číslo snímku 12"/>
          <p:cNvSpPr>
            <a:spLocks noGrp="1"/>
          </p:cNvSpPr>
          <p:nvPr>
            <p:ph type="sldNum" sz="quarter" idx="12"/>
          </p:nvPr>
        </p:nvSpPr>
        <p:spPr/>
        <p:txBody>
          <a:bodyPr/>
          <a:lstStyle/>
          <a:p>
            <a:pPr>
              <a:defRPr/>
            </a:pPr>
            <a:fld id="{81494967-73EE-4A75-A827-47B02327E019}" type="slidenum">
              <a:rPr lang="en-US" altLang="en-US" smtClean="0"/>
              <a:pPr>
                <a:defRPr/>
              </a:pPr>
              <a:t>54</a:t>
            </a:fld>
            <a:endParaRPr lang="en-US" altLang="en-US"/>
          </a:p>
        </p:txBody>
      </p:sp>
      <p:sp>
        <p:nvSpPr>
          <p:cNvPr id="19" name="Zástupný symbol pro zápatí 18"/>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349710368"/>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smtClean="0"/>
              <a:t>Rendering :</a:t>
            </a:r>
            <a:br>
              <a:rPr lang="en-US" b="1" dirty="0" smtClean="0"/>
            </a:br>
            <a:r>
              <a:rPr lang="en-US" b="1" dirty="0" smtClean="0"/>
              <a:t/>
            </a:r>
            <a:br>
              <a:rPr lang="en-US" b="1" dirty="0" smtClean="0"/>
            </a:br>
            <a:r>
              <a:rPr lang="en-US" b="1" dirty="0" smtClean="0"/>
              <a:t> Evaluating the path integral</a:t>
            </a:r>
            <a:endParaRPr lang="en-US" b="1" dirty="0"/>
          </a:p>
        </p:txBody>
      </p:sp>
      <p:sp>
        <p:nvSpPr>
          <p:cNvPr id="4" name="Subtitle 3"/>
          <p:cNvSpPr>
            <a:spLocks noGrp="1"/>
          </p:cNvSpPr>
          <p:nvPr>
            <p:ph type="subTitle" idx="1"/>
          </p:nvPr>
        </p:nvSpPr>
        <p:spPr/>
        <p:txBody>
          <a:bodyPr/>
          <a:lstStyle/>
          <a:p>
            <a:endParaRPr lang="cs-CZ"/>
          </a:p>
        </p:txBody>
      </p:sp>
    </p:spTree>
    <p:extLst>
      <p:ext uri="{BB962C8B-B14F-4D97-AF65-F5344CB8AC3E}">
        <p14:creationId xmlns="" xmlns:p14="http://schemas.microsoft.com/office/powerpoint/2010/main" val="23983232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a:t>
            </a:r>
            <a:r>
              <a:rPr lang="cs-CZ" dirty="0" smtClean="0"/>
              <a:t/>
            </a:r>
            <a:br>
              <a:rPr lang="cs-CZ" dirty="0" smtClean="0"/>
            </a:br>
            <a:endParaRPr lang="cs-CZ" dirty="0"/>
          </a:p>
        </p:txBody>
      </p:sp>
      <p:grpSp>
        <p:nvGrpSpPr>
          <p:cNvPr id="3" name="Skupina 56"/>
          <p:cNvGrpSpPr/>
          <p:nvPr/>
        </p:nvGrpSpPr>
        <p:grpSpPr>
          <a:xfrm>
            <a:off x="2804978" y="2281895"/>
            <a:ext cx="3534044" cy="2227225"/>
            <a:chOff x="677916" y="1700808"/>
            <a:chExt cx="3534044" cy="2227225"/>
          </a:xfrm>
        </p:grpSpPr>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p:oleObj spid="_x0000_s424996" name="Rovnice" r:id="rId4" imgW="1206500" imgH="292100" progId="Equation.3">
                <p:embed/>
              </p:oleObj>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843669"/>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793458"/>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851295"/>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sp>
        <p:nvSpPr>
          <p:cNvPr id="60" name="Content Placeholder 1"/>
          <p:cNvSpPr txBox="1">
            <a:spLocks/>
          </p:cNvSpPr>
          <p:nvPr/>
        </p:nvSpPr>
        <p:spPr bwMode="auto">
          <a:xfrm>
            <a:off x="457200" y="4581128"/>
            <a:ext cx="8229600" cy="15497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Clr>
                <a:schemeClr val="accent1"/>
              </a:buClr>
              <a:buSzPct val="65000"/>
              <a:buFont typeface="Wingdings" pitchFamily="2" charset="2"/>
              <a:buChar char="n"/>
            </a:pPr>
            <a:r>
              <a:rPr lang="en-US" sz="2400" b="1" dirty="0" smtClean="0">
                <a:latin typeface="+mn-lt"/>
              </a:rPr>
              <a:t>Monte Carlo integration</a:t>
            </a:r>
            <a:endParaRPr lang="cs-CZ" sz="2400" dirty="0" smtClean="0">
              <a:latin typeface="+mn-lt"/>
            </a:endParaRPr>
          </a:p>
        </p:txBody>
      </p:sp>
      <p:sp>
        <p:nvSpPr>
          <p:cNvPr id="17" name="Zástupný symbol pro číslo snímku 16"/>
          <p:cNvSpPr>
            <a:spLocks noGrp="1"/>
          </p:cNvSpPr>
          <p:nvPr>
            <p:ph type="sldNum" sz="quarter" idx="12"/>
          </p:nvPr>
        </p:nvSpPr>
        <p:spPr/>
        <p:txBody>
          <a:bodyPr/>
          <a:lstStyle/>
          <a:p>
            <a:pPr>
              <a:defRPr/>
            </a:pPr>
            <a:fld id="{81494967-73EE-4A75-A827-47B02327E019}" type="slidenum">
              <a:rPr lang="en-US" altLang="en-US" smtClean="0"/>
              <a:pPr>
                <a:defRPr/>
              </a:pPr>
              <a:t>56</a:t>
            </a:fld>
            <a:endParaRPr lang="en-US" altLang="en-US"/>
          </a:p>
        </p:txBody>
      </p:sp>
      <p:sp>
        <p:nvSpPr>
          <p:cNvPr id="21" name="Zástupný symbol pro zápatí 20"/>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11268421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Monte Carlo integration</a:t>
            </a:r>
            <a:endParaRPr lang="en-US" dirty="0"/>
          </a:p>
        </p:txBody>
      </p:sp>
      <p:sp>
        <p:nvSpPr>
          <p:cNvPr id="3" name="Zástupný symbol pro obsah 2"/>
          <p:cNvSpPr>
            <a:spLocks noGrp="1"/>
          </p:cNvSpPr>
          <p:nvPr>
            <p:ph idx="1"/>
          </p:nvPr>
        </p:nvSpPr>
        <p:spPr>
          <a:xfrm>
            <a:off x="457200" y="1066800"/>
            <a:ext cx="8435280" cy="5064125"/>
          </a:xfrm>
        </p:spPr>
        <p:txBody>
          <a:bodyPr/>
          <a:lstStyle/>
          <a:p>
            <a:r>
              <a:rPr lang="en-US" dirty="0" smtClean="0"/>
              <a:t>General approach to numerical evaluation of integrals</a:t>
            </a:r>
            <a:endParaRPr lang="en-US" dirty="0"/>
          </a:p>
        </p:txBody>
      </p:sp>
      <p:sp>
        <p:nvSpPr>
          <p:cNvPr id="6" name="Volný tvar 5"/>
          <p:cNvSpPr/>
          <p:nvPr/>
        </p:nvSpPr>
        <p:spPr>
          <a:xfrm>
            <a:off x="487329" y="2309953"/>
            <a:ext cx="4384440" cy="2698560"/>
          </a:xfrm>
          <a:custGeom>
            <a:avLst/>
            <a:gdLst>
              <a:gd name="f0" fmla="val 0"/>
              <a:gd name="f1" fmla="val 1392"/>
              <a:gd name="f2" fmla="val 192"/>
              <a:gd name="f3" fmla="val 816"/>
              <a:gd name="f4" fmla="val 432"/>
              <a:gd name="f5" fmla="val 336"/>
              <a:gd name="f6" fmla="val 720"/>
              <a:gd name="f7" fmla="val 48"/>
              <a:gd name="f8" fmla="val 864"/>
              <a:gd name="f9" fmla="val 960"/>
              <a:gd name="f10" fmla="val 1104"/>
              <a:gd name="f11" fmla="val 1248"/>
              <a:gd name="f12" fmla="val 1536"/>
              <a:gd name="f13" fmla="val 576"/>
              <a:gd name="f14" fmla="val 1680"/>
              <a:gd name="f15" fmla="val 624"/>
              <a:gd name="f16" fmla="val 1824"/>
              <a:gd name="f17" fmla="val 1968"/>
              <a:gd name="f18" fmla="val 528"/>
              <a:gd name="f19" fmla="val 2064"/>
              <a:gd name="f20" fmla="val 480"/>
              <a:gd name="f21" fmla="val 2208"/>
              <a:gd name="f22" fmla="val 2352"/>
              <a:gd name="f23" fmla="val 2448"/>
              <a:gd name="f24" fmla="val 2592"/>
              <a:gd name="f25" fmla="val 2736"/>
              <a:gd name="f26" fmla="val 768"/>
              <a:gd name="f27" fmla="val 2832"/>
              <a:gd name="f28" fmla="val 912"/>
              <a:gd name="f29" fmla="val 2928"/>
              <a:gd name="f30" fmla="val 3024"/>
              <a:gd name="f31" fmla="val 1200"/>
              <a:gd name="f32" fmla="val 3120"/>
              <a:gd name="f33" fmla="val 1920"/>
            </a:gdLst>
            <a:ahLst/>
            <a:cxnLst>
              <a:cxn ang="3cd4">
                <a:pos x="hc" y="t"/>
              </a:cxn>
              <a:cxn ang="0">
                <a:pos x="r" y="vc"/>
              </a:cxn>
              <a:cxn ang="cd4">
                <a:pos x="hc" y="b"/>
              </a:cxn>
              <a:cxn ang="cd2">
                <a:pos x="l" y="vc"/>
              </a:cxn>
            </a:cxnLst>
            <a:rect l="l" t="t" r="r" b="b"/>
            <a:pathLst>
              <a:path w="3121" h="1921">
                <a:moveTo>
                  <a:pt x="f0" y="f1"/>
                </a:moveTo>
                <a:lnTo>
                  <a:pt x="f2" y="f3"/>
                </a:lnTo>
                <a:lnTo>
                  <a:pt x="f4" y="f5"/>
                </a:lnTo>
                <a:lnTo>
                  <a:pt x="f6" y="f7"/>
                </a:lnTo>
                <a:lnTo>
                  <a:pt x="f8" y="f0"/>
                </a:lnTo>
                <a:lnTo>
                  <a:pt x="f9" y="f0"/>
                </a:lnTo>
                <a:lnTo>
                  <a:pt x="f10" y="f7"/>
                </a:lnTo>
                <a:lnTo>
                  <a:pt x="f11" y="f2"/>
                </a:lnTo>
                <a:lnTo>
                  <a:pt x="f1" y="f4"/>
                </a:lnTo>
                <a:lnTo>
                  <a:pt x="f12" y="f13"/>
                </a:lnTo>
                <a:lnTo>
                  <a:pt x="f14" y="f15"/>
                </a:lnTo>
                <a:lnTo>
                  <a:pt x="f16" y="f15"/>
                </a:lnTo>
                <a:lnTo>
                  <a:pt x="f17" y="f18"/>
                </a:lnTo>
                <a:lnTo>
                  <a:pt x="f19" y="f20"/>
                </a:lnTo>
                <a:lnTo>
                  <a:pt x="f21" y="f20"/>
                </a:lnTo>
                <a:lnTo>
                  <a:pt x="f22" y="f20"/>
                </a:lnTo>
                <a:lnTo>
                  <a:pt x="f23" y="f18"/>
                </a:lnTo>
                <a:lnTo>
                  <a:pt x="f24" y="f15"/>
                </a:lnTo>
                <a:lnTo>
                  <a:pt x="f25" y="f26"/>
                </a:lnTo>
                <a:lnTo>
                  <a:pt x="f27" y="f28"/>
                </a:lnTo>
                <a:lnTo>
                  <a:pt x="f29" y="f10"/>
                </a:lnTo>
                <a:lnTo>
                  <a:pt x="f30" y="f31"/>
                </a:lnTo>
                <a:lnTo>
                  <a:pt x="f32" y="f11"/>
                </a:lnTo>
                <a:lnTo>
                  <a:pt x="f32" y="f33"/>
                </a:lnTo>
                <a:lnTo>
                  <a:pt x="f0" y="f33"/>
                </a:lnTo>
                <a:lnTo>
                  <a:pt x="f0" y="f1"/>
                </a:lnTo>
              </a:path>
            </a:pathLst>
          </a:custGeom>
          <a:noFill/>
          <a:ln w="36000">
            <a:solidFill>
              <a:srgbClr val="FFC000"/>
            </a:solidFill>
            <a:prstDash val="solid"/>
            <a:round/>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7" name="Volný tvar 6"/>
          <p:cNvSpPr/>
          <p:nvPr/>
        </p:nvSpPr>
        <p:spPr>
          <a:xfrm>
            <a:off x="498849" y="1916832"/>
            <a:ext cx="4359960" cy="30790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chemeClr val="tx1"/>
            </a:solidFill>
            <a:prstDash val="solid"/>
            <a:miter/>
          </a:ln>
        </p:spPr>
        <p:txBody>
          <a:bodyPr vert="horz" wrap="none" lIns="95040" tIns="51840" rIns="95040" bIns="51840" anchor="ctr"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nvGrpSpPr>
          <p:cNvPr id="4" name="Group 32"/>
          <p:cNvGrpSpPr/>
          <p:nvPr/>
        </p:nvGrpSpPr>
        <p:grpSpPr>
          <a:xfrm>
            <a:off x="2012649" y="2532432"/>
            <a:ext cx="461600" cy="3058656"/>
            <a:chOff x="1993921" y="2977800"/>
            <a:chExt cx="461600" cy="3058656"/>
          </a:xfrm>
        </p:grpSpPr>
        <p:sp>
          <p:nvSpPr>
            <p:cNvPr id="5" name="Volný tvar 4"/>
            <p:cNvSpPr/>
            <p:nvPr/>
          </p:nvSpPr>
          <p:spPr>
            <a:xfrm>
              <a:off x="19939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1</a:t>
              </a:r>
              <a:endParaRPr lang="cs-CZ" sz="2800" i="0" u="none" strike="noStrike" baseline="-25000" dirty="0">
                <a:ln>
                  <a:noFill/>
                </a:ln>
                <a:latin typeface="Times New Roman" pitchFamily="18"/>
                <a:ea typeface="Lucida Sans Unicode" pitchFamily="2"/>
                <a:cs typeface="Tahoma" pitchFamily="2"/>
              </a:endParaRPr>
            </a:p>
          </p:txBody>
        </p:sp>
        <p:sp>
          <p:nvSpPr>
            <p:cNvPr id="8" name="Přímá spojovací čára 7"/>
            <p:cNvSpPr/>
            <p:nvPr/>
          </p:nvSpPr>
          <p:spPr>
            <a:xfrm flipV="1">
              <a:off x="2154481" y="2977800"/>
              <a:ext cx="0" cy="2480041"/>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sp>
        <p:nvSpPr>
          <p:cNvPr id="9" name="Volný tvar 8"/>
          <p:cNvSpPr/>
          <p:nvPr/>
        </p:nvSpPr>
        <p:spPr>
          <a:xfrm>
            <a:off x="3902289" y="2435953"/>
            <a:ext cx="720774"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rgbClr val="FFC000"/>
                </a:solidFill>
                <a:latin typeface="Times New Roman" pitchFamily="18"/>
                <a:ea typeface="Lucida Sans Unicode" pitchFamily="2"/>
                <a:cs typeface="Tahoma" pitchFamily="2"/>
              </a:rPr>
              <a:t>f</a:t>
            </a:r>
            <a:r>
              <a:rPr lang="cs-CZ" sz="2800" i="0" u="none" strike="noStrike" dirty="0">
                <a:ln>
                  <a:noFill/>
                </a:ln>
                <a:solidFill>
                  <a:srgbClr val="FFC000"/>
                </a:solidFill>
                <a:latin typeface="Times New Roman" pitchFamily="18"/>
                <a:ea typeface="Lucida Sans Unicode" pitchFamily="2"/>
                <a:cs typeface="Tahoma" pitchFamily="2"/>
              </a:rPr>
              <a:t>(</a:t>
            </a:r>
            <a:r>
              <a:rPr lang="cs-CZ" sz="2800" b="1" i="0" u="none" strike="noStrike" dirty="0">
                <a:ln>
                  <a:noFill/>
                </a:ln>
                <a:solidFill>
                  <a:srgbClr val="FFC000"/>
                </a:solidFill>
                <a:latin typeface="Times New Roman" pitchFamily="18"/>
                <a:ea typeface="Lucida Sans Unicode" pitchFamily="2"/>
                <a:cs typeface="Tahoma" pitchFamily="2"/>
              </a:rPr>
              <a:t>x</a:t>
            </a:r>
            <a:r>
              <a:rPr lang="cs-CZ" sz="2800" i="0" u="none" strike="noStrike" dirty="0">
                <a:ln>
                  <a:noFill/>
                </a:ln>
                <a:solidFill>
                  <a:srgbClr val="FFC000"/>
                </a:solidFill>
                <a:latin typeface="Times New Roman" pitchFamily="18"/>
                <a:ea typeface="Lucida Sans Unicode" pitchFamily="2"/>
                <a:cs typeface="Tahoma" pitchFamily="2"/>
              </a:rPr>
              <a:t>)</a:t>
            </a:r>
          </a:p>
        </p:txBody>
      </p:sp>
      <p:sp>
        <p:nvSpPr>
          <p:cNvPr id="10" name="Volný tvar 9"/>
          <p:cNvSpPr/>
          <p:nvPr/>
        </p:nvSpPr>
        <p:spPr>
          <a:xfrm>
            <a:off x="323528"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0</a:t>
            </a:r>
          </a:p>
        </p:txBody>
      </p:sp>
      <p:sp>
        <p:nvSpPr>
          <p:cNvPr id="11" name="Volný tvar 10"/>
          <p:cNvSpPr/>
          <p:nvPr/>
        </p:nvSpPr>
        <p:spPr>
          <a:xfrm>
            <a:off x="4683849" y="5088793"/>
            <a:ext cx="362021"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0" u="none" strike="noStrike" dirty="0">
                <a:ln>
                  <a:noFill/>
                </a:ln>
                <a:latin typeface="Times New Roman" pitchFamily="18"/>
                <a:ea typeface="Lucida Sans Unicode" pitchFamily="2"/>
                <a:cs typeface="Tahoma" pitchFamily="2"/>
              </a:rPr>
              <a:t>1</a:t>
            </a:r>
          </a:p>
        </p:txBody>
      </p:sp>
      <p:grpSp>
        <p:nvGrpSpPr>
          <p:cNvPr id="24" name="Group 38"/>
          <p:cNvGrpSpPr/>
          <p:nvPr/>
        </p:nvGrpSpPr>
        <p:grpSpPr>
          <a:xfrm>
            <a:off x="487329" y="3725833"/>
            <a:ext cx="4384440" cy="810719"/>
            <a:chOff x="468601" y="4171201"/>
            <a:chExt cx="4384440" cy="810719"/>
          </a:xfrm>
        </p:grpSpPr>
        <p:sp>
          <p:nvSpPr>
            <p:cNvPr id="12" name="Volný tvar 11"/>
            <p:cNvSpPr/>
            <p:nvPr/>
          </p:nvSpPr>
          <p:spPr>
            <a:xfrm>
              <a:off x="468601" y="4171201"/>
              <a:ext cx="4384440" cy="810719"/>
            </a:xfrm>
            <a:custGeom>
              <a:avLst/>
              <a:gdLst>
                <a:gd name="f0" fmla="val 0"/>
                <a:gd name="f1" fmla="val 576"/>
                <a:gd name="f2" fmla="val 336"/>
                <a:gd name="f3" fmla="val 288"/>
                <a:gd name="f4" fmla="val 624"/>
                <a:gd name="f5" fmla="val 96"/>
                <a:gd name="f6" fmla="val 864"/>
                <a:gd name="f7" fmla="val 1104"/>
                <a:gd name="f8" fmla="val 1392"/>
                <a:gd name="f9" fmla="val 48"/>
                <a:gd name="f10" fmla="val 1677"/>
                <a:gd name="f11" fmla="val 86"/>
                <a:gd name="f12" fmla="val 1872"/>
                <a:gd name="f13" fmla="val 2109"/>
                <a:gd name="f14" fmla="val 102"/>
                <a:gd name="f15" fmla="val 2307"/>
                <a:gd name="f16" fmla="val 115"/>
                <a:gd name="f17" fmla="val 2496"/>
                <a:gd name="f18" fmla="val 144"/>
                <a:gd name="f19" fmla="val 2832"/>
                <a:gd name="f20" fmla="val 240"/>
                <a:gd name="f21" fmla="val 3072"/>
                <a:gd name="f22" fmla="val 3120"/>
              </a:gdLst>
              <a:ahLst/>
              <a:cxnLst>
                <a:cxn ang="3cd4">
                  <a:pos x="hc" y="t"/>
                </a:cxn>
                <a:cxn ang="0">
                  <a:pos x="r" y="vc"/>
                </a:cxn>
                <a:cxn ang="cd4">
                  <a:pos x="hc" y="b"/>
                </a:cxn>
                <a:cxn ang="cd2">
                  <a:pos x="l" y="vc"/>
                </a:cxn>
              </a:cxnLst>
              <a:rect l="l" t="t" r="r" b="b"/>
              <a:pathLst>
                <a:path w="3121" h="577">
                  <a:moveTo>
                    <a:pt x="f0" y="f1"/>
                  </a:moveTo>
                  <a:lnTo>
                    <a:pt x="f2" y="f3"/>
                  </a:lnTo>
                  <a:lnTo>
                    <a:pt x="f4" y="f5"/>
                  </a:lnTo>
                  <a:lnTo>
                    <a:pt x="f6" y="f0"/>
                  </a:lnTo>
                  <a:lnTo>
                    <a:pt x="f7" y="f0"/>
                  </a:lnTo>
                  <a:lnTo>
                    <a:pt x="f8" y="f9"/>
                  </a:lnTo>
                  <a:lnTo>
                    <a:pt x="f10" y="f11"/>
                  </a:lnTo>
                  <a:lnTo>
                    <a:pt x="f12" y="f5"/>
                  </a:lnTo>
                  <a:lnTo>
                    <a:pt x="f13" y="f14"/>
                  </a:lnTo>
                  <a:lnTo>
                    <a:pt x="f15" y="f16"/>
                  </a:lnTo>
                  <a:lnTo>
                    <a:pt x="f17" y="f18"/>
                  </a:lnTo>
                  <a:lnTo>
                    <a:pt x="f19" y="f20"/>
                  </a:lnTo>
                  <a:lnTo>
                    <a:pt x="f21" y="f3"/>
                  </a:lnTo>
                  <a:lnTo>
                    <a:pt x="f22" y="f3"/>
                  </a:lnTo>
                </a:path>
              </a:pathLst>
            </a:custGeom>
            <a:noFill/>
            <a:ln w="36000">
              <a:solidFill>
                <a:schemeClr val="accent1"/>
              </a:solidFill>
              <a:prstDash val="solid"/>
              <a:round/>
            </a:ln>
          </p:spPr>
          <p:txBody>
            <a:bodyPr vert="horz" wrap="square" lIns="95400" tIns="52200" rIns="95400" bIns="522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sp>
          <p:nvSpPr>
            <p:cNvPr id="13" name="Volný tvar 12"/>
            <p:cNvSpPr/>
            <p:nvPr/>
          </p:nvSpPr>
          <p:spPr>
            <a:xfrm>
              <a:off x="3955561" y="4445881"/>
              <a:ext cx="800859"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cs-CZ" sz="2800" i="1" u="none" strike="noStrike" dirty="0">
                  <a:ln>
                    <a:noFill/>
                  </a:ln>
                  <a:solidFill>
                    <a:schemeClr val="accent1"/>
                  </a:solidFill>
                  <a:latin typeface="Times New Roman" pitchFamily="18"/>
                  <a:ea typeface="Lucida Sans Unicode" pitchFamily="2"/>
                  <a:cs typeface="Tahoma" pitchFamily="2"/>
                </a:rPr>
                <a:t>p</a:t>
              </a:r>
              <a:r>
                <a:rPr lang="cs-CZ" sz="2800" i="0" u="none" strike="noStrike" dirty="0">
                  <a:ln>
                    <a:noFill/>
                  </a:ln>
                  <a:solidFill>
                    <a:schemeClr val="accent1"/>
                  </a:solidFill>
                  <a:latin typeface="Times New Roman" pitchFamily="18"/>
                  <a:ea typeface="Lucida Sans Unicode" pitchFamily="2"/>
                  <a:cs typeface="Tahoma" pitchFamily="2"/>
                </a:rPr>
                <a:t>(</a:t>
              </a:r>
              <a:r>
                <a:rPr lang="cs-CZ" sz="2800" b="1" i="0" u="none" strike="noStrike" dirty="0">
                  <a:ln>
                    <a:noFill/>
                  </a:ln>
                  <a:solidFill>
                    <a:schemeClr val="accent1"/>
                  </a:solidFill>
                  <a:latin typeface="Times New Roman" pitchFamily="18"/>
                  <a:ea typeface="Lucida Sans Unicode" pitchFamily="2"/>
                  <a:cs typeface="Tahoma" pitchFamily="2"/>
                </a:rPr>
                <a:t>x</a:t>
              </a:r>
              <a:r>
                <a:rPr lang="cs-CZ" sz="2800" i="0" u="none" strike="noStrike" dirty="0">
                  <a:ln>
                    <a:noFill/>
                  </a:ln>
                  <a:solidFill>
                    <a:schemeClr val="accent1"/>
                  </a:solidFill>
                  <a:latin typeface="Times New Roman" pitchFamily="18"/>
                  <a:ea typeface="Lucida Sans Unicode" pitchFamily="2"/>
                  <a:cs typeface="Tahoma" pitchFamily="2"/>
                </a:rPr>
                <a:t>)</a:t>
              </a:r>
            </a:p>
          </p:txBody>
        </p:sp>
      </p:grpSp>
      <p:grpSp>
        <p:nvGrpSpPr>
          <p:cNvPr id="25" name="Group 36"/>
          <p:cNvGrpSpPr/>
          <p:nvPr/>
        </p:nvGrpSpPr>
        <p:grpSpPr>
          <a:xfrm>
            <a:off x="3091568" y="3027793"/>
            <a:ext cx="461600" cy="2563295"/>
            <a:chOff x="3072840" y="3473161"/>
            <a:chExt cx="461600" cy="2563295"/>
          </a:xfrm>
        </p:grpSpPr>
        <p:sp>
          <p:nvSpPr>
            <p:cNvPr id="14" name="Volný tvar 13"/>
            <p:cNvSpPr/>
            <p:nvPr/>
          </p:nvSpPr>
          <p:spPr>
            <a:xfrm>
              <a:off x="3072840"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2</a:t>
              </a:r>
              <a:endParaRPr lang="cs-CZ" sz="2800" i="0" u="none" strike="noStrike" baseline="-25000" dirty="0">
                <a:ln>
                  <a:noFill/>
                </a:ln>
                <a:latin typeface="Times New Roman" pitchFamily="18"/>
                <a:ea typeface="Lucida Sans Unicode" pitchFamily="2"/>
                <a:cs typeface="Tahoma" pitchFamily="2"/>
              </a:endParaRPr>
            </a:p>
          </p:txBody>
        </p:sp>
        <p:sp>
          <p:nvSpPr>
            <p:cNvPr id="15" name="Přímá spojovací čára 14"/>
            <p:cNvSpPr/>
            <p:nvPr/>
          </p:nvSpPr>
          <p:spPr>
            <a:xfrm flipV="1">
              <a:off x="3300721" y="3473161"/>
              <a:ext cx="0" cy="198324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27" name="Group 34"/>
          <p:cNvGrpSpPr/>
          <p:nvPr/>
        </p:nvGrpSpPr>
        <p:grpSpPr>
          <a:xfrm>
            <a:off x="1675689" y="2332633"/>
            <a:ext cx="461600" cy="3258455"/>
            <a:chOff x="1656961" y="2778001"/>
            <a:chExt cx="461600" cy="3258455"/>
          </a:xfrm>
        </p:grpSpPr>
        <p:sp>
          <p:nvSpPr>
            <p:cNvPr id="16" name="Volný tvar 15"/>
            <p:cNvSpPr/>
            <p:nvPr/>
          </p:nvSpPr>
          <p:spPr>
            <a:xfrm>
              <a:off x="165696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3</a:t>
              </a:r>
              <a:endParaRPr lang="cs-CZ" sz="2800" i="0" u="none" strike="noStrike" baseline="-25000" dirty="0">
                <a:ln>
                  <a:noFill/>
                </a:ln>
                <a:latin typeface="Times New Roman" pitchFamily="18"/>
                <a:ea typeface="Lucida Sans Unicode" pitchFamily="2"/>
                <a:cs typeface="Tahoma" pitchFamily="2"/>
              </a:endParaRPr>
            </a:p>
          </p:txBody>
        </p:sp>
        <p:sp>
          <p:nvSpPr>
            <p:cNvPr id="17" name="Přímá spojovací čára 16"/>
            <p:cNvSpPr/>
            <p:nvPr/>
          </p:nvSpPr>
          <p:spPr>
            <a:xfrm flipV="1">
              <a:off x="1817521" y="2778001"/>
              <a:ext cx="0" cy="26802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6" name="Group 35"/>
          <p:cNvGrpSpPr/>
          <p:nvPr/>
        </p:nvGrpSpPr>
        <p:grpSpPr>
          <a:xfrm>
            <a:off x="2619609" y="3182593"/>
            <a:ext cx="461600" cy="2408495"/>
            <a:chOff x="2600881" y="3627961"/>
            <a:chExt cx="461600" cy="2408495"/>
          </a:xfrm>
        </p:grpSpPr>
        <p:sp>
          <p:nvSpPr>
            <p:cNvPr id="18" name="Volný tvar 17"/>
            <p:cNvSpPr/>
            <p:nvPr/>
          </p:nvSpPr>
          <p:spPr>
            <a:xfrm>
              <a:off x="260088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4</a:t>
              </a:r>
              <a:endParaRPr lang="cs-CZ" sz="2800" i="0" u="none" strike="noStrike" baseline="-25000" dirty="0">
                <a:ln>
                  <a:noFill/>
                </a:ln>
                <a:latin typeface="Times New Roman" pitchFamily="18"/>
                <a:ea typeface="Lucida Sans Unicode" pitchFamily="2"/>
                <a:cs typeface="Tahoma" pitchFamily="2"/>
              </a:endParaRPr>
            </a:p>
          </p:txBody>
        </p:sp>
        <p:sp>
          <p:nvSpPr>
            <p:cNvPr id="19" name="Přímá spojovací čára 18"/>
            <p:cNvSpPr/>
            <p:nvPr/>
          </p:nvSpPr>
          <p:spPr>
            <a:xfrm flipV="1">
              <a:off x="2761441" y="3627961"/>
              <a:ext cx="0" cy="1830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7" name="Group 33"/>
          <p:cNvGrpSpPr/>
          <p:nvPr/>
        </p:nvGrpSpPr>
        <p:grpSpPr>
          <a:xfrm>
            <a:off x="1136049" y="2603713"/>
            <a:ext cx="461600" cy="2987375"/>
            <a:chOff x="1117321" y="3049081"/>
            <a:chExt cx="461600" cy="2987375"/>
          </a:xfrm>
        </p:grpSpPr>
        <p:sp>
          <p:nvSpPr>
            <p:cNvPr id="20" name="Volný tvar 19"/>
            <p:cNvSpPr/>
            <p:nvPr/>
          </p:nvSpPr>
          <p:spPr>
            <a:xfrm>
              <a:off x="111732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5</a:t>
              </a:r>
              <a:endParaRPr lang="cs-CZ" sz="2800" i="0" u="none" strike="noStrike" baseline="-25000" dirty="0">
                <a:ln>
                  <a:noFill/>
                </a:ln>
                <a:latin typeface="Times New Roman" pitchFamily="18"/>
                <a:ea typeface="Lucida Sans Unicode" pitchFamily="2"/>
                <a:cs typeface="Tahoma" pitchFamily="2"/>
              </a:endParaRPr>
            </a:p>
          </p:txBody>
        </p:sp>
        <p:sp>
          <p:nvSpPr>
            <p:cNvPr id="21" name="Přímá spojovací čára 20"/>
            <p:cNvSpPr/>
            <p:nvPr/>
          </p:nvSpPr>
          <p:spPr>
            <a:xfrm flipV="1">
              <a:off x="1277881" y="3049081"/>
              <a:ext cx="0" cy="2408760"/>
            </a:xfrm>
            <a:prstGeom prst="line">
              <a:avLst/>
            </a:prstGeom>
            <a:noFill/>
            <a:ln w="28575">
              <a:solidFill>
                <a:schemeClr val="tx1"/>
              </a:solidFill>
              <a:prstDash val="sysDot"/>
              <a:miter/>
              <a:tailEnd type="arrow"/>
            </a:ln>
          </p:spPr>
          <p:txBody>
            <a:bodyPr vert="horz" wrap="square" lIns="101520" tIns="58320" rIns="101520" bIns="583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pSp>
        <p:nvGrpSpPr>
          <p:cNvPr id="4098" name="Group 37"/>
          <p:cNvGrpSpPr/>
          <p:nvPr/>
        </p:nvGrpSpPr>
        <p:grpSpPr>
          <a:xfrm>
            <a:off x="3725169" y="3056233"/>
            <a:ext cx="461600" cy="2534855"/>
            <a:chOff x="3706441" y="3501601"/>
            <a:chExt cx="461600" cy="2534855"/>
          </a:xfrm>
        </p:grpSpPr>
        <p:sp>
          <p:nvSpPr>
            <p:cNvPr id="22" name="Volný tvar 21"/>
            <p:cNvSpPr/>
            <p:nvPr/>
          </p:nvSpPr>
          <p:spPr>
            <a:xfrm>
              <a:off x="3706441" y="5534161"/>
              <a:ext cx="461600" cy="50229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360" tIns="44280" rIns="90360" bIns="4428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n-US" sz="2800" i="1" u="none" strike="noStrike" dirty="0" smtClean="0">
                  <a:ln>
                    <a:noFill/>
                  </a:ln>
                  <a:latin typeface="Times New Roman" pitchFamily="18" charset="0"/>
                  <a:ea typeface="Lucida Sans Unicode" pitchFamily="2"/>
                  <a:cs typeface="Times New Roman" pitchFamily="18" charset="0"/>
                </a:rPr>
                <a:t>x</a:t>
              </a:r>
              <a:r>
                <a:rPr lang="cs-CZ" sz="2800" i="0" u="none" strike="noStrike" baseline="-25000" dirty="0" smtClean="0">
                  <a:ln>
                    <a:noFill/>
                  </a:ln>
                  <a:latin typeface="Times New Roman" pitchFamily="18"/>
                  <a:ea typeface="Lucida Sans Unicode" pitchFamily="2"/>
                  <a:cs typeface="Tahoma" pitchFamily="2"/>
                </a:rPr>
                <a:t>6</a:t>
              </a:r>
              <a:endParaRPr lang="cs-CZ" sz="2800" i="0" u="none" strike="noStrike" baseline="-25000" dirty="0">
                <a:ln>
                  <a:noFill/>
                </a:ln>
                <a:latin typeface="Times New Roman" pitchFamily="18"/>
                <a:ea typeface="Lucida Sans Unicode" pitchFamily="2"/>
                <a:cs typeface="Tahoma" pitchFamily="2"/>
              </a:endParaRPr>
            </a:p>
          </p:txBody>
        </p:sp>
        <p:sp>
          <p:nvSpPr>
            <p:cNvPr id="23" name="Přímá spojovací čára 22"/>
            <p:cNvSpPr/>
            <p:nvPr/>
          </p:nvSpPr>
          <p:spPr>
            <a:xfrm flipV="1">
              <a:off x="3867001" y="3501601"/>
              <a:ext cx="0" cy="1956600"/>
            </a:xfrm>
            <a:prstGeom prst="line">
              <a:avLst/>
            </a:prstGeom>
            <a:noFill/>
            <a:ln w="28575">
              <a:solidFill>
                <a:schemeClr val="tx1"/>
              </a:solidFill>
              <a:prstDash val="sysDot"/>
              <a:miter/>
              <a:tailEnd type="arrow"/>
            </a:ln>
          </p:spPr>
          <p:txBody>
            <a:bodyPr vert="horz" wrap="square" lIns="101520" tIns="58320" rIns="101520" bIns="58320"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en-US" sz="2400" b="0" i="0" u="none" strike="noStrike">
                <a:ln>
                  <a:noFill/>
                </a:ln>
                <a:latin typeface="Times New Roman" pitchFamily="18"/>
                <a:ea typeface="Lucida Sans Unicode" pitchFamily="2"/>
                <a:cs typeface="Tahoma" pitchFamily="2"/>
              </a:endParaRPr>
            </a:p>
          </p:txBody>
        </p:sp>
      </p:grpSp>
      <p:graphicFrame>
        <p:nvGraphicFramePr>
          <p:cNvPr id="26" name="Objekt 25"/>
          <p:cNvGraphicFramePr>
            <a:graphicFrameLocks noChangeAspect="1"/>
          </p:cNvGraphicFramePr>
          <p:nvPr>
            <p:extLst>
              <p:ext uri="{D42A27DB-BD31-4B8C-83A1-F6EECF244321}">
                <p14:modId xmlns="" xmlns:p14="http://schemas.microsoft.com/office/powerpoint/2010/main" val="319649847"/>
              </p:ext>
            </p:extLst>
          </p:nvPr>
        </p:nvGraphicFramePr>
        <p:xfrm>
          <a:off x="5954713" y="2551113"/>
          <a:ext cx="1749425" cy="612775"/>
        </p:xfrm>
        <a:graphic>
          <a:graphicData uri="http://schemas.openxmlformats.org/presentationml/2006/ole">
            <p:oleObj spid="_x0000_s426088" name="Rovnice" r:id="rId4" imgW="800100" imgH="279400" progId="Equation.3">
              <p:embed/>
            </p:oleObj>
          </a:graphicData>
        </a:graphic>
      </p:graphicFrame>
      <p:graphicFrame>
        <p:nvGraphicFramePr>
          <p:cNvPr id="4099" name="Object 3"/>
          <p:cNvGraphicFramePr>
            <a:graphicFrameLocks noChangeAspect="1"/>
          </p:cNvGraphicFramePr>
          <p:nvPr>
            <p:extLst>
              <p:ext uri="{D42A27DB-BD31-4B8C-83A1-F6EECF244321}">
                <p14:modId xmlns="" xmlns:p14="http://schemas.microsoft.com/office/powerpoint/2010/main" val="2369095453"/>
              </p:ext>
            </p:extLst>
          </p:nvPr>
        </p:nvGraphicFramePr>
        <p:xfrm>
          <a:off x="5073650" y="3910013"/>
          <a:ext cx="4043363" cy="976312"/>
        </p:xfrm>
        <a:graphic>
          <a:graphicData uri="http://schemas.openxmlformats.org/presentationml/2006/ole">
            <p:oleObj spid="_x0000_s426089" name="Rovnice" r:id="rId5" imgW="1841500" imgH="444500" progId="Equation.3">
              <p:embed/>
            </p:oleObj>
          </a:graphicData>
        </a:graphic>
      </p:graphicFrame>
      <p:sp>
        <p:nvSpPr>
          <p:cNvPr id="28" name="TextovéPole 27"/>
          <p:cNvSpPr txBox="1"/>
          <p:nvPr/>
        </p:nvSpPr>
        <p:spPr>
          <a:xfrm>
            <a:off x="5091823" y="1944251"/>
            <a:ext cx="1364476" cy="461665"/>
          </a:xfrm>
          <a:prstGeom prst="rect">
            <a:avLst/>
          </a:prstGeom>
          <a:noFill/>
        </p:spPr>
        <p:txBody>
          <a:bodyPr wrap="none" rtlCol="0">
            <a:spAutoFit/>
          </a:bodyPr>
          <a:lstStyle/>
          <a:p>
            <a:r>
              <a:rPr lang="en-US" sz="2400" dirty="0" smtClean="0">
                <a:solidFill>
                  <a:schemeClr val="tx2"/>
                </a:solidFill>
                <a:latin typeface="+mj-lt"/>
              </a:rPr>
              <a:t>Integra</a:t>
            </a:r>
            <a:r>
              <a:rPr lang="cs-CZ" sz="2400" dirty="0" smtClean="0">
                <a:solidFill>
                  <a:schemeClr val="tx2"/>
                </a:solidFill>
                <a:latin typeface="+mj-lt"/>
              </a:rPr>
              <a:t>l</a:t>
            </a:r>
            <a:r>
              <a:rPr lang="en-US" sz="2400" dirty="0" smtClean="0">
                <a:solidFill>
                  <a:schemeClr val="tx2"/>
                </a:solidFill>
                <a:latin typeface="+mj-lt"/>
              </a:rPr>
              <a:t>:</a:t>
            </a:r>
            <a:endParaRPr lang="en-US" sz="2400" dirty="0">
              <a:solidFill>
                <a:schemeClr val="tx2"/>
              </a:solidFill>
              <a:latin typeface="+mj-lt"/>
            </a:endParaRPr>
          </a:p>
        </p:txBody>
      </p:sp>
      <p:sp>
        <p:nvSpPr>
          <p:cNvPr id="29" name="TextovéPole 28"/>
          <p:cNvSpPr txBox="1"/>
          <p:nvPr/>
        </p:nvSpPr>
        <p:spPr>
          <a:xfrm>
            <a:off x="5091823" y="3327375"/>
            <a:ext cx="3743332" cy="461665"/>
          </a:xfrm>
          <a:prstGeom prst="rect">
            <a:avLst/>
          </a:prstGeom>
          <a:noFill/>
        </p:spPr>
        <p:txBody>
          <a:bodyPr wrap="none" rtlCol="0">
            <a:spAutoFit/>
          </a:bodyPr>
          <a:lstStyle/>
          <a:p>
            <a:r>
              <a:rPr lang="en-US" sz="2400" dirty="0" smtClean="0">
                <a:solidFill>
                  <a:schemeClr val="tx2"/>
                </a:solidFill>
                <a:latin typeface="+mj-lt"/>
              </a:rPr>
              <a:t>Monte Carlo estimate</a:t>
            </a:r>
            <a:r>
              <a:rPr lang="cs-CZ" sz="2400" dirty="0" smtClean="0">
                <a:solidFill>
                  <a:schemeClr val="tx2"/>
                </a:solidFill>
                <a:latin typeface="+mj-lt"/>
              </a:rPr>
              <a:t> </a:t>
            </a:r>
            <a:r>
              <a:rPr lang="en-US" sz="2400" dirty="0" smtClean="0">
                <a:solidFill>
                  <a:schemeClr val="tx2"/>
                </a:solidFill>
                <a:latin typeface="+mj-lt"/>
              </a:rPr>
              <a:t>of </a:t>
            </a:r>
            <a:r>
              <a:rPr lang="cs-CZ" sz="2400" i="1" dirty="0" smtClean="0">
                <a:solidFill>
                  <a:schemeClr val="tx2"/>
                </a:solidFill>
                <a:latin typeface="+mj-lt"/>
              </a:rPr>
              <a:t>I</a:t>
            </a:r>
            <a:r>
              <a:rPr lang="cs-CZ" sz="2400" dirty="0" smtClean="0">
                <a:solidFill>
                  <a:schemeClr val="tx2"/>
                </a:solidFill>
                <a:latin typeface="+mj-lt"/>
              </a:rPr>
              <a:t>:</a:t>
            </a:r>
            <a:endParaRPr lang="en-US" sz="2400" dirty="0">
              <a:solidFill>
                <a:schemeClr val="tx2"/>
              </a:solidFill>
              <a:latin typeface="+mj-lt"/>
            </a:endParaRPr>
          </a:p>
        </p:txBody>
      </p:sp>
      <p:sp>
        <p:nvSpPr>
          <p:cNvPr id="30" name="TextovéPole 29"/>
          <p:cNvSpPr txBox="1"/>
          <p:nvPr/>
        </p:nvSpPr>
        <p:spPr>
          <a:xfrm>
            <a:off x="5094784" y="5157192"/>
            <a:ext cx="3086101" cy="461665"/>
          </a:xfrm>
          <a:prstGeom prst="rect">
            <a:avLst/>
          </a:prstGeom>
          <a:noFill/>
        </p:spPr>
        <p:txBody>
          <a:bodyPr wrap="none" rtlCol="0">
            <a:spAutoFit/>
          </a:bodyPr>
          <a:lstStyle/>
          <a:p>
            <a:r>
              <a:rPr lang="en-US" sz="2400" dirty="0" smtClean="0">
                <a:solidFill>
                  <a:schemeClr val="tx2"/>
                </a:solidFill>
                <a:latin typeface="+mj-lt"/>
              </a:rPr>
              <a:t>Correct </a:t>
            </a:r>
            <a:r>
              <a:rPr lang="cs-CZ" sz="2400" dirty="0" smtClean="0">
                <a:solidFill>
                  <a:schemeClr val="tx2"/>
                </a:solidFill>
                <a:latin typeface="+mj-lt"/>
              </a:rPr>
              <a:t>„</a:t>
            </a:r>
            <a:r>
              <a:rPr lang="en-US" sz="2400" dirty="0" smtClean="0">
                <a:solidFill>
                  <a:schemeClr val="tx2"/>
                </a:solidFill>
                <a:latin typeface="+mj-lt"/>
              </a:rPr>
              <a:t>on average</a:t>
            </a:r>
            <a:r>
              <a:rPr lang="cs-CZ" sz="2400" dirty="0" smtClean="0">
                <a:solidFill>
                  <a:schemeClr val="tx2"/>
                </a:solidFill>
                <a:latin typeface="+mj-lt"/>
              </a:rPr>
              <a:t>“:</a:t>
            </a:r>
            <a:endParaRPr lang="en-US" sz="2400" dirty="0">
              <a:solidFill>
                <a:schemeClr val="tx2"/>
              </a:solidFill>
              <a:latin typeface="+mj-lt"/>
            </a:endParaRPr>
          </a:p>
        </p:txBody>
      </p:sp>
      <p:graphicFrame>
        <p:nvGraphicFramePr>
          <p:cNvPr id="249860" name="Object 4"/>
          <p:cNvGraphicFramePr>
            <a:graphicFrameLocks noChangeAspect="1"/>
          </p:cNvGraphicFramePr>
          <p:nvPr>
            <p:extLst>
              <p:ext uri="{D42A27DB-BD31-4B8C-83A1-F6EECF244321}">
                <p14:modId xmlns="" xmlns:p14="http://schemas.microsoft.com/office/powerpoint/2010/main" val="4282245561"/>
              </p:ext>
            </p:extLst>
          </p:nvPr>
        </p:nvGraphicFramePr>
        <p:xfrm>
          <a:off x="6156176" y="5778500"/>
          <a:ext cx="1420813" cy="558800"/>
        </p:xfrm>
        <a:graphic>
          <a:graphicData uri="http://schemas.openxmlformats.org/presentationml/2006/ole">
            <p:oleObj spid="_x0000_s426090" name="Equation" r:id="rId6" imgW="647419" imgH="253890" progId="Equation.3">
              <p:embed/>
            </p:oleObj>
          </a:graphicData>
        </a:graphic>
      </p:graphicFrame>
      <p:sp>
        <p:nvSpPr>
          <p:cNvPr id="37" name="Zástupný symbol pro číslo snímku 36"/>
          <p:cNvSpPr>
            <a:spLocks noGrp="1"/>
          </p:cNvSpPr>
          <p:nvPr>
            <p:ph type="sldNum" sz="quarter" idx="12"/>
          </p:nvPr>
        </p:nvSpPr>
        <p:spPr/>
        <p:txBody>
          <a:bodyPr/>
          <a:lstStyle/>
          <a:p>
            <a:pPr>
              <a:defRPr/>
            </a:pPr>
            <a:fld id="{81494967-73EE-4A75-A827-47B02327E019}" type="slidenum">
              <a:rPr lang="en-US" altLang="en-US" smtClean="0"/>
              <a:pPr>
                <a:defRPr/>
              </a:pPr>
              <a:t>57</a:t>
            </a:fld>
            <a:endParaRPr lang="en-US" altLang="en-US"/>
          </a:p>
        </p:txBody>
      </p:sp>
      <p:sp>
        <p:nvSpPr>
          <p:cNvPr id="40" name="Zástupný symbol pro zápatí 39"/>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694785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096"/>
                                        </p:tgtEl>
                                        <p:attrNameLst>
                                          <p:attrName>style.visibility</p:attrName>
                                        </p:attrNameLst>
                                      </p:cBhvr>
                                      <p:to>
                                        <p:strVal val="visible"/>
                                      </p:to>
                                    </p:set>
                                    <p:animEffect transition="in" filter="fade">
                                      <p:cBhvr>
                                        <p:cTn id="24" dur="500"/>
                                        <p:tgtEl>
                                          <p:spTgt spid="409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4097"/>
                                        </p:tgtEl>
                                        <p:attrNameLst>
                                          <p:attrName>style.visibility</p:attrName>
                                        </p:attrNameLst>
                                      </p:cBhvr>
                                      <p:to>
                                        <p:strVal val="visible"/>
                                      </p:to>
                                    </p:set>
                                    <p:animEffect transition="in" filter="fade">
                                      <p:cBhvr>
                                        <p:cTn id="28" dur="500"/>
                                        <p:tgtEl>
                                          <p:spTgt spid="4097"/>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fade">
                                      <p:cBhvr>
                                        <p:cTn id="40" dur="500"/>
                                        <p:tgtEl>
                                          <p:spTgt spid="409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249860"/>
                                        </p:tgtEl>
                                        <p:attrNameLst>
                                          <p:attrName>style.visibility</p:attrName>
                                        </p:attrNameLst>
                                      </p:cBhvr>
                                      <p:to>
                                        <p:strVal val="visible"/>
                                      </p:to>
                                    </p:set>
                                    <p:animEffect transition="in" filter="fade">
                                      <p:cBhvr>
                                        <p:cTn id="48" dur="500"/>
                                        <p:tgtEl>
                                          <p:spTgt spid="24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MC evaluation of the path integral</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r>
              <a:rPr lang="en-US" dirty="0" smtClean="0"/>
              <a:t>Sample path </a:t>
            </a:r>
            <a:r>
              <a:rPr lang="en-US" b="1" dirty="0" smtClean="0"/>
              <a:t>  </a:t>
            </a:r>
            <a:r>
              <a:rPr lang="en-US" dirty="0" smtClean="0"/>
              <a:t>  from some distribution with PDF</a:t>
            </a:r>
          </a:p>
          <a:p>
            <a:endParaRPr lang="en-US" dirty="0" smtClean="0"/>
          </a:p>
          <a:p>
            <a:r>
              <a:rPr lang="en-US" dirty="0" smtClean="0"/>
              <a:t>Evaluate the probability density</a:t>
            </a:r>
          </a:p>
          <a:p>
            <a:endParaRPr lang="en-US" dirty="0" smtClean="0"/>
          </a:p>
          <a:p>
            <a:r>
              <a:rPr lang="en-US" dirty="0" smtClean="0"/>
              <a:t>Evaluate the integrand</a:t>
            </a:r>
          </a:p>
          <a:p>
            <a:pPr lvl="1"/>
            <a:endParaRPr lang="en-US" dirty="0" smtClean="0"/>
          </a:p>
        </p:txBody>
      </p:sp>
      <p:sp>
        <p:nvSpPr>
          <p:cNvPr id="5" name="TextBox 19"/>
          <p:cNvSpPr txBox="1"/>
          <p:nvPr/>
        </p:nvSpPr>
        <p:spPr>
          <a:xfrm>
            <a:off x="4713172" y="4820959"/>
            <a:ext cx="792088" cy="1200329"/>
          </a:xfrm>
          <a:prstGeom prst="rect">
            <a:avLst/>
          </a:prstGeom>
          <a:noFill/>
        </p:spPr>
        <p:txBody>
          <a:bodyPr wrap="square" rtlCol="0">
            <a:spAutoFit/>
          </a:bodyPr>
          <a:lstStyle/>
          <a:p>
            <a:r>
              <a:rPr lang="en-US" sz="7200" b="1" dirty="0" smtClean="0">
                <a:solidFill>
                  <a:schemeClr val="accent1"/>
                </a:solidFill>
                <a:latin typeface="+mn-lt"/>
                <a:sym typeface="Wingdings"/>
              </a:rPr>
              <a:t></a:t>
            </a:r>
            <a:endParaRPr lang="en-US" sz="7200" b="1" dirty="0" smtClean="0">
              <a:solidFill>
                <a:schemeClr val="accent1"/>
              </a:solidFill>
              <a:latin typeface="+mn-lt"/>
            </a:endParaRPr>
          </a:p>
        </p:txBody>
      </p:sp>
      <p:sp>
        <p:nvSpPr>
          <p:cNvPr id="6" name="TextBox 19"/>
          <p:cNvSpPr txBox="1"/>
          <p:nvPr/>
        </p:nvSpPr>
        <p:spPr>
          <a:xfrm>
            <a:off x="8210500" y="2996952"/>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sp>
        <p:nvSpPr>
          <p:cNvPr id="7" name="TextBox 19"/>
          <p:cNvSpPr txBox="1"/>
          <p:nvPr/>
        </p:nvSpPr>
        <p:spPr>
          <a:xfrm>
            <a:off x="5906244" y="3886130"/>
            <a:ext cx="504056" cy="1107996"/>
          </a:xfrm>
          <a:prstGeom prst="rect">
            <a:avLst/>
          </a:prstGeom>
          <a:noFill/>
        </p:spPr>
        <p:txBody>
          <a:bodyPr wrap="square" rtlCol="0">
            <a:spAutoFit/>
          </a:bodyPr>
          <a:lstStyle/>
          <a:p>
            <a:r>
              <a:rPr lang="en-US" sz="6600" b="1" dirty="0" smtClean="0">
                <a:solidFill>
                  <a:schemeClr val="accent2"/>
                </a:solidFill>
                <a:latin typeface="+mn-lt"/>
                <a:sym typeface="Wingdings"/>
              </a:rPr>
              <a:t>?</a:t>
            </a:r>
            <a:endParaRPr lang="en-US" sz="6600" b="1" dirty="0" smtClean="0">
              <a:solidFill>
                <a:schemeClr val="accent2"/>
              </a:solidFill>
              <a:latin typeface="+mn-lt"/>
            </a:endParaRPr>
          </a:p>
        </p:txBody>
      </p:sp>
      <p:graphicFrame>
        <p:nvGraphicFramePr>
          <p:cNvPr id="11" name="Object 2"/>
          <p:cNvGraphicFramePr>
            <a:graphicFrameLocks noChangeAspect="1"/>
          </p:cNvGraphicFramePr>
          <p:nvPr/>
        </p:nvGraphicFramePr>
        <p:xfrm>
          <a:off x="2602444" y="3380736"/>
          <a:ext cx="347663" cy="411162"/>
        </p:xfrm>
        <a:graphic>
          <a:graphicData uri="http://schemas.openxmlformats.org/presentationml/2006/ole">
            <p:oleObj spid="_x0000_s427214" name="Rovnice" r:id="rId4" imgW="139579" imgH="164957" progId="Equation.3">
              <p:embed/>
            </p:oleObj>
          </a:graphicData>
        </a:graphic>
      </p:graphicFrame>
      <p:graphicFrame>
        <p:nvGraphicFramePr>
          <p:cNvPr id="12" name="Object 2"/>
          <p:cNvGraphicFramePr>
            <a:graphicFrameLocks noChangeAspect="1"/>
          </p:cNvGraphicFramePr>
          <p:nvPr/>
        </p:nvGraphicFramePr>
        <p:xfrm>
          <a:off x="7402513" y="3336925"/>
          <a:ext cx="855662" cy="508000"/>
        </p:xfrm>
        <a:graphic>
          <a:graphicData uri="http://schemas.openxmlformats.org/presentationml/2006/ole">
            <p:oleObj spid="_x0000_s427215" name="Rovnice" r:id="rId5" imgW="342751" imgH="203112" progId="Equation.3">
              <p:embed/>
            </p:oleObj>
          </a:graphicData>
        </a:graphic>
      </p:graphicFrame>
      <p:graphicFrame>
        <p:nvGraphicFramePr>
          <p:cNvPr id="46085" name="Object 5"/>
          <p:cNvGraphicFramePr>
            <a:graphicFrameLocks noChangeAspect="1"/>
          </p:cNvGraphicFramePr>
          <p:nvPr/>
        </p:nvGraphicFramePr>
        <p:xfrm>
          <a:off x="5148263" y="4221163"/>
          <a:ext cx="855662" cy="508000"/>
        </p:xfrm>
        <a:graphic>
          <a:graphicData uri="http://schemas.openxmlformats.org/presentationml/2006/ole">
            <p:oleObj spid="_x0000_s427216" name="Rovnice" r:id="rId6" imgW="342751" imgH="203112" progId="Equation.3">
              <p:embed/>
            </p:oleObj>
          </a:graphicData>
        </a:graphic>
      </p:graphicFrame>
      <p:graphicFrame>
        <p:nvGraphicFramePr>
          <p:cNvPr id="46086" name="Object 6"/>
          <p:cNvGraphicFramePr>
            <a:graphicFrameLocks noChangeAspect="1"/>
          </p:cNvGraphicFramePr>
          <p:nvPr/>
        </p:nvGraphicFramePr>
        <p:xfrm>
          <a:off x="3886200" y="5073650"/>
          <a:ext cx="949325" cy="603250"/>
        </p:xfrm>
        <a:graphic>
          <a:graphicData uri="http://schemas.openxmlformats.org/presentationml/2006/ole">
            <p:oleObj spid="_x0000_s427217" name="Rovnice" r:id="rId7" imgW="380835" imgH="241195" progId="Equation.3">
              <p:embed/>
            </p:oleObj>
          </a:graphicData>
        </a:graphic>
      </p:graphicFrame>
      <p:sp>
        <p:nvSpPr>
          <p:cNvPr id="15" name="Obdélník 14"/>
          <p:cNvSpPr/>
          <p:nvPr/>
        </p:nvSpPr>
        <p:spPr>
          <a:xfrm>
            <a:off x="971600" y="1844824"/>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ovéPole 15"/>
          <p:cNvSpPr txBox="1"/>
          <p:nvPr/>
        </p:nvSpPr>
        <p:spPr>
          <a:xfrm>
            <a:off x="611560" y="1196752"/>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17" name="Object 4"/>
          <p:cNvGraphicFramePr>
            <a:graphicFrameLocks noChangeAspect="1"/>
          </p:cNvGraphicFramePr>
          <p:nvPr/>
        </p:nvGraphicFramePr>
        <p:xfrm>
          <a:off x="1043608" y="1916832"/>
          <a:ext cx="3081338" cy="730250"/>
        </p:xfrm>
        <a:graphic>
          <a:graphicData uri="http://schemas.openxmlformats.org/presentationml/2006/ole">
            <p:oleObj spid="_x0000_s427218" name="Rovnice" r:id="rId8" imgW="1206500" imgH="292100" progId="Equation.3">
              <p:embed/>
            </p:oleObj>
          </a:graphicData>
        </a:graphic>
      </p:graphicFrame>
      <p:grpSp>
        <p:nvGrpSpPr>
          <p:cNvPr id="24" name="Skupina 23"/>
          <p:cNvGrpSpPr/>
          <p:nvPr/>
        </p:nvGrpSpPr>
        <p:grpSpPr>
          <a:xfrm>
            <a:off x="5220072" y="1196752"/>
            <a:ext cx="2880320" cy="1728192"/>
            <a:chOff x="5220072" y="1052736"/>
            <a:chExt cx="2880320" cy="1728192"/>
          </a:xfrm>
        </p:grpSpPr>
        <p:grpSp>
          <p:nvGrpSpPr>
            <p:cNvPr id="25" name="Skupina 4"/>
            <p:cNvGrpSpPr/>
            <p:nvPr/>
          </p:nvGrpSpPr>
          <p:grpSpPr>
            <a:xfrm>
              <a:off x="5868144" y="1628800"/>
              <a:ext cx="2232248" cy="1152128"/>
              <a:chOff x="1331640" y="1412776"/>
              <a:chExt cx="2232248" cy="1152128"/>
            </a:xfrm>
          </p:grpSpPr>
          <p:graphicFrame>
            <p:nvGraphicFramePr>
              <p:cNvPr id="31" name="Object 2"/>
              <p:cNvGraphicFramePr>
                <a:graphicFrameLocks noChangeAspect="1"/>
              </p:cNvGraphicFramePr>
              <p:nvPr/>
            </p:nvGraphicFramePr>
            <p:xfrm>
              <a:off x="1331640" y="1412776"/>
              <a:ext cx="1998662" cy="1109662"/>
            </p:xfrm>
            <a:graphic>
              <a:graphicData uri="http://schemas.openxmlformats.org/presentationml/2006/ole">
                <p:oleObj spid="_x0000_s427219" name="Rovnice" r:id="rId9" imgW="799920" imgH="444240" progId="Equation.3">
                  <p:embed/>
                </p:oleObj>
              </a:graphicData>
            </a:graphic>
          </p:graphicFrame>
          <p:sp>
            <p:nvSpPr>
              <p:cNvPr id="32" name="Obdélník 31"/>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ovéPole 25"/>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grpSp>
      <p:sp>
        <p:nvSpPr>
          <p:cNvPr id="20" name="Zástupný symbol pro číslo snímku 19"/>
          <p:cNvSpPr>
            <a:spLocks noGrp="1"/>
          </p:cNvSpPr>
          <p:nvPr>
            <p:ph type="sldNum" sz="quarter" idx="12"/>
          </p:nvPr>
        </p:nvSpPr>
        <p:spPr/>
        <p:txBody>
          <a:bodyPr/>
          <a:lstStyle/>
          <a:p>
            <a:pPr>
              <a:defRPr/>
            </a:pPr>
            <a:fld id="{81494967-73EE-4A75-A827-47B02327E019}" type="slidenum">
              <a:rPr lang="en-US" altLang="en-US" smtClean="0"/>
              <a:pPr>
                <a:defRPr/>
              </a:pPr>
              <a:t>58</a:t>
            </a:fld>
            <a:endParaRPr lang="en-US" altLang="en-US"/>
          </a:p>
        </p:txBody>
      </p:sp>
      <p:sp>
        <p:nvSpPr>
          <p:cNvPr id="23" name="Zástupný symbol pro zápatí 22"/>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87278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6085"/>
                                        </p:tgtEl>
                                        <p:attrNameLst>
                                          <p:attrName>style.visibility</p:attrName>
                                        </p:attrNameLst>
                                      </p:cBhvr>
                                      <p:to>
                                        <p:strVal val="visible"/>
                                      </p:to>
                                    </p:set>
                                    <p:animEffect transition="in" filter="fade">
                                      <p:cBhvr>
                                        <p:cTn id="26" dur="500"/>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6086"/>
                                        </p:tgtEl>
                                        <p:attrNameLst>
                                          <p:attrName>style.visibility</p:attrName>
                                        </p:attrNameLst>
                                      </p:cBhvr>
                                      <p:to>
                                        <p:strVal val="visible"/>
                                      </p:to>
                                    </p:set>
                                    <p:animEffect transition="in" filter="fade">
                                      <p:cBhvr>
                                        <p:cTn id="34" dur="500"/>
                                        <p:tgtEl>
                                          <p:spTgt spid="460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p:txBody>
      </p:sp>
      <p:sp>
        <p:nvSpPr>
          <p:cNvPr id="4" name="Title 3"/>
          <p:cNvSpPr>
            <a:spLocks noGrp="1"/>
          </p:cNvSpPr>
          <p:nvPr>
            <p:ph type="title"/>
          </p:nvPr>
        </p:nvSpPr>
        <p:spPr/>
        <p:txBody>
          <a:bodyPr/>
          <a:lstStyle/>
          <a:p>
            <a:r>
              <a:rPr lang="en-US" dirty="0" smtClean="0"/>
              <a:t>Path sampling</a:t>
            </a:r>
            <a:endParaRPr lang="cs-CZ" dirty="0"/>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pPr>
                <a:defRPr/>
              </a:pPr>
              <a:t>59</a:t>
            </a:fld>
            <a:endParaRPr lang="en-US" altLang="en-US"/>
          </a:p>
        </p:txBody>
      </p:sp>
      <p:sp>
        <p:nvSpPr>
          <p:cNvPr id="9" name="Zástupný symbol pro zápatí 8"/>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82547806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
        <p:nvSpPr>
          <p:cNvPr id="4" name="Zástupný symbol pro zápatí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6</a:t>
            </a:fld>
            <a:endParaRPr lang="en-US" altLang="en-US"/>
          </a:p>
        </p:txBody>
      </p:sp>
      <p:pic>
        <p:nvPicPr>
          <p:cNvPr id="601090" name="Picture 2" descr="http://corona-renderer.com/img/gallery/full/pilule.jpg"/>
          <p:cNvPicPr>
            <a:picLocks noChangeAspect="1" noChangeArrowheads="1"/>
          </p:cNvPicPr>
          <p:nvPr/>
        </p:nvPicPr>
        <p:blipFill>
          <a:blip r:embed="rId2" cstate="print"/>
          <a:srcRect/>
          <a:stretch>
            <a:fillRect/>
          </a:stretch>
        </p:blipFill>
        <p:spPr bwMode="auto">
          <a:xfrm>
            <a:off x="0" y="0"/>
            <a:ext cx="9144000" cy="9144000"/>
          </a:xfrm>
          <a:prstGeom prst="rect">
            <a:avLst/>
          </a:prstGeom>
          <a:noFill/>
        </p:spPr>
      </p:pic>
      <p:pic>
        <p:nvPicPr>
          <p:cNvPr id="7" name="Picture 4" descr="Corona Alpha forum"/>
          <p:cNvPicPr>
            <a:picLocks noChangeAspect="1" noChangeArrowheads="1"/>
          </p:cNvPicPr>
          <p:nvPr/>
        </p:nvPicPr>
        <p:blipFill>
          <a:blip r:embed="rId3" cstate="print"/>
          <a:srcRect/>
          <a:stretch>
            <a:fillRect/>
          </a:stretch>
        </p:blipFill>
        <p:spPr bwMode="auto">
          <a:xfrm>
            <a:off x="7991475" y="260648"/>
            <a:ext cx="2305050" cy="571501"/>
          </a:xfrm>
          <a:prstGeom prst="rect">
            <a:avLst/>
          </a:prstGeom>
          <a:noFill/>
        </p:spPr>
      </p:pic>
      <p:sp>
        <p:nvSpPr>
          <p:cNvPr id="8" name="TextovéPole 7"/>
          <p:cNvSpPr txBox="1"/>
          <p:nvPr/>
        </p:nvSpPr>
        <p:spPr>
          <a:xfrm>
            <a:off x="7596336" y="6444044"/>
            <a:ext cx="1547664" cy="369332"/>
          </a:xfrm>
          <a:prstGeom prst="rect">
            <a:avLst/>
          </a:prstGeom>
          <a:solidFill>
            <a:schemeClr val="bg1">
              <a:alpha val="17000"/>
            </a:schemeClr>
          </a:solidFill>
        </p:spPr>
        <p:txBody>
          <a:bodyPr wrap="square" rtlCol="0">
            <a:spAutoFit/>
          </a:bodyPr>
          <a:lstStyle/>
          <a:p>
            <a:r>
              <a:rPr lang="en-US" dirty="0" err="1" smtClean="0">
                <a:solidFill>
                  <a:schemeClr val="bg1"/>
                </a:solidFill>
                <a:latin typeface="+mj-lt"/>
              </a:rPr>
              <a:t>Ondra</a:t>
            </a:r>
            <a:r>
              <a:rPr lang="en-US" dirty="0" smtClean="0">
                <a:solidFill>
                  <a:schemeClr val="bg1"/>
                </a:solidFill>
                <a:latin typeface="+mj-lt"/>
              </a:rPr>
              <a:t> </a:t>
            </a:r>
            <a:r>
              <a:rPr lang="en-US" dirty="0" err="1" smtClean="0">
                <a:solidFill>
                  <a:schemeClr val="bg1"/>
                </a:solidFill>
                <a:latin typeface="+mj-lt"/>
              </a:rPr>
              <a:t>Karlík</a:t>
            </a:r>
            <a:endParaRPr lang="en-US" dirty="0" smtClean="0">
              <a:solidFill>
                <a:schemeClr val="bg1"/>
              </a:solidFill>
              <a:latin typeface="+mj-lt"/>
            </a:endParaRPr>
          </a:p>
        </p:txBody>
      </p:sp>
    </p:spTree>
    <p:extLst>
      <p:ext uri="{BB962C8B-B14F-4D97-AF65-F5344CB8AC3E}">
        <p14:creationId xmlns="" xmlns:p14="http://schemas.microsoft.com/office/powerpoint/2010/main" val="27600300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Path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Zástupný symbol pro číslo snímku 19"/>
          <p:cNvSpPr>
            <a:spLocks noGrp="1"/>
          </p:cNvSpPr>
          <p:nvPr>
            <p:ph type="sldNum" sz="quarter" idx="12"/>
          </p:nvPr>
        </p:nvSpPr>
        <p:spPr/>
        <p:txBody>
          <a:bodyPr/>
          <a:lstStyle/>
          <a:p>
            <a:pPr>
              <a:defRPr/>
            </a:pPr>
            <a:fld id="{81494967-73EE-4A75-A827-47B02327E019}" type="slidenum">
              <a:rPr lang="en-US" altLang="en-US" smtClean="0"/>
              <a:pPr>
                <a:defRPr/>
              </a:pPr>
              <a:t>60</a:t>
            </a:fld>
            <a:endParaRPr lang="en-US" altLang="en-US"/>
          </a:p>
        </p:txBody>
      </p:sp>
      <p:sp>
        <p:nvSpPr>
          <p:cNvPr id="23" name="Zástupný symbol pro zápatí 22"/>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3863260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down)">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Light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Zástupný symbol pro číslo snímku 19"/>
          <p:cNvSpPr>
            <a:spLocks noGrp="1"/>
          </p:cNvSpPr>
          <p:nvPr>
            <p:ph type="sldNum" sz="quarter" idx="12"/>
          </p:nvPr>
        </p:nvSpPr>
        <p:spPr/>
        <p:txBody>
          <a:bodyPr/>
          <a:lstStyle/>
          <a:p>
            <a:pPr>
              <a:defRPr/>
            </a:pPr>
            <a:fld id="{81494967-73EE-4A75-A827-47B02327E019}" type="slidenum">
              <a:rPr lang="en-US" altLang="en-US" smtClean="0"/>
              <a:pPr>
                <a:defRPr/>
              </a:pPr>
              <a:t>61</a:t>
            </a:fld>
            <a:endParaRPr lang="en-US" altLang="en-US"/>
          </a:p>
        </p:txBody>
      </p:sp>
      <p:sp>
        <p:nvSpPr>
          <p:cNvPr id="23" name="Zástupný symbol pro zápatí 22"/>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547752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up)">
                                      <p:cBhvr>
                                        <p:cTn id="11" dur="500"/>
                                        <p:tgtEl>
                                          <p:spTgt spid="4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right)">
                                      <p:cBhvr>
                                        <p:cTn id="27" dur="500"/>
                                        <p:tgtEl>
                                          <p:spTgt spid="4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endParaRPr lang="cs-CZ" dirty="0" smtClean="0"/>
          </a:p>
          <a:p>
            <a:pPr lvl="1"/>
            <a:endParaRPr lang="en-US" dirty="0" smtClean="0"/>
          </a:p>
          <a:p>
            <a:pPr lvl="1"/>
            <a:r>
              <a:rPr lang="en-US" b="1" dirty="0" smtClean="0"/>
              <a:t>Bidirectional</a:t>
            </a:r>
            <a:br>
              <a:rPr lang="en-US" b="1" dirty="0" smtClean="0"/>
            </a:br>
            <a:r>
              <a:rPr lang="en-US" b="1" dirty="0" smtClean="0"/>
              <a:t>path tracing</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3"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20" name="Zástupný symbol pro číslo snímku 19"/>
          <p:cNvSpPr>
            <a:spLocks noGrp="1"/>
          </p:cNvSpPr>
          <p:nvPr>
            <p:ph type="sldNum" sz="quarter" idx="12"/>
          </p:nvPr>
        </p:nvSpPr>
        <p:spPr/>
        <p:txBody>
          <a:bodyPr/>
          <a:lstStyle/>
          <a:p>
            <a:pPr>
              <a:defRPr/>
            </a:pPr>
            <a:fld id="{81494967-73EE-4A75-A827-47B02327E019}" type="slidenum">
              <a:rPr lang="en-US" altLang="en-US" smtClean="0"/>
              <a:pPr>
                <a:defRPr/>
              </a:pPr>
              <a:t>62</a:t>
            </a:fld>
            <a:endParaRPr lang="en-US" altLang="en-US"/>
          </a:p>
        </p:txBody>
      </p:sp>
      <p:sp>
        <p:nvSpPr>
          <p:cNvPr id="23" name="Zástupný symbol pro zápatí 22"/>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3764513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left)">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50" grpId="0" animBg="1"/>
      <p:bldP spid="5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Algorithms = different path sampling techniques</a:t>
            </a:r>
          </a:p>
          <a:p>
            <a:endParaRPr lang="en-US" dirty="0" smtClean="0"/>
          </a:p>
          <a:p>
            <a:r>
              <a:rPr lang="en-US" b="1" dirty="0" smtClean="0"/>
              <a:t>Same</a:t>
            </a:r>
            <a:r>
              <a:rPr lang="en-US" dirty="0" smtClean="0"/>
              <a:t> general form of </a:t>
            </a:r>
            <a:r>
              <a:rPr lang="en-US" b="1" dirty="0" smtClean="0"/>
              <a:t>estimator</a:t>
            </a:r>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No importance transport, no </a:t>
            </a:r>
            <a:r>
              <a:rPr lang="en-US" b="1" dirty="0" err="1" smtClean="0"/>
              <a:t>adjoint</a:t>
            </a:r>
            <a:r>
              <a:rPr lang="en-US" b="1" dirty="0" smtClean="0"/>
              <a:t> equations!!!</a:t>
            </a:r>
            <a:endParaRPr lang="cs-CZ" b="1" dirty="0" smtClean="0"/>
          </a:p>
        </p:txBody>
      </p:sp>
      <p:sp>
        <p:nvSpPr>
          <p:cNvPr id="4" name="Title 3"/>
          <p:cNvSpPr>
            <a:spLocks noGrp="1"/>
          </p:cNvSpPr>
          <p:nvPr>
            <p:ph type="title"/>
          </p:nvPr>
        </p:nvSpPr>
        <p:spPr/>
        <p:txBody>
          <a:bodyPr/>
          <a:lstStyle/>
          <a:p>
            <a:r>
              <a:rPr lang="en-US" dirty="0" smtClean="0"/>
              <a:t>Path sampling</a:t>
            </a:r>
            <a:endParaRPr lang="cs-CZ" dirty="0"/>
          </a:p>
        </p:txBody>
      </p:sp>
      <p:grpSp>
        <p:nvGrpSpPr>
          <p:cNvPr id="7" name="Skupina 4"/>
          <p:cNvGrpSpPr/>
          <p:nvPr/>
        </p:nvGrpSpPr>
        <p:grpSpPr>
          <a:xfrm>
            <a:off x="3491880" y="3284984"/>
            <a:ext cx="2232248" cy="1152128"/>
            <a:chOff x="1331640" y="1412776"/>
            <a:chExt cx="2232248" cy="1152128"/>
          </a:xfrm>
        </p:grpSpPr>
        <p:graphicFrame>
          <p:nvGraphicFramePr>
            <p:cNvPr id="9" name="Object 2"/>
            <p:cNvGraphicFramePr>
              <a:graphicFrameLocks noChangeAspect="1"/>
            </p:cNvGraphicFramePr>
            <p:nvPr/>
          </p:nvGraphicFramePr>
          <p:xfrm>
            <a:off x="1331640" y="1412776"/>
            <a:ext cx="1998662" cy="1109662"/>
          </p:xfrm>
          <a:graphic>
            <a:graphicData uri="http://schemas.openxmlformats.org/presentationml/2006/ole">
              <p:oleObj spid="_x0000_s428068" name="Rovnice" r:id="rId4" imgW="799920" imgH="444240" progId="Equation.3">
                <p:embed/>
              </p:oleObj>
            </a:graphicData>
          </a:graphic>
        </p:graphicFrame>
        <p:sp>
          <p:nvSpPr>
            <p:cNvPr id="10" name="Obdélník 9"/>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Zástupný symbol pro číslo snímku 7"/>
          <p:cNvSpPr>
            <a:spLocks noGrp="1"/>
          </p:cNvSpPr>
          <p:nvPr>
            <p:ph type="sldNum" sz="quarter" idx="12"/>
          </p:nvPr>
        </p:nvSpPr>
        <p:spPr/>
        <p:txBody>
          <a:bodyPr/>
          <a:lstStyle/>
          <a:p>
            <a:pPr>
              <a:defRPr/>
            </a:pPr>
            <a:fld id="{81494967-73EE-4A75-A827-47B02327E019}" type="slidenum">
              <a:rPr lang="en-US" altLang="en-US" smtClean="0"/>
              <a:pPr>
                <a:defRPr/>
              </a:pPr>
              <a:t>63</a:t>
            </a:fld>
            <a:endParaRPr lang="en-US" altLang="en-US"/>
          </a:p>
        </p:txBody>
      </p:sp>
      <p:sp>
        <p:nvSpPr>
          <p:cNvPr id="13" name="Zástupný symbol pro zápatí 12"/>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4182069559"/>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US" b="1" dirty="0" smtClean="0"/>
              <a:t>Path sampling</a:t>
            </a:r>
            <a:br>
              <a:rPr lang="en-US" b="1" dirty="0" smtClean="0"/>
            </a:br>
            <a:r>
              <a:rPr lang="en-US" b="1" dirty="0" smtClean="0"/>
              <a:t>&amp;</a:t>
            </a:r>
            <a:br>
              <a:rPr lang="en-US" b="1" dirty="0" smtClean="0"/>
            </a:br>
            <a:r>
              <a:rPr lang="en-US" b="1" dirty="0" smtClean="0"/>
              <a:t>Path PDF</a:t>
            </a:r>
            <a:endParaRPr lang="en-US" b="1" dirty="0"/>
          </a:p>
        </p:txBody>
      </p:sp>
      <p:sp>
        <p:nvSpPr>
          <p:cNvPr id="3" name="Zástupný symbol pro text 2"/>
          <p:cNvSpPr>
            <a:spLocks noGrp="1"/>
          </p:cNvSpPr>
          <p:nvPr>
            <p:ph type="subTitle" idx="1"/>
          </p:nvPr>
        </p:nvSpPr>
        <p:spPr/>
        <p:txBody>
          <a:bodyPr/>
          <a:lstStyle/>
          <a:p>
            <a:endParaRPr lang="cs-CZ" dirty="0" smtClean="0"/>
          </a:p>
          <a:p>
            <a:endParaRPr lang="cs-CZ" dirty="0" smtClean="0"/>
          </a:p>
          <a:p>
            <a:endParaRPr lang="cs-CZ" dirty="0" smtClean="0"/>
          </a:p>
          <a:p>
            <a:endParaRPr lang="en-US" dirty="0"/>
          </a:p>
        </p:txBody>
      </p:sp>
    </p:spTree>
    <p:extLst>
      <p:ext uri="{BB962C8B-B14F-4D97-AF65-F5344CB8AC3E}">
        <p14:creationId xmlns="" xmlns:p14="http://schemas.microsoft.com/office/powerpoint/2010/main" val="189513154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93532" y="4397312"/>
            <a:ext cx="9018872" cy="2481674"/>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8872" h="2481674">
                <a:moveTo>
                  <a:pt x="6552928" y="2194556"/>
                </a:moveTo>
                <a:cubicBezTo>
                  <a:pt x="7417286" y="2342407"/>
                  <a:pt x="8317997" y="2481674"/>
                  <a:pt x="8668331" y="2194556"/>
                </a:cubicBezTo>
                <a:cubicBezTo>
                  <a:pt x="9018665" y="1907438"/>
                  <a:pt x="9018872" y="788021"/>
                  <a:pt x="8654932" y="471848"/>
                </a:cubicBezTo>
                <a:cubicBezTo>
                  <a:pt x="8290992" y="155675"/>
                  <a:pt x="7556038" y="333911"/>
                  <a:pt x="6484689" y="297517"/>
                </a:cubicBezTo>
                <a:lnTo>
                  <a:pt x="2253883" y="161039"/>
                </a:lnTo>
                <a:cubicBezTo>
                  <a:pt x="1173435" y="151941"/>
                  <a:pt x="663321" y="0"/>
                  <a:pt x="374012" y="183816"/>
                </a:cubicBezTo>
                <a:cubicBezTo>
                  <a:pt x="84703" y="367632"/>
                  <a:pt x="0" y="1076665"/>
                  <a:pt x="518028" y="1263937"/>
                </a:cubicBezTo>
                <a:cubicBezTo>
                  <a:pt x="1036056" y="1451209"/>
                  <a:pt x="2476364" y="1152348"/>
                  <a:pt x="3482181" y="1307451"/>
                </a:cubicBezTo>
                <a:cubicBezTo>
                  <a:pt x="4487998" y="1462554"/>
                  <a:pt x="5688570" y="2046705"/>
                  <a:pt x="6552928" y="2194556"/>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6"/>
            <a:ext cx="8917694" cy="3264474"/>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538889">
                <a:moveTo>
                  <a:pt x="3036338" y="2523509"/>
                </a:moveTo>
                <a:cubicBezTo>
                  <a:pt x="2150746" y="2518033"/>
                  <a:pt x="744082" y="2458458"/>
                  <a:pt x="372041" y="2601570"/>
                </a:cubicBezTo>
                <a:cubicBezTo>
                  <a:pt x="0" y="2744682"/>
                  <a:pt x="132014" y="3252079"/>
                  <a:pt x="804089" y="3382181"/>
                </a:cubicBezTo>
                <a:cubicBezTo>
                  <a:pt x="1476164" y="3512283"/>
                  <a:pt x="3439226" y="3538889"/>
                  <a:pt x="4404489" y="3382181"/>
                </a:cubicBezTo>
                <a:cubicBezTo>
                  <a:pt x="5369752" y="3225473"/>
                  <a:pt x="5899592" y="2624074"/>
                  <a:pt x="6595669" y="2441932"/>
                </a:cubicBezTo>
                <a:cubicBezTo>
                  <a:pt x="7291746" y="225979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Local path sampling</a:t>
            </a:r>
            <a:endParaRPr lang="en-US" dirty="0"/>
          </a:p>
        </p:txBody>
      </p:sp>
      <p:sp>
        <p:nvSpPr>
          <p:cNvPr id="3" name="Zástupný symbol pro obsah 2"/>
          <p:cNvSpPr>
            <a:spLocks noGrp="1"/>
          </p:cNvSpPr>
          <p:nvPr>
            <p:ph idx="1"/>
          </p:nvPr>
        </p:nvSpPr>
        <p:spPr/>
        <p:txBody>
          <a:bodyPr/>
          <a:lstStyle/>
          <a:p>
            <a:r>
              <a:rPr lang="en-US" dirty="0" smtClean="0"/>
              <a:t>Sample one path vertex at a time</a:t>
            </a:r>
          </a:p>
          <a:p>
            <a:pPr>
              <a:buNone/>
            </a:pPr>
            <a:endParaRPr lang="en-US" dirty="0" smtClean="0"/>
          </a:p>
          <a:p>
            <a:pPr marL="457200" indent="-457200">
              <a:buFont typeface="+mj-lt"/>
              <a:buAutoNum type="arabicPeriod"/>
            </a:pPr>
            <a:r>
              <a:rPr lang="en-US" dirty="0" smtClean="0"/>
              <a:t>From an a priori distribution</a:t>
            </a:r>
          </a:p>
          <a:p>
            <a:pPr marL="784225" lvl="1" indent="-457200"/>
            <a:r>
              <a:rPr lang="en-US" dirty="0" smtClean="0"/>
              <a:t>lights, camera sensors</a:t>
            </a:r>
          </a:p>
          <a:p>
            <a:pPr marL="457200" indent="-457200">
              <a:buFont typeface="+mj-lt"/>
              <a:buAutoNum type="arabicPeriod"/>
            </a:pPr>
            <a:endParaRPr lang="en-US" dirty="0" smtClean="0"/>
          </a:p>
          <a:p>
            <a:pPr marL="457200" indent="-457200">
              <a:buFont typeface="+mj-lt"/>
              <a:buAutoNum type="arabicPeriod"/>
            </a:pPr>
            <a:r>
              <a:rPr lang="en-US" dirty="0" smtClean="0"/>
              <a:t>Sample direction from an existing vertex</a:t>
            </a:r>
          </a:p>
          <a:p>
            <a:pPr marL="457200" indent="-457200">
              <a:buFont typeface="+mj-lt"/>
              <a:buAutoNum type="arabicPeriod"/>
            </a:pPr>
            <a:endParaRPr lang="en-US" dirty="0" smtClean="0"/>
          </a:p>
          <a:p>
            <a:pPr marL="457200" indent="-457200">
              <a:buFont typeface="+mj-lt"/>
              <a:buAutoNum type="arabicPeriod"/>
            </a:pPr>
            <a:r>
              <a:rPr lang="en-US" dirty="0" smtClean="0"/>
              <a:t>Connect sub-paths</a:t>
            </a:r>
          </a:p>
          <a:p>
            <a:pPr marL="784225" lvl="1" indent="-457200"/>
            <a:r>
              <a:rPr lang="en-US" dirty="0" smtClean="0"/>
              <a:t>test visibility between vertices</a:t>
            </a:r>
          </a:p>
        </p:txBody>
      </p:sp>
      <p:grpSp>
        <p:nvGrpSpPr>
          <p:cNvPr id="7"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5" name="Skupina 44"/>
          <p:cNvGrpSpPr/>
          <p:nvPr/>
        </p:nvGrpSpPr>
        <p:grpSpPr>
          <a:xfrm>
            <a:off x="6693106" y="2636912"/>
            <a:ext cx="1695318" cy="1872208"/>
            <a:chOff x="6693106" y="2636912"/>
            <a:chExt cx="1695318" cy="1872208"/>
          </a:xfrm>
        </p:grpSpPr>
        <p:grpSp>
          <p:nvGrpSpPr>
            <p:cNvPr id="14"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53"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1" name="Zástupný symbol pro zápatí 40"/>
          <p:cNvSpPr>
            <a:spLocks noGrp="1"/>
          </p:cNvSpPr>
          <p:nvPr>
            <p:ph type="ftr" sz="quarter" idx="11"/>
          </p:nvPr>
        </p:nvSpPr>
        <p:spPr/>
        <p:txBody>
          <a:bodyPr/>
          <a:lstStyle/>
          <a:p>
            <a:pPr>
              <a:defRPr/>
            </a:pPr>
            <a:r>
              <a:rPr lang="en-US" altLang="en-US" smtClean="0"/>
              <a:t>PG III (NPGR010) - J. Křivánek 2013</a:t>
            </a:r>
            <a:endParaRPr lang="en-US" altLang="en-US" dirty="0"/>
          </a:p>
        </p:txBody>
      </p:sp>
      <p:sp>
        <p:nvSpPr>
          <p:cNvPr id="4" name="Slide Number Placeholder 3"/>
          <p:cNvSpPr>
            <a:spLocks noGrp="1"/>
          </p:cNvSpPr>
          <p:nvPr>
            <p:ph type="sldNum" sz="quarter" idx="12"/>
          </p:nvPr>
        </p:nvSpPr>
        <p:spPr/>
        <p:txBody>
          <a:bodyPr/>
          <a:lstStyle/>
          <a:p>
            <a:pPr>
              <a:defRPr/>
            </a:pPr>
            <a:fld id="{81494967-73EE-4A75-A827-47B02327E019}" type="slidenum">
              <a:rPr lang="en-US" altLang="en-US" smtClean="0"/>
              <a:pPr>
                <a:defRPr/>
              </a:pPr>
              <a:t>65</a:t>
            </a:fld>
            <a:endParaRPr lang="en-US" altLang="en-US"/>
          </a:p>
        </p:txBody>
      </p:sp>
    </p:spTree>
    <p:extLst>
      <p:ext uri="{BB962C8B-B14F-4D97-AF65-F5344CB8AC3E}">
        <p14:creationId xmlns="" xmlns:p14="http://schemas.microsoft.com/office/powerpoint/2010/main" val="1178614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down)">
                                      <p:cBhvr>
                                        <p:cTn id="43" dur="500"/>
                                        <p:tgtEl>
                                          <p:spTgt spid="3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0" grpId="0" animBg="1"/>
      <p:bldP spid="33" grpId="0" animBg="1"/>
      <p:bldP spid="3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Example – Path tracing</a:t>
            </a:r>
            <a:endParaRPr lang="en-US" dirty="0"/>
          </a:p>
        </p:txBody>
      </p:sp>
      <p:sp>
        <p:nvSpPr>
          <p:cNvPr id="3" name="Zástupný symbol pro obsah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pPr marL="457200" indent="-457200">
              <a:buFont typeface="+mj-lt"/>
              <a:buAutoNum type="arabicPeriod"/>
            </a:pPr>
            <a:r>
              <a:rPr lang="en-US" dirty="0" smtClean="0"/>
              <a:t>A priori </a:t>
            </a:r>
            <a:r>
              <a:rPr lang="en-US" dirty="0" err="1" smtClean="0"/>
              <a:t>distrib</a:t>
            </a:r>
            <a:r>
              <a:rPr lang="en-US" dirty="0" smtClean="0"/>
              <a:t>.</a:t>
            </a:r>
          </a:p>
          <a:p>
            <a:pPr marL="457200" indent="-457200">
              <a:buFont typeface="+mj-lt"/>
              <a:buAutoNum type="arabicPeriod"/>
            </a:pPr>
            <a:r>
              <a:rPr lang="en-US" dirty="0" smtClean="0"/>
              <a:t>Direction sampling</a:t>
            </a:r>
          </a:p>
          <a:p>
            <a:pPr marL="457200" indent="-457200">
              <a:buFont typeface="+mj-lt"/>
              <a:buAutoNum type="arabicPeriod"/>
            </a:pPr>
            <a:r>
              <a:rPr lang="en-US" dirty="0" smtClean="0"/>
              <a:t>Connect vertices</a:t>
            </a:r>
            <a:endParaRPr lang="en-US" dirty="0"/>
          </a:p>
        </p:txBody>
      </p:sp>
      <p:grpSp>
        <p:nvGrpSpPr>
          <p:cNvPr id="5" name="Skupina 4"/>
          <p:cNvGrpSpPr/>
          <p:nvPr/>
        </p:nvGrpSpPr>
        <p:grpSpPr>
          <a:xfrm>
            <a:off x="4355976" y="177281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71600" y="2204864"/>
            <a:ext cx="1504950" cy="1550988"/>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2275696" y="3317237"/>
            <a:ext cx="3520440" cy="1983971"/>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2209546" y="32527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6" name="Oval 11"/>
          <p:cNvSpPr/>
          <p:nvPr/>
        </p:nvSpPr>
        <p:spPr>
          <a:xfrm>
            <a:off x="5803189" y="5252604"/>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7" name="Oval 11"/>
          <p:cNvSpPr/>
          <p:nvPr/>
        </p:nvSpPr>
        <p:spPr>
          <a:xfrm>
            <a:off x="6363351" y="231707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8" name="Straight Arrow Connector 13"/>
          <p:cNvCxnSpPr/>
          <p:nvPr/>
        </p:nvCxnSpPr>
        <p:spPr>
          <a:xfrm flipV="1">
            <a:off x="5875699" y="2467992"/>
            <a:ext cx="531019" cy="2761894"/>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13"/>
          <p:cNvCxnSpPr/>
          <p:nvPr/>
        </p:nvCxnSpPr>
        <p:spPr>
          <a:xfrm flipH="1">
            <a:off x="5948127" y="3717032"/>
            <a:ext cx="1864233" cy="1549067"/>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9" name="Oval 11"/>
          <p:cNvSpPr/>
          <p:nvPr/>
        </p:nvSpPr>
        <p:spPr>
          <a:xfrm>
            <a:off x="6588224" y="22768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0" name="Straight Arrow Connector 13"/>
          <p:cNvCxnSpPr/>
          <p:nvPr/>
        </p:nvCxnSpPr>
        <p:spPr>
          <a:xfrm>
            <a:off x="6709340" y="2403806"/>
            <a:ext cx="1102329" cy="1234160"/>
          </a:xfrm>
          <a:prstGeom prst="straightConnector1">
            <a:avLst/>
          </a:prstGeom>
          <a:ln w="12700">
            <a:solidFill>
              <a:schemeClr val="tx1">
                <a:lumMod val="65000"/>
                <a:lumOff val="35000"/>
              </a:schemeClr>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25" name="Oval 11"/>
          <p:cNvSpPr/>
          <p:nvPr/>
        </p:nvSpPr>
        <p:spPr>
          <a:xfrm>
            <a:off x="7804409" y="361322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TextovéPole 36"/>
          <p:cNvSpPr txBox="1"/>
          <p:nvPr/>
        </p:nvSpPr>
        <p:spPr>
          <a:xfrm>
            <a:off x="1979712" y="3491716"/>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1.</a:t>
            </a:r>
            <a:endParaRPr lang="cs-CZ" dirty="0" smtClean="0">
              <a:latin typeface="+mn-lt"/>
            </a:endParaRPr>
          </a:p>
        </p:txBody>
      </p:sp>
      <p:sp>
        <p:nvSpPr>
          <p:cNvPr id="38" name="TextovéPole 37"/>
          <p:cNvSpPr txBox="1"/>
          <p:nvPr/>
        </p:nvSpPr>
        <p:spPr>
          <a:xfrm>
            <a:off x="5940152" y="5373216"/>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39" name="TextovéPole 38"/>
          <p:cNvSpPr txBox="1"/>
          <p:nvPr/>
        </p:nvSpPr>
        <p:spPr>
          <a:xfrm>
            <a:off x="5934496" y="2022372"/>
            <a:ext cx="34657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1.</a:t>
            </a:r>
            <a:endParaRPr lang="cs-CZ" dirty="0" smtClean="0">
              <a:latin typeface="+mn-lt"/>
            </a:endParaRPr>
          </a:p>
        </p:txBody>
      </p:sp>
      <p:sp>
        <p:nvSpPr>
          <p:cNvPr id="42" name="TextovéPole 41"/>
          <p:cNvSpPr txBox="1"/>
          <p:nvPr/>
        </p:nvSpPr>
        <p:spPr>
          <a:xfrm>
            <a:off x="5724128" y="3501008"/>
            <a:ext cx="373820"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3.</a:t>
            </a:r>
            <a:endParaRPr lang="cs-CZ" dirty="0" smtClean="0">
              <a:latin typeface="+mn-lt"/>
            </a:endParaRPr>
          </a:p>
        </p:txBody>
      </p:sp>
      <p:sp>
        <p:nvSpPr>
          <p:cNvPr id="43" name="TextovéPole 42"/>
          <p:cNvSpPr txBox="1"/>
          <p:nvPr/>
        </p:nvSpPr>
        <p:spPr>
          <a:xfrm>
            <a:off x="7812360" y="3789040"/>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44" name="TextovéPole 43"/>
          <p:cNvSpPr txBox="1"/>
          <p:nvPr/>
        </p:nvSpPr>
        <p:spPr>
          <a:xfrm>
            <a:off x="6755768" y="1969384"/>
            <a:ext cx="375424" cy="369332"/>
          </a:xfrm>
          <a:prstGeom prst="rect">
            <a:avLst/>
          </a:prstGeom>
          <a:solidFill>
            <a:schemeClr val="accent1"/>
          </a:solidFill>
          <a:effectLst>
            <a:outerShdw blurRad="63500" sx="102000" sy="102000" algn="ctr" rotWithShape="0">
              <a:prstClr val="black">
                <a:alpha val="40000"/>
              </a:prstClr>
            </a:outerShdw>
            <a:softEdge rad="31750"/>
          </a:effectLst>
        </p:spPr>
        <p:txBody>
          <a:bodyPr wrap="none" rtlCol="0">
            <a:spAutoFit/>
          </a:bodyPr>
          <a:lstStyle/>
          <a:p>
            <a:r>
              <a:rPr lang="en-US" dirty="0" smtClean="0">
                <a:latin typeface="+mn-lt"/>
              </a:rPr>
              <a:t>2.</a:t>
            </a:r>
            <a:endParaRPr lang="cs-CZ" dirty="0" smtClean="0">
              <a:latin typeface="+mn-lt"/>
            </a:endParaRPr>
          </a:p>
        </p:txBody>
      </p:sp>
      <p:sp>
        <p:nvSpPr>
          <p:cNvPr id="45" name="Volný tvar 44"/>
          <p:cNvSpPr/>
          <p:nvPr/>
        </p:nvSpPr>
        <p:spPr>
          <a:xfrm>
            <a:off x="2493496" y="2461097"/>
            <a:ext cx="3839211" cy="2738919"/>
          </a:xfrm>
          <a:custGeom>
            <a:avLst/>
            <a:gdLst>
              <a:gd name="connsiteX0" fmla="*/ 0 w 3900792"/>
              <a:gd name="connsiteY0" fmla="*/ 787940 h 2626468"/>
              <a:gd name="connsiteX1" fmla="*/ 3229583 w 3900792"/>
              <a:gd name="connsiteY1" fmla="*/ 2626468 h 2626468"/>
              <a:gd name="connsiteX2" fmla="*/ 3900792 w 3900792"/>
              <a:gd name="connsiteY2" fmla="*/ 0 h 2626468"/>
              <a:gd name="connsiteX3" fmla="*/ 3900792 w 3900792"/>
              <a:gd name="connsiteY3" fmla="*/ 0 h 2626468"/>
              <a:gd name="connsiteX0" fmla="*/ 0 w 3900792"/>
              <a:gd name="connsiteY0" fmla="*/ 787940 h 2738919"/>
              <a:gd name="connsiteX1" fmla="*/ 3373949 w 3900792"/>
              <a:gd name="connsiteY1" fmla="*/ 2738919 h 2738919"/>
              <a:gd name="connsiteX2" fmla="*/ 3900792 w 3900792"/>
              <a:gd name="connsiteY2" fmla="*/ 0 h 2738919"/>
              <a:gd name="connsiteX3" fmla="*/ 3900792 w 3900792"/>
              <a:gd name="connsiteY3" fmla="*/ 0 h 2738919"/>
              <a:gd name="connsiteX0" fmla="*/ 0 w 3839211"/>
              <a:gd name="connsiteY0" fmla="*/ 866711 h 2738919"/>
              <a:gd name="connsiteX1" fmla="*/ 3312368 w 3839211"/>
              <a:gd name="connsiteY1" fmla="*/ 2738919 h 2738919"/>
              <a:gd name="connsiteX2" fmla="*/ 3839211 w 3839211"/>
              <a:gd name="connsiteY2" fmla="*/ 0 h 2738919"/>
              <a:gd name="connsiteX3" fmla="*/ 3839211 w 3839211"/>
              <a:gd name="connsiteY3" fmla="*/ 0 h 2738919"/>
            </a:gdLst>
            <a:ahLst/>
            <a:cxnLst>
              <a:cxn ang="0">
                <a:pos x="connsiteX0" y="connsiteY0"/>
              </a:cxn>
              <a:cxn ang="0">
                <a:pos x="connsiteX1" y="connsiteY1"/>
              </a:cxn>
              <a:cxn ang="0">
                <a:pos x="connsiteX2" y="connsiteY2"/>
              </a:cxn>
              <a:cxn ang="0">
                <a:pos x="connsiteX3" y="connsiteY3"/>
              </a:cxn>
            </a:cxnLst>
            <a:rect l="l" t="t" r="r" b="b"/>
            <a:pathLst>
              <a:path w="3839211" h="2738919">
                <a:moveTo>
                  <a:pt x="0" y="866711"/>
                </a:moveTo>
                <a:lnTo>
                  <a:pt x="3312368" y="2738919"/>
                </a:lnTo>
                <a:lnTo>
                  <a:pt x="3839211" y="0"/>
                </a:lnTo>
                <a:lnTo>
                  <a:pt x="3839211" y="0"/>
                </a:lnTo>
              </a:path>
            </a:pathLst>
          </a:custGeom>
          <a:ln w="38100">
            <a:solidFill>
              <a:srgbClr val="FFCC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6" name="Volný tvar 45"/>
          <p:cNvSpPr/>
          <p:nvPr/>
        </p:nvSpPr>
        <p:spPr>
          <a:xfrm>
            <a:off x="2441643" y="2393004"/>
            <a:ext cx="5593404" cy="311285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3404" h="3112851">
                <a:moveTo>
                  <a:pt x="0" y="1157592"/>
                </a:moveTo>
                <a:lnTo>
                  <a:pt x="3472774" y="3112851"/>
                </a:lnTo>
                <a:lnTo>
                  <a:pt x="5593404" y="1303507"/>
                </a:lnTo>
                <a:lnTo>
                  <a:pt x="4406629" y="0"/>
                </a:lnTo>
                <a:lnTo>
                  <a:pt x="4406629" y="0"/>
                </a:lnTo>
                <a:lnTo>
                  <a:pt x="4406629" y="0"/>
                </a:lnTo>
              </a:path>
            </a:pathLst>
          </a:custGeom>
          <a:ln w="38100">
            <a:solidFill>
              <a:srgbClr val="00B0F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1" name="Zástupný symbol pro číslo snímku 30"/>
          <p:cNvSpPr>
            <a:spLocks noGrp="1"/>
          </p:cNvSpPr>
          <p:nvPr>
            <p:ph type="sldNum" sz="quarter" idx="12"/>
          </p:nvPr>
        </p:nvSpPr>
        <p:spPr/>
        <p:txBody>
          <a:bodyPr/>
          <a:lstStyle/>
          <a:p>
            <a:pPr>
              <a:defRPr/>
            </a:pPr>
            <a:fld id="{81494967-73EE-4A75-A827-47B02327E019}" type="slidenum">
              <a:rPr lang="en-US" altLang="en-US" smtClean="0"/>
              <a:pPr>
                <a:defRPr/>
              </a:pPr>
              <a:t>66</a:t>
            </a:fld>
            <a:endParaRPr lang="en-US" altLang="en-US"/>
          </a:p>
        </p:txBody>
      </p:sp>
      <p:sp>
        <p:nvSpPr>
          <p:cNvPr id="34" name="Zástupný symbol pro zápatí 33"/>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4060359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9" grpId="0" animBg="1"/>
      <p:bldP spid="25" grpId="0" animBg="1"/>
      <p:bldP spid="37" grpId="0" animBg="1"/>
      <p:bldP spid="38" grpId="0" animBg="1"/>
      <p:bldP spid="39" grpId="0" animBg="1"/>
      <p:bldP spid="42" grpId="0" animBg="1"/>
      <p:bldP spid="43" grpId="0" animBg="1"/>
      <p:bldP spid="44" grpId="0" animBg="1"/>
      <p:bldP spid="45" grpId="0" animBg="1"/>
      <p:bldP spid="4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Use of local path sampling</a:t>
            </a:r>
            <a:endParaRPr lang="cs-CZ" dirty="0"/>
          </a:p>
        </p:txBody>
      </p:sp>
      <p:sp>
        <p:nvSpPr>
          <p:cNvPr id="3" name="Zástupný symbol pro obsah 2"/>
          <p:cNvSpPr>
            <a:spLocks noGrp="1"/>
          </p:cNvSpPr>
          <p:nvPr>
            <p:ph idx="1"/>
          </p:nvPr>
        </p:nvSpPr>
        <p:spPr/>
        <p:txBody>
          <a:bodyPr/>
          <a:lstStyle/>
          <a:p>
            <a:endParaRPr lang="cs-CZ" dirty="0"/>
          </a:p>
        </p:txBody>
      </p:sp>
      <p:grpSp>
        <p:nvGrpSpPr>
          <p:cNvPr id="20" name="Skupina 19"/>
          <p:cNvGrpSpPr/>
          <p:nvPr/>
        </p:nvGrpSpPr>
        <p:grpSpPr>
          <a:xfrm>
            <a:off x="35496" y="3023343"/>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35"/>
          <p:cNvGrpSpPr/>
          <p:nvPr/>
        </p:nvGrpSpPr>
        <p:grpSpPr>
          <a:xfrm>
            <a:off x="3084105" y="3023343"/>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52" name="Skupina 51"/>
          <p:cNvGrpSpPr/>
          <p:nvPr/>
        </p:nvGrpSpPr>
        <p:grpSpPr>
          <a:xfrm>
            <a:off x="6156176" y="3023343"/>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1905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650707" y="2276872"/>
            <a:ext cx="2121093" cy="461665"/>
          </a:xfrm>
          <a:prstGeom prst="rect">
            <a:avLst/>
          </a:prstGeom>
          <a:noFill/>
        </p:spPr>
        <p:txBody>
          <a:bodyPr wrap="none" rtlCol="0">
            <a:spAutoFit/>
          </a:bodyPr>
          <a:lstStyle/>
          <a:p>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4" name="TextovéPole 53"/>
          <p:cNvSpPr txBox="1"/>
          <p:nvPr/>
        </p:nvSpPr>
        <p:spPr>
          <a:xfrm>
            <a:off x="3707904" y="2276872"/>
            <a:ext cx="2220480" cy="461665"/>
          </a:xfrm>
          <a:prstGeom prst="rect">
            <a:avLst/>
          </a:prstGeom>
          <a:noFill/>
        </p:spPr>
        <p:txBody>
          <a:bodyPr wrap="none" rtlCol="0">
            <a:spAutoFit/>
          </a:bodyPr>
          <a:lstStyle/>
          <a:p>
            <a:r>
              <a:rPr lang="en-US" sz="2400" b="1" dirty="0" smtClean="0">
                <a:solidFill>
                  <a:schemeClr val="tx2"/>
                </a:solidFill>
                <a:latin typeface="+mn-lt"/>
              </a:rPr>
              <a:t>Light tracing</a:t>
            </a:r>
            <a:endParaRPr lang="cs-CZ" sz="2400" b="1" dirty="0" smtClean="0">
              <a:solidFill>
                <a:schemeClr val="tx2"/>
              </a:solidFill>
              <a:latin typeface="+mn-lt"/>
            </a:endParaRPr>
          </a:p>
        </p:txBody>
      </p:sp>
      <p:sp>
        <p:nvSpPr>
          <p:cNvPr id="55" name="TextovéPole 54"/>
          <p:cNvSpPr txBox="1"/>
          <p:nvPr/>
        </p:nvSpPr>
        <p:spPr>
          <a:xfrm>
            <a:off x="6672000" y="2093947"/>
            <a:ext cx="2265364" cy="830997"/>
          </a:xfrm>
          <a:prstGeom prst="rect">
            <a:avLst/>
          </a:prstGeom>
          <a:noFill/>
        </p:spPr>
        <p:txBody>
          <a:bodyPr wrap="none" rtlCol="0">
            <a:spAutoFit/>
          </a:bodyPr>
          <a:lstStyle/>
          <a:p>
            <a:pPr algn="ctr"/>
            <a:r>
              <a:rPr lang="en-US" sz="2400" b="1" dirty="0" smtClean="0">
                <a:solidFill>
                  <a:schemeClr val="tx2"/>
                </a:solidFill>
                <a:latin typeface="+mn-lt"/>
              </a:rPr>
              <a:t>Bidirectional</a:t>
            </a:r>
            <a:br>
              <a:rPr lang="en-US" sz="2400" b="1" dirty="0" smtClean="0">
                <a:solidFill>
                  <a:schemeClr val="tx2"/>
                </a:solidFill>
                <a:latin typeface="+mn-lt"/>
              </a:rPr>
            </a:br>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6" name="Zástupný symbol pro číslo snímku 55"/>
          <p:cNvSpPr>
            <a:spLocks noGrp="1"/>
          </p:cNvSpPr>
          <p:nvPr>
            <p:ph type="sldNum" sz="quarter" idx="12"/>
          </p:nvPr>
        </p:nvSpPr>
        <p:spPr/>
        <p:txBody>
          <a:bodyPr/>
          <a:lstStyle/>
          <a:p>
            <a:pPr>
              <a:defRPr/>
            </a:pPr>
            <a:fld id="{81494967-73EE-4A75-A827-47B02327E019}" type="slidenum">
              <a:rPr lang="en-US" altLang="en-US" smtClean="0"/>
              <a:pPr>
                <a:defRPr/>
              </a:pPr>
              <a:t>67</a:t>
            </a:fld>
            <a:endParaRPr lang="en-US" altLang="en-US"/>
          </a:p>
        </p:txBody>
      </p:sp>
      <p:sp>
        <p:nvSpPr>
          <p:cNvPr id="59" name="Zástupný symbol pro zápatí 58"/>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24804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46" name="Skupina 45"/>
          <p:cNvGrpSpPr/>
          <p:nvPr/>
        </p:nvGrpSpPr>
        <p:grpSpPr>
          <a:xfrm>
            <a:off x="2267744" y="1268760"/>
            <a:ext cx="4824536" cy="1872208"/>
            <a:chOff x="2339752" y="1844824"/>
            <a:chExt cx="4824536" cy="1872208"/>
          </a:xfrm>
        </p:grpSpPr>
        <p:sp>
          <p:nvSpPr>
            <p:cNvPr id="45" name="Obdélník 44"/>
            <p:cNvSpPr/>
            <p:nvPr/>
          </p:nvSpPr>
          <p:spPr>
            <a:xfrm>
              <a:off x="2339752" y="1844824"/>
              <a:ext cx="4824536" cy="187220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p:oleObj spid="_x0000_s429228" name="Equation" r:id="rId4" imgW="1397000" imgH="228600" progId="Equation.3">
                <p:embed/>
              </p:oleObj>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49"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50"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51" name="Straight Arrow Connector 6"/>
          <p:cNvCxnSpPr>
            <a:stCxn id="52" idx="1"/>
            <a:endCxn id="60" idx="5"/>
          </p:cNvCxnSpPr>
          <p:nvPr/>
        </p:nvCxnSpPr>
        <p:spPr>
          <a:xfrm flipH="1" flipV="1">
            <a:off x="5453903" y="4900015"/>
            <a:ext cx="1369413" cy="636285"/>
          </a:xfrm>
          <a:prstGeom prst="straightConnector1">
            <a:avLst/>
          </a:prstGeom>
          <a:ln w="12700">
            <a:solidFill>
              <a:schemeClr val="tx1">
                <a:lumMod val="65000"/>
                <a:lumOff val="35000"/>
              </a:schemeClr>
            </a:solidFill>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52"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3"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54" name="Straight Arrow Connector 9"/>
          <p:cNvCxnSpPr>
            <a:stCxn id="60" idx="3"/>
            <a:endCxn id="61" idx="7"/>
          </p:cNvCxnSpPr>
          <p:nvPr/>
        </p:nvCxnSpPr>
        <p:spPr>
          <a:xfrm flipH="1">
            <a:off x="3844615" y="4900015"/>
            <a:ext cx="1517218" cy="1165129"/>
          </a:xfrm>
          <a:prstGeom prst="straightConnector1">
            <a:avLst/>
          </a:prstGeom>
          <a:ln w="12700">
            <a:solidFill>
              <a:schemeClr val="tx1">
                <a:lumMod val="65000"/>
                <a:lumOff val="35000"/>
              </a:schemeClr>
            </a:solidFill>
            <a:prstDash val="solid"/>
            <a:tailEnd type="none" w="med" len="lg"/>
          </a:ln>
        </p:spPr>
        <p:style>
          <a:lnRef idx="1">
            <a:schemeClr val="accent1"/>
          </a:lnRef>
          <a:fillRef idx="0">
            <a:schemeClr val="accent1"/>
          </a:fillRef>
          <a:effectRef idx="0">
            <a:schemeClr val="accent1"/>
          </a:effectRef>
          <a:fontRef idx="minor">
            <a:schemeClr val="tx1"/>
          </a:fontRef>
        </p:style>
      </p:cxnSp>
      <p:cxnSp>
        <p:nvCxnSpPr>
          <p:cNvPr id="55" name="Straight Arrow Connector 10"/>
          <p:cNvCxnSpPr>
            <a:stCxn id="61" idx="1"/>
            <a:endCxn id="56" idx="5"/>
          </p:cNvCxnSpPr>
          <p:nvPr/>
        </p:nvCxnSpPr>
        <p:spPr>
          <a:xfrm flipH="1" flipV="1">
            <a:off x="2320684" y="5210132"/>
            <a:ext cx="1431861" cy="855012"/>
          </a:xfrm>
          <a:prstGeom prst="straightConnector1">
            <a:avLst/>
          </a:prstGeom>
          <a:ln w="12700">
            <a:solidFill>
              <a:schemeClr val="tx1">
                <a:lumMod val="65000"/>
                <a:lumOff val="35000"/>
              </a:schemeClr>
            </a:solidFill>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56"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57" name="Group 12"/>
          <p:cNvGrpSpPr/>
          <p:nvPr/>
        </p:nvGrpSpPr>
        <p:grpSpPr>
          <a:xfrm rot="21283642">
            <a:off x="1737382" y="4857759"/>
            <a:ext cx="410270" cy="298378"/>
            <a:chOff x="3192789" y="1005143"/>
            <a:chExt cx="785815" cy="571503"/>
          </a:xfrm>
        </p:grpSpPr>
        <p:sp>
          <p:nvSpPr>
            <p:cNvPr id="58"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59"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60"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1"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62" name="Object 4"/>
          <p:cNvGraphicFramePr>
            <a:graphicFrameLocks noChangeAspect="1"/>
          </p:cNvGraphicFramePr>
          <p:nvPr/>
        </p:nvGraphicFramePr>
        <p:xfrm>
          <a:off x="6487641" y="5464274"/>
          <a:ext cx="411162" cy="568325"/>
        </p:xfrm>
        <a:graphic>
          <a:graphicData uri="http://schemas.openxmlformats.org/presentationml/2006/ole">
            <p:oleObj spid="_x0000_s429229" name="Rovnice" r:id="rId5" imgW="165028" imgH="228501" progId="Equation.3">
              <p:embed/>
            </p:oleObj>
          </a:graphicData>
        </a:graphic>
      </p:graphicFrame>
      <p:graphicFrame>
        <p:nvGraphicFramePr>
          <p:cNvPr id="63" name="Object 5"/>
          <p:cNvGraphicFramePr>
            <a:graphicFrameLocks noChangeAspect="1"/>
          </p:cNvGraphicFramePr>
          <p:nvPr/>
        </p:nvGraphicFramePr>
        <p:xfrm>
          <a:off x="5295503" y="4793208"/>
          <a:ext cx="381000" cy="536575"/>
        </p:xfrm>
        <a:graphic>
          <a:graphicData uri="http://schemas.openxmlformats.org/presentationml/2006/ole">
            <p:oleObj spid="_x0000_s429230" name="Rovnice" r:id="rId6" imgW="152268" imgH="215713" progId="Equation.3">
              <p:embed/>
            </p:oleObj>
          </a:graphicData>
        </a:graphic>
      </p:graphicFrame>
      <p:graphicFrame>
        <p:nvGraphicFramePr>
          <p:cNvPr id="64" name="Object 6"/>
          <p:cNvGraphicFramePr>
            <a:graphicFrameLocks noChangeAspect="1"/>
          </p:cNvGraphicFramePr>
          <p:nvPr/>
        </p:nvGraphicFramePr>
        <p:xfrm>
          <a:off x="3594299" y="5511899"/>
          <a:ext cx="411162" cy="536575"/>
        </p:xfrm>
        <a:graphic>
          <a:graphicData uri="http://schemas.openxmlformats.org/presentationml/2006/ole">
            <p:oleObj spid="_x0000_s429231" name="Rovnice" r:id="rId7" imgW="164885" imgH="215619" progId="Equation.3">
              <p:embed/>
            </p:oleObj>
          </a:graphicData>
        </a:graphic>
      </p:graphicFrame>
      <p:graphicFrame>
        <p:nvGraphicFramePr>
          <p:cNvPr id="65" name="Object 7"/>
          <p:cNvGraphicFramePr>
            <a:graphicFrameLocks noChangeAspect="1"/>
          </p:cNvGraphicFramePr>
          <p:nvPr/>
        </p:nvGraphicFramePr>
        <p:xfrm>
          <a:off x="1998762" y="5092923"/>
          <a:ext cx="411163" cy="568325"/>
        </p:xfrm>
        <a:graphic>
          <a:graphicData uri="http://schemas.openxmlformats.org/presentationml/2006/ole">
            <p:oleObj spid="_x0000_s429232" name="Rovnice" r:id="rId8" imgW="165028" imgH="228501" progId="Equation.3">
              <p:embed/>
            </p:oleObj>
          </a:graphicData>
        </a:graphic>
      </p:graphicFrame>
      <p:sp>
        <p:nvSpPr>
          <p:cNvPr id="29" name="Zástupný symbol pro číslo snímku 28"/>
          <p:cNvSpPr>
            <a:spLocks noGrp="1"/>
          </p:cNvSpPr>
          <p:nvPr>
            <p:ph type="sldNum" sz="quarter" idx="12"/>
          </p:nvPr>
        </p:nvSpPr>
        <p:spPr/>
        <p:txBody>
          <a:bodyPr/>
          <a:lstStyle/>
          <a:p>
            <a:pPr>
              <a:defRPr/>
            </a:pPr>
            <a:fld id="{81494967-73EE-4A75-A827-47B02327E019}" type="slidenum">
              <a:rPr lang="en-US" altLang="en-US" smtClean="0"/>
              <a:pPr>
                <a:defRPr/>
              </a:pPr>
              <a:t>68</a:t>
            </a:fld>
            <a:endParaRPr lang="en-US" altLang="en-US"/>
          </a:p>
        </p:txBody>
      </p:sp>
      <p:sp>
        <p:nvSpPr>
          <p:cNvPr id="32" name="Zástupný symbol pro zápatí 31"/>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1883584018"/>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2574826"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p:oleObj spid="_x0000_s430252" name="Equation" r:id="rId4" imgW="1397000" imgH="228600" progId="Equation.3">
                <p:embed/>
              </p:oleObj>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41"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9" name="Object 4"/>
          <p:cNvGraphicFramePr>
            <a:graphicFrameLocks noChangeAspect="1"/>
          </p:cNvGraphicFramePr>
          <p:nvPr/>
        </p:nvGraphicFramePr>
        <p:xfrm>
          <a:off x="6487641" y="5464274"/>
          <a:ext cx="411162" cy="568325"/>
        </p:xfrm>
        <a:graphic>
          <a:graphicData uri="http://schemas.openxmlformats.org/presentationml/2006/ole">
            <p:oleObj spid="_x0000_s430253" name="Rovnice" r:id="rId5" imgW="165028" imgH="228501" progId="Equation.3">
              <p:embed/>
            </p:oleObj>
          </a:graphicData>
        </a:graphic>
      </p:graphicFrame>
      <p:graphicFrame>
        <p:nvGraphicFramePr>
          <p:cNvPr id="50" name="Object 5"/>
          <p:cNvGraphicFramePr>
            <a:graphicFrameLocks noChangeAspect="1"/>
          </p:cNvGraphicFramePr>
          <p:nvPr/>
        </p:nvGraphicFramePr>
        <p:xfrm>
          <a:off x="5295503" y="4793208"/>
          <a:ext cx="381000" cy="536575"/>
        </p:xfrm>
        <a:graphic>
          <a:graphicData uri="http://schemas.openxmlformats.org/presentationml/2006/ole">
            <p:oleObj spid="_x0000_s430254" name="Rovnice" r:id="rId6" imgW="152268" imgH="215713" progId="Equation.3">
              <p:embed/>
            </p:oleObj>
          </a:graphicData>
        </a:graphic>
      </p:graphicFrame>
      <p:graphicFrame>
        <p:nvGraphicFramePr>
          <p:cNvPr id="51" name="Object 6"/>
          <p:cNvGraphicFramePr>
            <a:graphicFrameLocks noChangeAspect="1"/>
          </p:cNvGraphicFramePr>
          <p:nvPr/>
        </p:nvGraphicFramePr>
        <p:xfrm>
          <a:off x="3594299" y="5511899"/>
          <a:ext cx="411162" cy="536575"/>
        </p:xfrm>
        <a:graphic>
          <a:graphicData uri="http://schemas.openxmlformats.org/presentationml/2006/ole">
            <p:oleObj spid="_x0000_s430255" name="Rovnice" r:id="rId7" imgW="164885" imgH="215619" progId="Equation.3">
              <p:embed/>
            </p:oleObj>
          </a:graphicData>
        </a:graphic>
      </p:graphicFrame>
      <p:graphicFrame>
        <p:nvGraphicFramePr>
          <p:cNvPr id="52" name="Object 7"/>
          <p:cNvGraphicFramePr>
            <a:graphicFrameLocks noChangeAspect="1"/>
          </p:cNvGraphicFramePr>
          <p:nvPr/>
        </p:nvGraphicFramePr>
        <p:xfrm>
          <a:off x="1998762" y="5092923"/>
          <a:ext cx="411163" cy="568325"/>
        </p:xfrm>
        <a:graphic>
          <a:graphicData uri="http://schemas.openxmlformats.org/presentationml/2006/ole">
            <p:oleObj spid="_x0000_s430256" name="Rovnice" r:id="rId8" imgW="165028" imgH="228501" progId="Equation.3">
              <p:embed/>
            </p:oleObj>
          </a:graphicData>
        </a:graphic>
      </p:graphicFrame>
      <p:sp>
        <p:nvSpPr>
          <p:cNvPr id="28" name="Zástupný symbol pro číslo snímku 27"/>
          <p:cNvSpPr>
            <a:spLocks noGrp="1"/>
          </p:cNvSpPr>
          <p:nvPr>
            <p:ph type="sldNum" sz="quarter" idx="12"/>
          </p:nvPr>
        </p:nvSpPr>
        <p:spPr/>
        <p:txBody>
          <a:bodyPr/>
          <a:lstStyle/>
          <a:p>
            <a:pPr>
              <a:defRPr/>
            </a:pPr>
            <a:fld id="{81494967-73EE-4A75-A827-47B02327E019}" type="slidenum">
              <a:rPr lang="en-US" altLang="en-US" smtClean="0"/>
              <a:pPr>
                <a:defRPr/>
              </a:pPr>
              <a:t>69</a:t>
            </a:fld>
            <a:endParaRPr lang="en-US" altLang="en-US"/>
          </a:p>
        </p:txBody>
      </p:sp>
      <p:sp>
        <p:nvSpPr>
          <p:cNvPr id="31" name="Zástupný symbol pro zápatí 30"/>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7094952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2.22222E-6 L -0.20868 2.22222E-6 " pathEditMode="relative" rAng="0" ptsTypes="AA">
                                      <p:cBhvr>
                                        <p:cTn id="6" dur="500" fill="hold"/>
                                        <p:tgtEl>
                                          <p:spTgt spid="3"/>
                                        </p:tgtEl>
                                        <p:attrNameLst>
                                          <p:attrName>ppt_x</p:attrName>
                                          <p:attrName>ppt_y</p:attrName>
                                        </p:attrNameLst>
                                      </p:cBhvr>
                                      <p:rCtr x="-10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 – Global illumination</a:t>
            </a:r>
            <a:endParaRPr lang="en-US" dirty="0"/>
          </a:p>
        </p:txBody>
      </p:sp>
      <p:grpSp>
        <p:nvGrpSpPr>
          <p:cNvPr id="3" name="Skupina 8"/>
          <p:cNvGrpSpPr/>
          <p:nvPr/>
        </p:nvGrpSpPr>
        <p:grpSpPr>
          <a:xfrm>
            <a:off x="471784" y="1196752"/>
            <a:ext cx="3308128" cy="2741037"/>
            <a:chOff x="495792" y="1484784"/>
            <a:chExt cx="3308128" cy="2741037"/>
          </a:xfrm>
        </p:grpSpPr>
        <p:grpSp>
          <p:nvGrpSpPr>
            <p:cNvPr id="5" name="Skupina 7"/>
            <p:cNvGrpSpPr/>
            <p:nvPr/>
          </p:nvGrpSpPr>
          <p:grpSpPr>
            <a:xfrm>
              <a:off x="495792" y="2132856"/>
              <a:ext cx="3308128" cy="2092965"/>
              <a:chOff x="495792" y="1799883"/>
              <a:chExt cx="3308128" cy="2092965"/>
            </a:xfrm>
          </p:grpSpPr>
          <p:pic>
            <p:nvPicPr>
              <p:cNvPr id="16386" name="Picture 2" descr="http://corona-renderer.com/img/gallery/full/duncan-guesthouse.jpg"/>
              <p:cNvPicPr>
                <a:picLocks noChangeAspect="1" noChangeArrowheads="1"/>
              </p:cNvPicPr>
              <p:nvPr/>
            </p:nvPicPr>
            <p:blipFill>
              <a:blip r:embed="rId3" cstate="print"/>
              <a:srcRect/>
              <a:stretch>
                <a:fillRect/>
              </a:stretch>
            </p:blipFill>
            <p:spPr bwMode="auto">
              <a:xfrm>
                <a:off x="520502" y="1799883"/>
                <a:ext cx="3283418" cy="2016224"/>
              </a:xfrm>
              <a:prstGeom prst="rect">
                <a:avLst/>
              </a:prstGeom>
              <a:noFill/>
              <a:effectLst>
                <a:outerShdw blurRad="50800" dist="38100" dir="18900000" algn="bl" rotWithShape="0">
                  <a:prstClr val="black">
                    <a:alpha val="40000"/>
                  </a:prstClr>
                </a:outerShdw>
              </a:effectLst>
            </p:spPr>
          </p:pic>
          <p:sp>
            <p:nvSpPr>
              <p:cNvPr id="7" name="TextovéPole 6"/>
              <p:cNvSpPr txBox="1"/>
              <p:nvPr/>
            </p:nvSpPr>
            <p:spPr>
              <a:xfrm>
                <a:off x="495792" y="3615849"/>
                <a:ext cx="1483098" cy="276999"/>
              </a:xfrm>
              <a:prstGeom prst="rect">
                <a:avLst/>
              </a:prstGeom>
              <a:noFill/>
            </p:spPr>
            <p:txBody>
              <a:bodyPr wrap="none" rtlCol="0">
                <a:spAutoFit/>
              </a:bodyPr>
              <a:lstStyle/>
              <a:p>
                <a:r>
                  <a:rPr lang="en-US" sz="1200" dirty="0" smtClean="0">
                    <a:solidFill>
                      <a:schemeClr val="tx2"/>
                    </a:solidFill>
                    <a:latin typeface="+mn-lt"/>
                  </a:rPr>
                  <a:t>© Duncan </a:t>
                </a:r>
                <a:r>
                  <a:rPr lang="en-US" sz="1200" dirty="0" err="1" smtClean="0">
                    <a:solidFill>
                      <a:schemeClr val="tx2"/>
                    </a:solidFill>
                    <a:latin typeface="+mn-lt"/>
                  </a:rPr>
                  <a:t>Howdin</a:t>
                </a:r>
                <a:endParaRPr lang="en-US" sz="1200" dirty="0" smtClean="0">
                  <a:solidFill>
                    <a:schemeClr val="tx2"/>
                  </a:solidFill>
                  <a:latin typeface="+mn-lt"/>
                </a:endParaRPr>
              </a:p>
            </p:txBody>
          </p:sp>
        </p:grpSp>
        <p:sp>
          <p:nvSpPr>
            <p:cNvPr id="6" name="TextovéPole 5"/>
            <p:cNvSpPr txBox="1"/>
            <p:nvPr/>
          </p:nvSpPr>
          <p:spPr>
            <a:xfrm>
              <a:off x="520502" y="1484784"/>
              <a:ext cx="2952328" cy="461665"/>
            </a:xfrm>
            <a:prstGeom prst="rect">
              <a:avLst/>
            </a:prstGeom>
            <a:noFill/>
          </p:spPr>
          <p:txBody>
            <a:bodyPr wrap="square" rtlCol="0">
              <a:spAutoFit/>
            </a:bodyPr>
            <a:lstStyle/>
            <a:p>
              <a:pPr algn="ctr"/>
              <a:r>
                <a:rPr lang="en-US" sz="2400" b="1" dirty="0" err="1" smtClean="0">
                  <a:solidFill>
                    <a:schemeClr val="tx2"/>
                  </a:solidFill>
                  <a:latin typeface="+mn-lt"/>
                </a:rPr>
                <a:t>Archviz</a:t>
              </a:r>
              <a:endParaRPr lang="en-US" sz="2400" b="1" dirty="0" smtClean="0">
                <a:solidFill>
                  <a:schemeClr val="tx2"/>
                </a:solidFill>
                <a:latin typeface="+mn-lt"/>
              </a:endParaRPr>
            </a:p>
          </p:txBody>
        </p:sp>
      </p:grpSp>
      <p:grpSp>
        <p:nvGrpSpPr>
          <p:cNvPr id="8" name="Skupina 14"/>
          <p:cNvGrpSpPr/>
          <p:nvPr/>
        </p:nvGrpSpPr>
        <p:grpSpPr>
          <a:xfrm>
            <a:off x="4283968" y="1196752"/>
            <a:ext cx="3888432" cy="5101709"/>
            <a:chOff x="4283968" y="1196752"/>
            <a:chExt cx="3888432" cy="5101709"/>
          </a:xfrm>
        </p:grpSpPr>
        <p:sp>
          <p:nvSpPr>
            <p:cNvPr id="19" name="TextovéPole 18"/>
            <p:cNvSpPr txBox="1"/>
            <p:nvPr/>
          </p:nvSpPr>
          <p:spPr>
            <a:xfrm>
              <a:off x="4283968" y="1196752"/>
              <a:ext cx="3888432" cy="461665"/>
            </a:xfrm>
            <a:prstGeom prst="rect">
              <a:avLst/>
            </a:prstGeom>
            <a:noFill/>
          </p:spPr>
          <p:txBody>
            <a:bodyPr wrap="square" rtlCol="0">
              <a:spAutoFit/>
            </a:bodyPr>
            <a:lstStyle/>
            <a:p>
              <a:pPr algn="ctr"/>
              <a:r>
                <a:rPr lang="en-US" sz="2400" b="1" dirty="0" smtClean="0">
                  <a:solidFill>
                    <a:schemeClr val="tx2"/>
                  </a:solidFill>
                  <a:latin typeface="+mn-lt"/>
                </a:rPr>
                <a:t>Movies</a:t>
              </a:r>
            </a:p>
          </p:txBody>
        </p:sp>
        <p:pic>
          <p:nvPicPr>
            <p:cNvPr id="20" name="Picture 4" descr="shrek2"/>
            <p:cNvPicPr>
              <a:picLocks noChangeAspect="1" noChangeArrowheads="1"/>
            </p:cNvPicPr>
            <p:nvPr/>
          </p:nvPicPr>
          <p:blipFill>
            <a:blip r:embed="rId4" cstate="print"/>
            <a:srcRect t="2100" r="50000" b="34901"/>
            <a:stretch>
              <a:fillRect/>
            </a:stretch>
          </p:blipFill>
          <p:spPr>
            <a:xfrm>
              <a:off x="5415487" y="1844824"/>
              <a:ext cx="2468881" cy="1944216"/>
            </a:xfrm>
            <a:prstGeom prst="rect">
              <a:avLst/>
            </a:prstGeom>
            <a:noFill/>
            <a:effectLst>
              <a:outerShdw blurRad="50800" dist="38100" dir="18900000" algn="bl" rotWithShape="0">
                <a:prstClr val="black">
                  <a:alpha val="40000"/>
                </a:prstClr>
              </a:outerShdw>
            </a:effectLst>
          </p:spPr>
        </p:pic>
        <p:grpSp>
          <p:nvGrpSpPr>
            <p:cNvPr id="9" name="Skupina 11"/>
            <p:cNvGrpSpPr/>
            <p:nvPr/>
          </p:nvGrpSpPr>
          <p:grpSpPr>
            <a:xfrm>
              <a:off x="4355976" y="4077072"/>
              <a:ext cx="3559925" cy="2221389"/>
              <a:chOff x="9401516" y="1876674"/>
              <a:chExt cx="3559925" cy="2221389"/>
            </a:xfrm>
          </p:grpSpPr>
          <p:pic>
            <p:nvPicPr>
              <p:cNvPr id="22" name="Picture 2"/>
              <p:cNvPicPr>
                <a:picLocks noChangeArrowheads="1"/>
              </p:cNvPicPr>
              <p:nvPr/>
            </p:nvPicPr>
            <p:blipFill>
              <a:blip r:embed="rId5" cstate="print"/>
              <a:srcRect r="18740"/>
              <a:stretch>
                <a:fillRect/>
              </a:stretch>
            </p:blipFill>
            <p:spPr bwMode="auto">
              <a:xfrm>
                <a:off x="9522689" y="1876674"/>
                <a:ext cx="3438752" cy="1800200"/>
              </a:xfrm>
              <a:prstGeom prst="rect">
                <a:avLst/>
              </a:prstGeom>
              <a:noFill/>
              <a:effectLst>
                <a:outerShdw blurRad="50800" dist="38100" dir="18900000" algn="bl" rotWithShape="0">
                  <a:prstClr val="black">
                    <a:alpha val="40000"/>
                  </a:prstClr>
                </a:outerShdw>
              </a:effectLst>
            </p:spPr>
          </p:pic>
          <p:sp>
            <p:nvSpPr>
              <p:cNvPr id="23" name="Obdélník 22"/>
              <p:cNvSpPr/>
              <p:nvPr/>
            </p:nvSpPr>
            <p:spPr>
              <a:xfrm>
                <a:off x="9401516" y="3636398"/>
                <a:ext cx="3240360" cy="461665"/>
              </a:xfrm>
              <a:prstGeom prst="rect">
                <a:avLst/>
              </a:prstGeom>
            </p:spPr>
            <p:txBody>
              <a:bodyPr wrap="square">
                <a:spAutoFit/>
              </a:bodyPr>
              <a:lstStyle/>
              <a:p>
                <a:pPr lvl="0" eaLnBrk="0" hangingPunct="0">
                  <a:defRPr/>
                </a:pPr>
                <a:r>
                  <a:rPr lang="en-US" sz="1200" kern="0" dirty="0" smtClean="0">
                    <a:latin typeface="+mj-lt"/>
                  </a:rPr>
                  <a:t>Image courtesy of Columbia Pictures.  </a:t>
                </a:r>
                <a:br>
                  <a:rPr lang="en-US" sz="1200" kern="0" dirty="0" smtClean="0">
                    <a:latin typeface="+mj-lt"/>
                  </a:rPr>
                </a:br>
                <a:r>
                  <a:rPr lang="en-US" sz="1200" kern="0" dirty="0" smtClean="0">
                    <a:latin typeface="+mj-lt"/>
                  </a:rPr>
                  <a:t>© 2006 Columbia Pictures Industries, Inc.</a:t>
                </a:r>
              </a:p>
            </p:txBody>
          </p:sp>
        </p:grpSp>
      </p:grpSp>
      <p:sp>
        <p:nvSpPr>
          <p:cNvPr id="16" name="Zástupný symbol pro číslo snímku 15"/>
          <p:cNvSpPr>
            <a:spLocks noGrp="1"/>
          </p:cNvSpPr>
          <p:nvPr>
            <p:ph type="sldNum" sz="quarter" idx="12"/>
          </p:nvPr>
        </p:nvSpPr>
        <p:spPr/>
        <p:txBody>
          <a:bodyPr/>
          <a:lstStyle/>
          <a:p>
            <a:pPr>
              <a:defRPr/>
            </a:pPr>
            <a:fld id="{81494967-73EE-4A75-A827-47B02327E019}" type="slidenum">
              <a:rPr lang="en-US" altLang="en-US" smtClean="0"/>
              <a:pPr>
                <a:defRPr/>
              </a:pPr>
              <a:t>7</a:t>
            </a:fld>
            <a:endParaRPr lang="en-US" altLang="en-US"/>
          </a:p>
        </p:txBody>
      </p:sp>
      <p:sp>
        <p:nvSpPr>
          <p:cNvPr id="18" name="Zástupný symbol pro zápatí 17"/>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358453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p:oleObj spid="_x0000_s431446" name="Equation" r:id="rId4" imgW="1397000" imgH="228600" progId="Equation.3">
                <p:embed/>
              </p:oleObj>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p:oleObj spid="_x0000_s431447" name="Equation" r:id="rId5" imgW="126780" imgH="101424" progId="Equation.3">
              <p:embed/>
            </p:oleObj>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93295" y="2318461"/>
          <a:ext cx="1520825" cy="571500"/>
        </p:xfrm>
        <a:graphic>
          <a:graphicData uri="http://schemas.openxmlformats.org/presentationml/2006/ole">
            <p:oleObj spid="_x0000_s431448" name="Equation" r:id="rId6" imgW="609600" imgH="228600" progId="Equation.3">
              <p:embed/>
            </p:oleObj>
          </a:graphicData>
        </a:graphic>
      </p:graphicFrame>
      <p:graphicFrame>
        <p:nvGraphicFramePr>
          <p:cNvPr id="58382" name="Object 14"/>
          <p:cNvGraphicFramePr>
            <a:graphicFrameLocks noChangeAspect="1"/>
          </p:cNvGraphicFramePr>
          <p:nvPr/>
        </p:nvGraphicFramePr>
        <p:xfrm>
          <a:off x="5493295" y="2786616"/>
          <a:ext cx="1489075" cy="539750"/>
        </p:xfrm>
        <a:graphic>
          <a:graphicData uri="http://schemas.openxmlformats.org/presentationml/2006/ole">
            <p:oleObj spid="_x0000_s431449" name="Equation" r:id="rId7" imgW="596641" imgH="215806" progId="Equation.3">
              <p:embed/>
            </p:oleObj>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p:oleObj spid="_x0000_s431450" name="Equation" r:id="rId8" imgW="393529" imgH="228501" progId="Equation.3">
              <p:embed/>
            </p:oleObj>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p:oleObj spid="_x0000_s431451" name="Equation" r:id="rId9" imgW="381000" imgH="228600" progId="Equation.3">
              <p:embed/>
            </p:oleObj>
          </a:graphicData>
        </a:graphic>
      </p:graphicFrame>
      <p:grpSp>
        <p:nvGrpSpPr>
          <p:cNvPr id="47"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p:oleObj spid="_x0000_s431452" name="Rovnice" r:id="rId10" imgW="165028" imgH="228501" progId="Equation.3">
              <p:embed/>
            </p:oleObj>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p:oleObj spid="_x0000_s431453" name="Rovnice" r:id="rId11" imgW="152268" imgH="215713" progId="Equation.3">
              <p:embed/>
            </p:oleObj>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p:oleObj spid="_x0000_s431454" name="Rovnice" r:id="rId12" imgW="164885" imgH="215619" progId="Equation.3">
              <p:embed/>
            </p:oleObj>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p:oleObj spid="_x0000_s431455" name="Rovnice" r:id="rId13" imgW="165028" imgH="228501" progId="Equation.3">
              <p:embed/>
            </p:oleObj>
          </a:graphicData>
        </a:graphic>
      </p:graphicFrame>
      <p:sp>
        <p:nvSpPr>
          <p:cNvPr id="54" name="TextovéPole 53"/>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endParaRPr lang="cs-CZ" sz="2400" b="1" dirty="0" smtClean="0">
              <a:solidFill>
                <a:schemeClr val="tx2"/>
              </a:solidFill>
              <a:latin typeface="+mn-lt"/>
            </a:endParaRPr>
          </a:p>
        </p:txBody>
      </p:sp>
      <p:sp>
        <p:nvSpPr>
          <p:cNvPr id="49" name="Zástupný symbol pro číslo snímku 48"/>
          <p:cNvSpPr>
            <a:spLocks noGrp="1"/>
          </p:cNvSpPr>
          <p:nvPr>
            <p:ph type="sldNum" sz="quarter" idx="12"/>
          </p:nvPr>
        </p:nvSpPr>
        <p:spPr/>
        <p:txBody>
          <a:bodyPr/>
          <a:lstStyle/>
          <a:p>
            <a:pPr>
              <a:defRPr/>
            </a:pPr>
            <a:fld id="{81494967-73EE-4A75-A827-47B02327E019}" type="slidenum">
              <a:rPr lang="en-US" altLang="en-US" smtClean="0"/>
              <a:pPr>
                <a:defRPr/>
              </a:pPr>
              <a:t>70</a:t>
            </a:fld>
            <a:endParaRPr lang="en-US" altLang="en-US"/>
          </a:p>
        </p:txBody>
      </p:sp>
      <p:sp>
        <p:nvSpPr>
          <p:cNvPr id="52" name="Zástupný symbol pro zápatí 51"/>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4056065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mph" presetSubtype="2" fill="hold" nodeType="clickEffect">
                                  <p:stCondLst>
                                    <p:cond delay="0"/>
                                  </p:stCondLst>
                                  <p:childTnLst>
                                    <p:animClr clrSpc="rgb" dir="cw">
                                      <p:cBhvr>
                                        <p:cTn id="12" dur="500" fill="hold"/>
                                        <p:tgtEl>
                                          <p:spTgt spid="40"/>
                                        </p:tgtEl>
                                        <p:attrNameLst>
                                          <p:attrName>stroke.color</p:attrName>
                                        </p:attrNameLst>
                                      </p:cBhvr>
                                      <p:to>
                                        <a:schemeClr val="accent2"/>
                                      </p:to>
                                    </p:animClr>
                                    <p:set>
                                      <p:cBhvr>
                                        <p:cTn id="13" dur="500" fill="hold"/>
                                        <p:tgtEl>
                                          <p:spTgt spid="40"/>
                                        </p:tgtEl>
                                        <p:attrNameLst>
                                          <p:attrName>stroke.on</p:attrName>
                                        </p:attrNameLst>
                                      </p:cBhvr>
                                      <p:to>
                                        <p:strVal val="true"/>
                                      </p:to>
                                    </p:se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8384"/>
                                        </p:tgtEl>
                                        <p:attrNameLst>
                                          <p:attrName>style.visibility</p:attrName>
                                        </p:attrNameLst>
                                      </p:cBhvr>
                                      <p:to>
                                        <p:strVal val="visible"/>
                                      </p:to>
                                    </p:set>
                                    <p:animEffect transition="in" filter="fade">
                                      <p:cBhvr>
                                        <p:cTn id="17" dur="500"/>
                                        <p:tgtEl>
                                          <p:spTgt spid="583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childTnLst>
                          </p:cTn>
                        </p:par>
                        <p:par>
                          <p:cTn id="23" fill="hold">
                            <p:stCondLst>
                              <p:cond delay="500"/>
                            </p:stCondLst>
                            <p:childTnLst>
                              <p:par>
                                <p:cTn id="24" presetID="7" presetClass="emph" presetSubtype="2" fill="hold" nodeType="afterEffect">
                                  <p:stCondLst>
                                    <p:cond delay="0"/>
                                  </p:stCondLst>
                                  <p:childTnLst>
                                    <p:animClr clrSpc="rgb" dir="cw">
                                      <p:cBhvr>
                                        <p:cTn id="25" dur="500" fill="hold"/>
                                        <p:tgtEl>
                                          <p:spTgt spid="46"/>
                                        </p:tgtEl>
                                        <p:attrNameLst>
                                          <p:attrName>stroke.color</p:attrName>
                                        </p:attrNameLst>
                                      </p:cBhvr>
                                      <p:to>
                                        <a:schemeClr val="accent2"/>
                                      </p:to>
                                    </p:animClr>
                                    <p:set>
                                      <p:cBhvr>
                                        <p:cTn id="26" dur="500" fill="hold"/>
                                        <p:tgtEl>
                                          <p:spTgt spid="46"/>
                                        </p:tgtEl>
                                        <p:attrNameLst>
                                          <p:attrName>stroke.on</p:attrName>
                                        </p:attrNameLst>
                                      </p:cBhvr>
                                      <p:to>
                                        <p:strVal val="true"/>
                                      </p:to>
                                    </p:se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8381"/>
                                        </p:tgtEl>
                                        <p:attrNameLst>
                                          <p:attrName>style.visibility</p:attrName>
                                        </p:attrNameLst>
                                      </p:cBhvr>
                                      <p:to>
                                        <p:strVal val="visible"/>
                                      </p:to>
                                    </p:set>
                                    <p:animEffect transition="in" filter="fade">
                                      <p:cBhvr>
                                        <p:cTn id="30" dur="500"/>
                                        <p:tgtEl>
                                          <p:spTgt spid="5838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ipe(left)">
                                      <p:cBhvr>
                                        <p:cTn id="35" dur="500"/>
                                        <p:tgtEl>
                                          <p:spTgt spid="53"/>
                                        </p:tgtEl>
                                      </p:cBhvr>
                                    </p:animEffect>
                                  </p:childTnLst>
                                </p:cTn>
                              </p:par>
                            </p:childTnLst>
                          </p:cTn>
                        </p:par>
                        <p:par>
                          <p:cTn id="36" fill="hold">
                            <p:stCondLst>
                              <p:cond delay="500"/>
                            </p:stCondLst>
                            <p:childTnLst>
                              <p:par>
                                <p:cTn id="37" presetID="7" presetClass="emph" presetSubtype="2" fill="hold" nodeType="afterEffect">
                                  <p:stCondLst>
                                    <p:cond delay="0"/>
                                  </p:stCondLst>
                                  <p:childTnLst>
                                    <p:animClr clrSpc="rgb" dir="cw">
                                      <p:cBhvr>
                                        <p:cTn id="38" dur="500" fill="hold"/>
                                        <p:tgtEl>
                                          <p:spTgt spid="44"/>
                                        </p:tgtEl>
                                        <p:attrNameLst>
                                          <p:attrName>stroke.color</p:attrName>
                                        </p:attrNameLst>
                                      </p:cBhvr>
                                      <p:to>
                                        <a:schemeClr val="accent2"/>
                                      </p:to>
                                    </p:animClr>
                                    <p:set>
                                      <p:cBhvr>
                                        <p:cTn id="39" dur="500" fill="hold"/>
                                        <p:tgtEl>
                                          <p:spTgt spid="44"/>
                                        </p:tgtEl>
                                        <p:attrNameLst>
                                          <p:attrName>stroke.on</p:attrName>
                                        </p:attrNameLst>
                                      </p:cBhvr>
                                      <p:to>
                                        <p:strVal val="true"/>
                                      </p:to>
                                    </p:se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8382"/>
                                        </p:tgtEl>
                                        <p:attrNameLst>
                                          <p:attrName>style.visibility</p:attrName>
                                        </p:attrNameLst>
                                      </p:cBhvr>
                                      <p:to>
                                        <p:strVal val="visible"/>
                                      </p:to>
                                    </p:set>
                                    <p:animEffect transition="in" filter="fade">
                                      <p:cBhvr>
                                        <p:cTn id="43" dur="500"/>
                                        <p:tgtEl>
                                          <p:spTgt spid="58382"/>
                                        </p:tgtEl>
                                      </p:cBhvr>
                                    </p:animEffect>
                                  </p:childTnLst>
                                </p:cTn>
                              </p:par>
                            </p:childTnLst>
                          </p:cTn>
                        </p:par>
                      </p:childTnLst>
                    </p:cTn>
                  </p:par>
                  <p:par>
                    <p:cTn id="44" fill="hold">
                      <p:stCondLst>
                        <p:cond delay="indefinite"/>
                      </p:stCondLst>
                      <p:childTnLst>
                        <p:par>
                          <p:cTn id="45" fill="hold">
                            <p:stCondLst>
                              <p:cond delay="0"/>
                            </p:stCondLst>
                            <p:childTnLst>
                              <p:par>
                                <p:cTn id="46" presetID="7" presetClass="emph" presetSubtype="2" fill="hold" nodeType="clickEffect">
                                  <p:stCondLst>
                                    <p:cond delay="0"/>
                                  </p:stCondLst>
                                  <p:childTnLst>
                                    <p:animClr clrSpc="rgb" dir="cw">
                                      <p:cBhvr>
                                        <p:cTn id="47" dur="500" fill="hold"/>
                                        <p:tgtEl>
                                          <p:spTgt spid="36"/>
                                        </p:tgtEl>
                                        <p:attrNameLst>
                                          <p:attrName>stroke.color</p:attrName>
                                        </p:attrNameLst>
                                      </p:cBhvr>
                                      <p:to>
                                        <a:schemeClr val="accent2"/>
                                      </p:to>
                                    </p:animClr>
                                    <p:set>
                                      <p:cBhvr>
                                        <p:cTn id="48" dur="500" fill="hold"/>
                                        <p:tgtEl>
                                          <p:spTgt spid="36"/>
                                        </p:tgtEl>
                                        <p:attrNameLst>
                                          <p:attrName>stroke.on</p:attrName>
                                        </p:attrNameLst>
                                      </p:cBhvr>
                                      <p:to>
                                        <p:strVal val="true"/>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58383"/>
                                        </p:tgtEl>
                                        <p:attrNameLst>
                                          <p:attrName>style.visibility</p:attrName>
                                        </p:attrNameLst>
                                      </p:cBhvr>
                                      <p:to>
                                        <p:strVal val="visible"/>
                                      </p:to>
                                    </p:set>
                                    <p:animEffect transition="in" filter="fade">
                                      <p:cBhvr>
                                        <p:cTn id="52" dur="500"/>
                                        <p:tgtEl>
                                          <p:spTgt spid="58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a:buNone/>
            </a:pPr>
            <a:endParaRPr lang="en-US" dirty="0" smtClean="0"/>
          </a:p>
        </p:txBody>
      </p:sp>
      <p:sp>
        <p:nvSpPr>
          <p:cNvPr id="4" name="Title 3"/>
          <p:cNvSpPr>
            <a:spLocks noGrp="1"/>
          </p:cNvSpPr>
          <p:nvPr>
            <p:ph type="title"/>
          </p:nvPr>
        </p:nvSpPr>
        <p:spPr/>
        <p:txBody>
          <a:bodyPr/>
          <a:lstStyle/>
          <a:p>
            <a:r>
              <a:rPr lang="en-US" dirty="0" smtClean="0"/>
              <a:t>Probability density function (PDF)</a:t>
            </a:r>
            <a:endParaRPr lang="cs-CZ" dirty="0"/>
          </a:p>
        </p:txBody>
      </p:sp>
      <p:grpSp>
        <p:nvGrpSpPr>
          <p:cNvPr id="3" name="Skupina 45"/>
          <p:cNvGrpSpPr/>
          <p:nvPr/>
        </p:nvGrpSpPr>
        <p:grpSpPr>
          <a:xfrm>
            <a:off x="664518" y="1494542"/>
            <a:ext cx="4351720" cy="1367686"/>
            <a:chOff x="2646834" y="2070606"/>
            <a:chExt cx="4351720" cy="1367686"/>
          </a:xfrm>
        </p:grpSpPr>
        <p:sp>
          <p:nvSpPr>
            <p:cNvPr id="6" name="TextovéPole 5"/>
            <p:cNvSpPr txBox="1"/>
            <p:nvPr/>
          </p:nvSpPr>
          <p:spPr>
            <a:xfrm>
              <a:off x="2646834" y="2070606"/>
              <a:ext cx="1292341" cy="369332"/>
            </a:xfrm>
            <a:prstGeom prst="rect">
              <a:avLst/>
            </a:prstGeom>
            <a:noFill/>
          </p:spPr>
          <p:txBody>
            <a:bodyPr wrap="none" rtlCol="0">
              <a:spAutoFit/>
            </a:bodyPr>
            <a:lstStyle/>
            <a:p>
              <a:r>
                <a:rPr lang="en-US" b="1" dirty="0" smtClean="0">
                  <a:solidFill>
                    <a:schemeClr val="tx2"/>
                  </a:solidFill>
                  <a:latin typeface="+mn-lt"/>
                </a:rPr>
                <a:t>path PDF</a:t>
              </a:r>
              <a:endParaRPr lang="cs-CZ" b="1" dirty="0" smtClean="0">
                <a:solidFill>
                  <a:schemeClr val="tx2"/>
                </a:solidFill>
                <a:latin typeface="+mn-lt"/>
              </a:endParaRPr>
            </a:p>
          </p:txBody>
        </p:sp>
        <p:graphicFrame>
          <p:nvGraphicFramePr>
            <p:cNvPr id="57346" name="Object 2"/>
            <p:cNvGraphicFramePr>
              <a:graphicFrameLocks noChangeAspect="1"/>
            </p:cNvGraphicFramePr>
            <p:nvPr/>
          </p:nvGraphicFramePr>
          <p:xfrm>
            <a:off x="2843808" y="2420888"/>
            <a:ext cx="3486150" cy="571500"/>
          </p:xfrm>
          <a:graphic>
            <a:graphicData uri="http://schemas.openxmlformats.org/presentationml/2006/ole">
              <p:oleObj spid="_x0000_s432470" name="Equation" r:id="rId4" imgW="1397000" imgH="228600" progId="Equation.3">
                <p:embed/>
              </p:oleObj>
            </a:graphicData>
          </a:graphic>
        </p:graphicFrame>
        <p:cxnSp>
          <p:nvCxnSpPr>
            <p:cNvPr id="8" name="Přímá spojovací čára 7"/>
            <p:cNvCxnSpPr/>
            <p:nvPr/>
          </p:nvCxnSpPr>
          <p:spPr>
            <a:xfrm>
              <a:off x="2843808" y="2924944"/>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Přímá spojovací čára 8"/>
            <p:cNvCxnSpPr/>
            <p:nvPr/>
          </p:nvCxnSpPr>
          <p:spPr>
            <a:xfrm>
              <a:off x="4557142" y="2924944"/>
              <a:ext cx="172819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4067944" y="3068960"/>
              <a:ext cx="2930610" cy="369332"/>
            </a:xfrm>
            <a:prstGeom prst="rect">
              <a:avLst/>
            </a:prstGeom>
            <a:noFill/>
          </p:spPr>
          <p:txBody>
            <a:bodyPr wrap="none" rtlCol="0">
              <a:spAutoFit/>
            </a:bodyPr>
            <a:lstStyle/>
            <a:p>
              <a:r>
                <a:rPr lang="en-US" b="1" dirty="0" smtClean="0">
                  <a:solidFill>
                    <a:schemeClr val="tx2"/>
                  </a:solidFill>
                  <a:latin typeface="+mn-lt"/>
                </a:rPr>
                <a:t>joint PDF</a:t>
              </a:r>
              <a:r>
                <a:rPr lang="en-US" dirty="0" smtClean="0">
                  <a:solidFill>
                    <a:schemeClr val="tx2"/>
                  </a:solidFill>
                  <a:latin typeface="+mn-lt"/>
                </a:rPr>
                <a:t> of path vertices</a:t>
              </a:r>
              <a:endParaRPr lang="cs-CZ" dirty="0" smtClean="0">
                <a:solidFill>
                  <a:schemeClr val="tx2"/>
                </a:solidFill>
                <a:latin typeface="+mn-lt"/>
              </a:endParaRPr>
            </a:p>
          </p:txBody>
        </p:sp>
      </p:grpSp>
      <p:graphicFrame>
        <p:nvGraphicFramePr>
          <p:cNvPr id="32" name="Object 2"/>
          <p:cNvGraphicFramePr>
            <a:graphicFrameLocks noChangeAspect="1"/>
          </p:cNvGraphicFramePr>
          <p:nvPr/>
        </p:nvGraphicFramePr>
        <p:xfrm>
          <a:off x="4860032" y="2008337"/>
          <a:ext cx="317500" cy="254000"/>
        </p:xfrm>
        <a:graphic>
          <a:graphicData uri="http://schemas.openxmlformats.org/presentationml/2006/ole">
            <p:oleObj spid="_x0000_s432471" name="Equation" r:id="rId5" imgW="126780" imgH="101424" progId="Equation.3">
              <p:embed/>
            </p:oleObj>
          </a:graphicData>
        </a:graphic>
      </p:graphicFrame>
      <p:sp>
        <p:nvSpPr>
          <p:cNvPr id="33" name="Rectangle 4"/>
          <p:cNvSpPr/>
          <p:nvPr/>
        </p:nvSpPr>
        <p:spPr>
          <a:xfrm>
            <a:off x="3273668" y="6115248"/>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sp>
        <p:nvSpPr>
          <p:cNvPr id="34" name="Rectangle 5"/>
          <p:cNvSpPr/>
          <p:nvPr/>
        </p:nvSpPr>
        <p:spPr>
          <a:xfrm>
            <a:off x="4882956" y="4725144"/>
            <a:ext cx="1049823" cy="122064"/>
          </a:xfrm>
          <a:prstGeom prst="rect">
            <a:avLst/>
          </a:prstGeom>
          <a:solidFill>
            <a:schemeClr val="accent5">
              <a:lumMod val="40000"/>
              <a:lumOff val="60000"/>
            </a:schemeClr>
          </a:solidFill>
          <a:ln>
            <a:noFill/>
          </a:ln>
          <a:effectLst>
            <a:outerShdw blurRad="50800" dist="38100" dir="7740000" algn="t" rotWithShape="0">
              <a:srgbClr val="000000">
                <a:alpha val="60000"/>
              </a:srgbClr>
            </a:outerShdw>
          </a:effectLst>
          <a:scene3d>
            <a:camera prst="orthographicFront"/>
            <a:lightRig rig="threePt" dir="t">
              <a:rot lat="0" lon="0" rev="1800000"/>
            </a:lightRig>
          </a:scene3d>
          <a:sp3d prstMaterial="matte">
            <a:bevelT h="20320"/>
          </a:sp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chemeClr val="tx1"/>
              </a:solidFill>
            </a:endParaRPr>
          </a:p>
        </p:txBody>
      </p:sp>
      <p:cxnSp>
        <p:nvCxnSpPr>
          <p:cNvPr id="35" name="Straight Arrow Connector 6"/>
          <p:cNvCxnSpPr>
            <a:stCxn id="36" idx="1"/>
            <a:endCxn id="44" idx="5"/>
          </p:cNvCxnSpPr>
          <p:nvPr/>
        </p:nvCxnSpPr>
        <p:spPr>
          <a:xfrm flipH="1" flipV="1">
            <a:off x="5453903" y="4900015"/>
            <a:ext cx="1369413" cy="636285"/>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36" name="Oval 7"/>
          <p:cNvSpPr/>
          <p:nvPr/>
        </p:nvSpPr>
        <p:spPr>
          <a:xfrm>
            <a:off x="6804248" y="5517232"/>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7" name="Sun 8"/>
          <p:cNvSpPr/>
          <p:nvPr/>
        </p:nvSpPr>
        <p:spPr>
          <a:xfrm rot="1134788">
            <a:off x="6938558" y="5363510"/>
            <a:ext cx="642942" cy="642942"/>
          </a:xfrm>
          <a:prstGeom prst="sun">
            <a:avLst/>
          </a:prstGeom>
          <a:solidFill>
            <a:srgbClr val="FFC000"/>
          </a:solidFill>
          <a:ln w="3175">
            <a:solidFill>
              <a:srgbClr val="000000">
                <a:alpha val="23922"/>
              </a:srgbClr>
            </a:solidFill>
          </a:ln>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cxnSp>
        <p:nvCxnSpPr>
          <p:cNvPr id="38" name="Straight Arrow Connector 9"/>
          <p:cNvCxnSpPr>
            <a:stCxn id="44" idx="3"/>
            <a:endCxn id="46" idx="7"/>
          </p:cNvCxnSpPr>
          <p:nvPr/>
        </p:nvCxnSpPr>
        <p:spPr>
          <a:xfrm flipH="1">
            <a:off x="3844615" y="4900015"/>
            <a:ext cx="1517218" cy="1165129"/>
          </a:xfrm>
          <a:prstGeom prst="straightConnector1">
            <a:avLst/>
          </a:prstGeom>
          <a:ln w="12700">
            <a:solidFill>
              <a:schemeClr val="tx1">
                <a:lumMod val="65000"/>
                <a:lumOff val="35000"/>
              </a:schemeClr>
            </a:solidFill>
            <a:prstDash val="dash"/>
            <a:tailEnd type="non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10"/>
          <p:cNvCxnSpPr>
            <a:stCxn id="46" idx="1"/>
            <a:endCxn id="40" idx="5"/>
          </p:cNvCxnSpPr>
          <p:nvPr/>
        </p:nvCxnSpPr>
        <p:spPr>
          <a:xfrm flipH="1" flipV="1">
            <a:off x="2320684" y="5210132"/>
            <a:ext cx="1431861" cy="855012"/>
          </a:xfrm>
          <a:prstGeom prst="straightConnector1">
            <a:avLst/>
          </a:prstGeom>
          <a:ln w="12700">
            <a:solidFill>
              <a:schemeClr val="tx1">
                <a:lumMod val="65000"/>
                <a:lumOff val="35000"/>
              </a:schemeClr>
            </a:solidFill>
            <a:prstDash val="dash"/>
            <a:headEnd type="none" w="med" len="lg"/>
            <a:tailEnd type="none" w="med" len="lg"/>
          </a:ln>
        </p:spPr>
        <p:style>
          <a:lnRef idx="1">
            <a:schemeClr val="accent1"/>
          </a:lnRef>
          <a:fillRef idx="0">
            <a:schemeClr val="accent1"/>
          </a:fillRef>
          <a:effectRef idx="0">
            <a:schemeClr val="accent1"/>
          </a:effectRef>
          <a:fontRef idx="minor">
            <a:schemeClr val="tx1"/>
          </a:fontRef>
        </p:style>
      </p:cxnSp>
      <p:sp>
        <p:nvSpPr>
          <p:cNvPr id="40" name="Oval 11"/>
          <p:cNvSpPr/>
          <p:nvPr/>
        </p:nvSpPr>
        <p:spPr>
          <a:xfrm>
            <a:off x="2209546" y="509899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7" name="Group 12"/>
          <p:cNvGrpSpPr/>
          <p:nvPr/>
        </p:nvGrpSpPr>
        <p:grpSpPr>
          <a:xfrm rot="21283642">
            <a:off x="1737382" y="4857759"/>
            <a:ext cx="410270" cy="298378"/>
            <a:chOff x="3192789" y="1005143"/>
            <a:chExt cx="785815" cy="571503"/>
          </a:xfrm>
        </p:grpSpPr>
        <p:sp>
          <p:nvSpPr>
            <p:cNvPr id="42" name="Isosceles Triangle 13"/>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43" name="Rectangle 14"/>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sp>
        <p:nvSpPr>
          <p:cNvPr id="44" name="Oval 15"/>
          <p:cNvSpPr/>
          <p:nvPr/>
        </p:nvSpPr>
        <p:spPr>
          <a:xfrm>
            <a:off x="5342765" y="4788879"/>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6" name="Oval 16"/>
          <p:cNvSpPr/>
          <p:nvPr/>
        </p:nvSpPr>
        <p:spPr>
          <a:xfrm>
            <a:off x="3733477" y="6046076"/>
            <a:ext cx="130206" cy="130204"/>
          </a:xfrm>
          <a:prstGeom prst="ellipse">
            <a:avLst/>
          </a:prstGeom>
          <a:solidFill>
            <a:schemeClr val="bg2"/>
          </a:solidFill>
          <a:ln w="38100">
            <a:solidFill>
              <a:schemeClr val="accent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58381" name="Object 13"/>
          <p:cNvGraphicFramePr>
            <a:graphicFrameLocks noChangeAspect="1"/>
          </p:cNvGraphicFramePr>
          <p:nvPr/>
        </p:nvGraphicFramePr>
        <p:xfrm>
          <a:off x="5489054" y="2318162"/>
          <a:ext cx="981075" cy="539750"/>
        </p:xfrm>
        <a:graphic>
          <a:graphicData uri="http://schemas.openxmlformats.org/presentationml/2006/ole">
            <p:oleObj spid="_x0000_s432472" name="Equation" r:id="rId6" imgW="393359" imgH="215713" progId="Equation.3">
              <p:embed/>
            </p:oleObj>
          </a:graphicData>
        </a:graphic>
      </p:graphicFrame>
      <p:graphicFrame>
        <p:nvGraphicFramePr>
          <p:cNvPr id="58382" name="Object 14"/>
          <p:cNvGraphicFramePr>
            <a:graphicFrameLocks noChangeAspect="1"/>
          </p:cNvGraphicFramePr>
          <p:nvPr/>
        </p:nvGraphicFramePr>
        <p:xfrm>
          <a:off x="5492641" y="2788414"/>
          <a:ext cx="949325" cy="539750"/>
        </p:xfrm>
        <a:graphic>
          <a:graphicData uri="http://schemas.openxmlformats.org/presentationml/2006/ole">
            <p:oleObj spid="_x0000_s432473" name="Equation" r:id="rId7" imgW="380835" imgH="215806" progId="Equation.3">
              <p:embed/>
            </p:oleObj>
          </a:graphicData>
        </a:graphic>
      </p:graphicFrame>
      <p:graphicFrame>
        <p:nvGraphicFramePr>
          <p:cNvPr id="58383" name="Object 15"/>
          <p:cNvGraphicFramePr>
            <a:graphicFrameLocks noChangeAspect="1"/>
          </p:cNvGraphicFramePr>
          <p:nvPr/>
        </p:nvGraphicFramePr>
        <p:xfrm>
          <a:off x="5493295" y="3223022"/>
          <a:ext cx="982662" cy="571500"/>
        </p:xfrm>
        <a:graphic>
          <a:graphicData uri="http://schemas.openxmlformats.org/presentationml/2006/ole">
            <p:oleObj spid="_x0000_s432474" name="Equation" r:id="rId8" imgW="393529" imgH="228501" progId="Equation.3">
              <p:embed/>
            </p:oleObj>
          </a:graphicData>
        </a:graphic>
      </p:graphicFrame>
      <p:graphicFrame>
        <p:nvGraphicFramePr>
          <p:cNvPr id="58384" name="Object 16"/>
          <p:cNvGraphicFramePr>
            <a:graphicFrameLocks noChangeAspect="1"/>
          </p:cNvGraphicFramePr>
          <p:nvPr/>
        </p:nvGraphicFramePr>
        <p:xfrm>
          <a:off x="5493295" y="1844824"/>
          <a:ext cx="950913" cy="571500"/>
        </p:xfrm>
        <a:graphic>
          <a:graphicData uri="http://schemas.openxmlformats.org/presentationml/2006/ole">
            <p:oleObj spid="_x0000_s432475" name="Equation" r:id="rId9" imgW="381000" imgH="228600" progId="Equation.3">
              <p:embed/>
            </p:oleObj>
          </a:graphicData>
        </a:graphic>
      </p:graphicFrame>
      <p:grpSp>
        <p:nvGrpSpPr>
          <p:cNvPr id="10" name="Skupina 46"/>
          <p:cNvGrpSpPr/>
          <p:nvPr/>
        </p:nvGrpSpPr>
        <p:grpSpPr>
          <a:xfrm>
            <a:off x="7135713" y="1844824"/>
            <a:ext cx="2008287" cy="2016224"/>
            <a:chOff x="7135713" y="1844824"/>
            <a:chExt cx="2008287" cy="2016224"/>
          </a:xfrm>
        </p:grpSpPr>
        <p:sp>
          <p:nvSpPr>
            <p:cNvPr id="41" name="Pravá složená závorka 40"/>
            <p:cNvSpPr/>
            <p:nvPr/>
          </p:nvSpPr>
          <p:spPr>
            <a:xfrm>
              <a:off x="7135713" y="1844824"/>
              <a:ext cx="144016" cy="2016224"/>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45" name="TextovéPole 44"/>
            <p:cNvSpPr txBox="1"/>
            <p:nvPr/>
          </p:nvSpPr>
          <p:spPr>
            <a:xfrm>
              <a:off x="7323162" y="2386980"/>
              <a:ext cx="1820838" cy="923330"/>
            </a:xfrm>
            <a:prstGeom prst="rect">
              <a:avLst/>
            </a:prstGeom>
            <a:noFill/>
          </p:spPr>
          <p:txBody>
            <a:bodyPr wrap="square" rtlCol="0">
              <a:spAutoFit/>
            </a:bodyPr>
            <a:lstStyle/>
            <a:p>
              <a:r>
                <a:rPr lang="en-US" b="1" dirty="0" smtClean="0">
                  <a:solidFill>
                    <a:schemeClr val="tx2"/>
                  </a:solidFill>
                  <a:latin typeface="+mn-lt"/>
                </a:rPr>
                <a:t>product </a:t>
              </a:r>
            </a:p>
            <a:p>
              <a:r>
                <a:rPr lang="en-US" dirty="0" smtClean="0">
                  <a:solidFill>
                    <a:schemeClr val="tx2"/>
                  </a:solidFill>
                  <a:latin typeface="+mn-lt"/>
                </a:rPr>
                <a:t>of (conditional)</a:t>
              </a:r>
            </a:p>
            <a:p>
              <a:r>
                <a:rPr lang="en-US" dirty="0" smtClean="0">
                  <a:solidFill>
                    <a:schemeClr val="tx2"/>
                  </a:solidFill>
                  <a:latin typeface="+mn-lt"/>
                </a:rPr>
                <a:t>vertex PDFs</a:t>
              </a:r>
              <a:endParaRPr lang="cs-CZ" dirty="0" smtClean="0">
                <a:solidFill>
                  <a:schemeClr val="tx2"/>
                </a:solidFill>
                <a:latin typeface="+mn-lt"/>
              </a:endParaRPr>
            </a:p>
          </p:txBody>
        </p:sp>
      </p:grpSp>
      <p:cxnSp>
        <p:nvCxnSpPr>
          <p:cNvPr id="48" name="Straight Arrow Connector 10"/>
          <p:cNvCxnSpPr/>
          <p:nvPr/>
        </p:nvCxnSpPr>
        <p:spPr>
          <a:xfrm flipH="1" flipV="1">
            <a:off x="2339752" y="5224438"/>
            <a:ext cx="1431861" cy="855012"/>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9"/>
          <p:cNvCxnSpPr/>
          <p:nvPr/>
        </p:nvCxnSpPr>
        <p:spPr>
          <a:xfrm flipH="1">
            <a:off x="3852204" y="4900117"/>
            <a:ext cx="1517218" cy="1165129"/>
          </a:xfrm>
          <a:prstGeom prst="straightConnector1">
            <a:avLst/>
          </a:prstGeom>
          <a:ln w="19050">
            <a:solidFill>
              <a:schemeClr val="tx1">
                <a:lumMod val="65000"/>
                <a:lumOff val="3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60428" name="Object 12"/>
          <p:cNvGraphicFramePr>
            <a:graphicFrameLocks noChangeAspect="1"/>
          </p:cNvGraphicFramePr>
          <p:nvPr/>
        </p:nvGraphicFramePr>
        <p:xfrm>
          <a:off x="6488113" y="5464175"/>
          <a:ext cx="411162" cy="568325"/>
        </p:xfrm>
        <a:graphic>
          <a:graphicData uri="http://schemas.openxmlformats.org/presentationml/2006/ole">
            <p:oleObj spid="_x0000_s432476" name="Rovnice" r:id="rId10" imgW="165028" imgH="228501" progId="Equation.3">
              <p:embed/>
            </p:oleObj>
          </a:graphicData>
        </a:graphic>
      </p:graphicFrame>
      <p:graphicFrame>
        <p:nvGraphicFramePr>
          <p:cNvPr id="60429" name="Object 13"/>
          <p:cNvGraphicFramePr>
            <a:graphicFrameLocks noChangeAspect="1"/>
          </p:cNvGraphicFramePr>
          <p:nvPr/>
        </p:nvGraphicFramePr>
        <p:xfrm>
          <a:off x="5295900" y="4792663"/>
          <a:ext cx="381000" cy="536575"/>
        </p:xfrm>
        <a:graphic>
          <a:graphicData uri="http://schemas.openxmlformats.org/presentationml/2006/ole">
            <p:oleObj spid="_x0000_s432477" name="Rovnice" r:id="rId11" imgW="152268" imgH="215713" progId="Equation.3">
              <p:embed/>
            </p:oleObj>
          </a:graphicData>
        </a:graphic>
      </p:graphicFrame>
      <p:graphicFrame>
        <p:nvGraphicFramePr>
          <p:cNvPr id="60430" name="Object 14"/>
          <p:cNvGraphicFramePr>
            <a:graphicFrameLocks noChangeAspect="1"/>
          </p:cNvGraphicFramePr>
          <p:nvPr/>
        </p:nvGraphicFramePr>
        <p:xfrm>
          <a:off x="3594100" y="5511800"/>
          <a:ext cx="411163" cy="536575"/>
        </p:xfrm>
        <a:graphic>
          <a:graphicData uri="http://schemas.openxmlformats.org/presentationml/2006/ole">
            <p:oleObj spid="_x0000_s432478" name="Rovnice" r:id="rId12" imgW="164885" imgH="215619" progId="Equation.3">
              <p:embed/>
            </p:oleObj>
          </a:graphicData>
        </a:graphic>
      </p:graphicFrame>
      <p:graphicFrame>
        <p:nvGraphicFramePr>
          <p:cNvPr id="60431" name="Object 15"/>
          <p:cNvGraphicFramePr>
            <a:graphicFrameLocks noChangeAspect="1"/>
          </p:cNvGraphicFramePr>
          <p:nvPr/>
        </p:nvGraphicFramePr>
        <p:xfrm>
          <a:off x="1998663" y="5092700"/>
          <a:ext cx="411162" cy="568325"/>
        </p:xfrm>
        <a:graphic>
          <a:graphicData uri="http://schemas.openxmlformats.org/presentationml/2006/ole">
            <p:oleObj spid="_x0000_s432479" name="Rovnice" r:id="rId13" imgW="165028" imgH="228501" progId="Equation.3">
              <p:embed/>
            </p:oleObj>
          </a:graphicData>
        </a:graphic>
      </p:graphicFrame>
      <p:sp>
        <p:nvSpPr>
          <p:cNvPr id="49" name="TextovéPole 48"/>
          <p:cNvSpPr txBox="1"/>
          <p:nvPr/>
        </p:nvSpPr>
        <p:spPr>
          <a:xfrm>
            <a:off x="251520" y="3543399"/>
            <a:ext cx="3650358" cy="461665"/>
          </a:xfrm>
          <a:prstGeom prst="rect">
            <a:avLst/>
          </a:prstGeom>
          <a:solidFill>
            <a:schemeClr val="bg2"/>
          </a:solidFill>
          <a:ln w="28575">
            <a:solidFill>
              <a:schemeClr val="accent1"/>
            </a:solidFill>
          </a:ln>
        </p:spPr>
        <p:txBody>
          <a:bodyPr wrap="none" rtlCol="0">
            <a:spAutoFit/>
          </a:bodyPr>
          <a:lstStyle/>
          <a:p>
            <a:r>
              <a:rPr lang="en-US" sz="2400" b="1" dirty="0" smtClean="0">
                <a:solidFill>
                  <a:schemeClr val="tx2"/>
                </a:solidFill>
                <a:latin typeface="+mn-lt"/>
              </a:rPr>
              <a:t>Path tracing example:</a:t>
            </a:r>
            <a:endParaRPr lang="cs-CZ" sz="2400" b="1" dirty="0" smtClean="0">
              <a:solidFill>
                <a:schemeClr val="tx2"/>
              </a:solidFill>
              <a:latin typeface="+mn-lt"/>
            </a:endParaRPr>
          </a:p>
        </p:txBody>
      </p:sp>
      <p:sp>
        <p:nvSpPr>
          <p:cNvPr id="47" name="Zástupný symbol pro číslo snímku 46"/>
          <p:cNvSpPr>
            <a:spLocks noGrp="1"/>
          </p:cNvSpPr>
          <p:nvPr>
            <p:ph type="sldNum" sz="quarter" idx="12"/>
          </p:nvPr>
        </p:nvSpPr>
        <p:spPr/>
        <p:txBody>
          <a:bodyPr/>
          <a:lstStyle/>
          <a:p>
            <a:pPr>
              <a:defRPr/>
            </a:pPr>
            <a:fld id="{81494967-73EE-4A75-A827-47B02327E019}" type="slidenum">
              <a:rPr lang="en-US" altLang="en-US" smtClean="0"/>
              <a:pPr>
                <a:defRPr/>
              </a:pPr>
              <a:t>71</a:t>
            </a:fld>
            <a:endParaRPr lang="en-US" altLang="en-US"/>
          </a:p>
        </p:txBody>
      </p:sp>
      <p:sp>
        <p:nvSpPr>
          <p:cNvPr id="52" name="Zástupný symbol pro zápatí 51"/>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39265161"/>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Volný tvar 31"/>
          <p:cNvSpPr/>
          <p:nvPr/>
        </p:nvSpPr>
        <p:spPr>
          <a:xfrm>
            <a:off x="71500" y="4457319"/>
            <a:ext cx="9040904" cy="2421667"/>
          </a:xfrm>
          <a:custGeom>
            <a:avLst/>
            <a:gdLst>
              <a:gd name="connsiteX0" fmla="*/ 8093123 w 8679976"/>
              <a:gd name="connsiteY0" fmla="*/ 2197290 h 2197290"/>
              <a:gd name="connsiteX1" fmla="*/ 8666329 w 8679976"/>
              <a:gd name="connsiteY1" fmla="*/ 2033517 h 2197290"/>
              <a:gd name="connsiteX2" fmla="*/ 8679976 w 8679976"/>
              <a:gd name="connsiteY2" fmla="*/ 218364 h 2197290"/>
              <a:gd name="connsiteX3" fmla="*/ 6482687 w 8679976"/>
              <a:gd name="connsiteY3" fmla="*/ 136478 h 2197290"/>
              <a:gd name="connsiteX4" fmla="*/ 2251881 w 8679976"/>
              <a:gd name="connsiteY4" fmla="*/ 0 h 2197290"/>
              <a:gd name="connsiteX5" fmla="*/ 0 w 8679976"/>
              <a:gd name="connsiteY5" fmla="*/ 81887 h 2197290"/>
              <a:gd name="connsiteX6" fmla="*/ 136478 w 8679976"/>
              <a:gd name="connsiteY6" fmla="*/ 1119117 h 2197290"/>
              <a:gd name="connsiteX7" fmla="*/ 3480179 w 8679976"/>
              <a:gd name="connsiteY7" fmla="*/ 1146412 h 2197290"/>
              <a:gd name="connsiteX8" fmla="*/ 5773003 w 8679976"/>
              <a:gd name="connsiteY8" fmla="*/ 1064526 h 2197290"/>
              <a:gd name="connsiteX9" fmla="*/ 6550926 w 8679976"/>
              <a:gd name="connsiteY9" fmla="*/ 2033517 h 2197290"/>
              <a:gd name="connsiteX10" fmla="*/ 8093123 w 8679976"/>
              <a:gd name="connsiteY10" fmla="*/ 2197290 h 2197290"/>
              <a:gd name="connsiteX0" fmla="*/ 8093123 w 8679976"/>
              <a:gd name="connsiteY0" fmla="*/ 2197290 h 2363338"/>
              <a:gd name="connsiteX1" fmla="*/ 8666329 w 8679976"/>
              <a:gd name="connsiteY1" fmla="*/ 2033517 h 2363338"/>
              <a:gd name="connsiteX2" fmla="*/ 8679976 w 8679976"/>
              <a:gd name="connsiteY2" fmla="*/ 218364 h 2363338"/>
              <a:gd name="connsiteX3" fmla="*/ 6482687 w 8679976"/>
              <a:gd name="connsiteY3" fmla="*/ 136478 h 2363338"/>
              <a:gd name="connsiteX4" fmla="*/ 2251881 w 8679976"/>
              <a:gd name="connsiteY4" fmla="*/ 0 h 2363338"/>
              <a:gd name="connsiteX5" fmla="*/ 0 w 8679976"/>
              <a:gd name="connsiteY5" fmla="*/ 81887 h 2363338"/>
              <a:gd name="connsiteX6" fmla="*/ 136478 w 8679976"/>
              <a:gd name="connsiteY6" fmla="*/ 1119117 h 2363338"/>
              <a:gd name="connsiteX7" fmla="*/ 3480179 w 8679976"/>
              <a:gd name="connsiteY7" fmla="*/ 1146412 h 2363338"/>
              <a:gd name="connsiteX8" fmla="*/ 5773003 w 8679976"/>
              <a:gd name="connsiteY8" fmla="*/ 1064526 h 2363338"/>
              <a:gd name="connsiteX9" fmla="*/ 6550926 w 8679976"/>
              <a:gd name="connsiteY9" fmla="*/ 2033517 h 2363338"/>
              <a:gd name="connsiteX10" fmla="*/ 8093123 w 8679976"/>
              <a:gd name="connsiteY10" fmla="*/ 2197290 h 2363338"/>
              <a:gd name="connsiteX0" fmla="*/ 8093123 w 9043916"/>
              <a:gd name="connsiteY0" fmla="*/ 2197290 h 2363338"/>
              <a:gd name="connsiteX1" fmla="*/ 8666329 w 9043916"/>
              <a:gd name="connsiteY1" fmla="*/ 2033517 h 2363338"/>
              <a:gd name="connsiteX2" fmla="*/ 8679976 w 9043916"/>
              <a:gd name="connsiteY2" fmla="*/ 218364 h 2363338"/>
              <a:gd name="connsiteX3" fmla="*/ 6482687 w 9043916"/>
              <a:gd name="connsiteY3" fmla="*/ 136478 h 2363338"/>
              <a:gd name="connsiteX4" fmla="*/ 2251881 w 9043916"/>
              <a:gd name="connsiteY4" fmla="*/ 0 h 2363338"/>
              <a:gd name="connsiteX5" fmla="*/ 0 w 9043916"/>
              <a:gd name="connsiteY5" fmla="*/ 81887 h 2363338"/>
              <a:gd name="connsiteX6" fmla="*/ 136478 w 9043916"/>
              <a:gd name="connsiteY6" fmla="*/ 1119117 h 2363338"/>
              <a:gd name="connsiteX7" fmla="*/ 3480179 w 9043916"/>
              <a:gd name="connsiteY7" fmla="*/ 1146412 h 2363338"/>
              <a:gd name="connsiteX8" fmla="*/ 5773003 w 9043916"/>
              <a:gd name="connsiteY8" fmla="*/ 1064526 h 2363338"/>
              <a:gd name="connsiteX9" fmla="*/ 6550926 w 9043916"/>
              <a:gd name="connsiteY9" fmla="*/ 2033517 h 2363338"/>
              <a:gd name="connsiteX10" fmla="*/ 8093123 w 9043916"/>
              <a:gd name="connsiteY10" fmla="*/ 2197290 h 2363338"/>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295099 h 2461147"/>
              <a:gd name="connsiteX1" fmla="*/ 8666329 w 9043916"/>
              <a:gd name="connsiteY1" fmla="*/ 2131326 h 2461147"/>
              <a:gd name="connsiteX2" fmla="*/ 8679976 w 9043916"/>
              <a:gd name="connsiteY2" fmla="*/ 316173 h 2461147"/>
              <a:gd name="connsiteX3" fmla="*/ 6482687 w 9043916"/>
              <a:gd name="connsiteY3" fmla="*/ 234287 h 2461147"/>
              <a:gd name="connsiteX4" fmla="*/ 2251881 w 9043916"/>
              <a:gd name="connsiteY4" fmla="*/ 97809 h 2461147"/>
              <a:gd name="connsiteX5" fmla="*/ 0 w 9043916"/>
              <a:gd name="connsiteY5" fmla="*/ 179696 h 2461147"/>
              <a:gd name="connsiteX6" fmla="*/ 136478 w 9043916"/>
              <a:gd name="connsiteY6" fmla="*/ 1216926 h 2461147"/>
              <a:gd name="connsiteX7" fmla="*/ 3480179 w 9043916"/>
              <a:gd name="connsiteY7" fmla="*/ 1244221 h 2461147"/>
              <a:gd name="connsiteX8" fmla="*/ 5773003 w 9043916"/>
              <a:gd name="connsiteY8" fmla="*/ 1162335 h 2461147"/>
              <a:gd name="connsiteX9" fmla="*/ 6550926 w 9043916"/>
              <a:gd name="connsiteY9" fmla="*/ 2131326 h 2461147"/>
              <a:gd name="connsiteX10" fmla="*/ 8093123 w 9043916"/>
              <a:gd name="connsiteY10" fmla="*/ 2295099 h 2461147"/>
              <a:gd name="connsiteX0" fmla="*/ 8093123 w 9043916"/>
              <a:gd name="connsiteY0" fmla="*/ 2301922 h 2467970"/>
              <a:gd name="connsiteX1" fmla="*/ 8666329 w 9043916"/>
              <a:gd name="connsiteY1" fmla="*/ 2138149 h 2467970"/>
              <a:gd name="connsiteX2" fmla="*/ 8679976 w 9043916"/>
              <a:gd name="connsiteY2" fmla="*/ 322996 h 2467970"/>
              <a:gd name="connsiteX3" fmla="*/ 6482687 w 9043916"/>
              <a:gd name="connsiteY3" fmla="*/ 241110 h 2467970"/>
              <a:gd name="connsiteX4" fmla="*/ 2251881 w 9043916"/>
              <a:gd name="connsiteY4" fmla="*/ 104632 h 2467970"/>
              <a:gd name="connsiteX5" fmla="*/ 0 w 9043916"/>
              <a:gd name="connsiteY5" fmla="*/ 186519 h 2467970"/>
              <a:gd name="connsiteX6" fmla="*/ 136478 w 9043916"/>
              <a:gd name="connsiteY6" fmla="*/ 1223749 h 2467970"/>
              <a:gd name="connsiteX7" fmla="*/ 3480179 w 9043916"/>
              <a:gd name="connsiteY7" fmla="*/ 1251044 h 2467970"/>
              <a:gd name="connsiteX8" fmla="*/ 5773003 w 9043916"/>
              <a:gd name="connsiteY8" fmla="*/ 1169158 h 2467970"/>
              <a:gd name="connsiteX9" fmla="*/ 6550926 w 9043916"/>
              <a:gd name="connsiteY9" fmla="*/ 2138149 h 2467970"/>
              <a:gd name="connsiteX10" fmla="*/ 8093123 w 9043916"/>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8536675 w 9487468"/>
              <a:gd name="connsiteY0" fmla="*/ 2301922 h 2467970"/>
              <a:gd name="connsiteX1" fmla="*/ 9109881 w 9487468"/>
              <a:gd name="connsiteY1" fmla="*/ 2138149 h 2467970"/>
              <a:gd name="connsiteX2" fmla="*/ 9123528 w 9487468"/>
              <a:gd name="connsiteY2" fmla="*/ 322996 h 2467970"/>
              <a:gd name="connsiteX3" fmla="*/ 6926239 w 9487468"/>
              <a:gd name="connsiteY3" fmla="*/ 241110 h 2467970"/>
              <a:gd name="connsiteX4" fmla="*/ 2695433 w 9487468"/>
              <a:gd name="connsiteY4" fmla="*/ 104632 h 2467970"/>
              <a:gd name="connsiteX5" fmla="*/ 443552 w 9487468"/>
              <a:gd name="connsiteY5" fmla="*/ 186519 h 2467970"/>
              <a:gd name="connsiteX6" fmla="*/ 580030 w 9487468"/>
              <a:gd name="connsiteY6" fmla="*/ 1223749 h 2467970"/>
              <a:gd name="connsiteX7" fmla="*/ 3923731 w 9487468"/>
              <a:gd name="connsiteY7" fmla="*/ 1251044 h 2467970"/>
              <a:gd name="connsiteX8" fmla="*/ 6216555 w 9487468"/>
              <a:gd name="connsiteY8" fmla="*/ 1169158 h 2467970"/>
              <a:gd name="connsiteX9" fmla="*/ 6994478 w 9487468"/>
              <a:gd name="connsiteY9" fmla="*/ 2138149 h 2467970"/>
              <a:gd name="connsiteX10" fmla="*/ 8536675 w 9487468"/>
              <a:gd name="connsiteY10" fmla="*/ 2301922 h 2467970"/>
              <a:gd name="connsiteX0" fmla="*/ 6994478 w 9487468"/>
              <a:gd name="connsiteY0" fmla="*/ 2138149 h 2440674"/>
              <a:gd name="connsiteX1" fmla="*/ 9109881 w 9487468"/>
              <a:gd name="connsiteY1" fmla="*/ 2138149 h 2440674"/>
              <a:gd name="connsiteX2" fmla="*/ 9123528 w 9487468"/>
              <a:gd name="connsiteY2" fmla="*/ 322996 h 2440674"/>
              <a:gd name="connsiteX3" fmla="*/ 6926239 w 9487468"/>
              <a:gd name="connsiteY3" fmla="*/ 241110 h 2440674"/>
              <a:gd name="connsiteX4" fmla="*/ 2695433 w 9487468"/>
              <a:gd name="connsiteY4" fmla="*/ 104632 h 2440674"/>
              <a:gd name="connsiteX5" fmla="*/ 443552 w 9487468"/>
              <a:gd name="connsiteY5" fmla="*/ 186519 h 2440674"/>
              <a:gd name="connsiteX6" fmla="*/ 580030 w 9487468"/>
              <a:gd name="connsiteY6" fmla="*/ 1223749 h 2440674"/>
              <a:gd name="connsiteX7" fmla="*/ 3923731 w 9487468"/>
              <a:gd name="connsiteY7" fmla="*/ 1251044 h 2440674"/>
              <a:gd name="connsiteX8" fmla="*/ 6216555 w 9487468"/>
              <a:gd name="connsiteY8" fmla="*/ 1169158 h 2440674"/>
              <a:gd name="connsiteX9" fmla="*/ 6994478 w 9487468"/>
              <a:gd name="connsiteY9" fmla="*/ 2138149 h 2440674"/>
              <a:gd name="connsiteX0" fmla="*/ 6932476 w 9425466"/>
              <a:gd name="connsiteY0" fmla="*/ 2197259 h 2499784"/>
              <a:gd name="connsiteX1" fmla="*/ 9047879 w 9425466"/>
              <a:gd name="connsiteY1" fmla="*/ 2197259 h 2499784"/>
              <a:gd name="connsiteX2" fmla="*/ 9061526 w 9425466"/>
              <a:gd name="connsiteY2" fmla="*/ 382106 h 2499784"/>
              <a:gd name="connsiteX3" fmla="*/ 6864237 w 9425466"/>
              <a:gd name="connsiteY3" fmla="*/ 300220 h 2499784"/>
              <a:gd name="connsiteX4" fmla="*/ 2633431 w 9425466"/>
              <a:gd name="connsiteY4" fmla="*/ 163742 h 2499784"/>
              <a:gd name="connsiteX5" fmla="*/ 753560 w 9425466"/>
              <a:gd name="connsiteY5" fmla="*/ 186519 h 2499784"/>
              <a:gd name="connsiteX6" fmla="*/ 518028 w 9425466"/>
              <a:gd name="connsiteY6" fmla="*/ 1282859 h 2499784"/>
              <a:gd name="connsiteX7" fmla="*/ 3861729 w 9425466"/>
              <a:gd name="connsiteY7" fmla="*/ 1310154 h 2499784"/>
              <a:gd name="connsiteX8" fmla="*/ 6154553 w 9425466"/>
              <a:gd name="connsiteY8" fmla="*/ 1228268 h 2499784"/>
              <a:gd name="connsiteX9" fmla="*/ 6932476 w 9425466"/>
              <a:gd name="connsiteY9" fmla="*/ 2197259 h 2499784"/>
              <a:gd name="connsiteX0" fmla="*/ 6696944 w 9189934"/>
              <a:gd name="connsiteY0" fmla="*/ 2206557 h 2509082"/>
              <a:gd name="connsiteX1" fmla="*/ 8812347 w 9189934"/>
              <a:gd name="connsiteY1" fmla="*/ 2206557 h 2509082"/>
              <a:gd name="connsiteX2" fmla="*/ 8825994 w 9189934"/>
              <a:gd name="connsiteY2" fmla="*/ 391404 h 2509082"/>
              <a:gd name="connsiteX3" fmla="*/ 6628705 w 9189934"/>
              <a:gd name="connsiteY3" fmla="*/ 309518 h 2509082"/>
              <a:gd name="connsiteX4" fmla="*/ 2397899 w 9189934"/>
              <a:gd name="connsiteY4" fmla="*/ 173040 h 2509082"/>
              <a:gd name="connsiteX5" fmla="*/ 518028 w 9189934"/>
              <a:gd name="connsiteY5" fmla="*/ 195817 h 2509082"/>
              <a:gd name="connsiteX6" fmla="*/ 518028 w 9189934"/>
              <a:gd name="connsiteY6" fmla="*/ 1347945 h 2509082"/>
              <a:gd name="connsiteX7" fmla="*/ 3626197 w 9189934"/>
              <a:gd name="connsiteY7" fmla="*/ 1319452 h 2509082"/>
              <a:gd name="connsiteX8" fmla="*/ 5919021 w 9189934"/>
              <a:gd name="connsiteY8" fmla="*/ 1237566 h 2509082"/>
              <a:gd name="connsiteX9" fmla="*/ 6696944 w 9189934"/>
              <a:gd name="connsiteY9" fmla="*/ 2206557 h 2509082"/>
              <a:gd name="connsiteX0" fmla="*/ 6696944 w 9162888"/>
              <a:gd name="connsiteY0" fmla="*/ 2206557 h 2493675"/>
              <a:gd name="connsiteX1" fmla="*/ 8812347 w 9162888"/>
              <a:gd name="connsiteY1" fmla="*/ 2206557 h 2493675"/>
              <a:gd name="connsiteX2" fmla="*/ 8798948 w 9162888"/>
              <a:gd name="connsiteY2" fmla="*/ 483849 h 2493675"/>
              <a:gd name="connsiteX3" fmla="*/ 6628705 w 9162888"/>
              <a:gd name="connsiteY3" fmla="*/ 309518 h 2493675"/>
              <a:gd name="connsiteX4" fmla="*/ 2397899 w 9162888"/>
              <a:gd name="connsiteY4" fmla="*/ 173040 h 2493675"/>
              <a:gd name="connsiteX5" fmla="*/ 518028 w 9162888"/>
              <a:gd name="connsiteY5" fmla="*/ 195817 h 2493675"/>
              <a:gd name="connsiteX6" fmla="*/ 518028 w 9162888"/>
              <a:gd name="connsiteY6" fmla="*/ 1347945 h 2493675"/>
              <a:gd name="connsiteX7" fmla="*/ 3626197 w 9162888"/>
              <a:gd name="connsiteY7" fmla="*/ 1319452 h 2493675"/>
              <a:gd name="connsiteX8" fmla="*/ 5919021 w 9162888"/>
              <a:gd name="connsiteY8" fmla="*/ 1237566 h 2493675"/>
              <a:gd name="connsiteX9" fmla="*/ 6696944 w 9162888"/>
              <a:gd name="connsiteY9" fmla="*/ 2206557 h 2493675"/>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5775005 w 9018872"/>
              <a:gd name="connsiteY8" fmla="*/ 1225565 h 2481674"/>
              <a:gd name="connsiteX9" fmla="*/ 6552928 w 9018872"/>
              <a:gd name="connsiteY9" fmla="*/ 2194556 h 2481674"/>
              <a:gd name="connsiteX0" fmla="*/ 6552928 w 9018872"/>
              <a:gd name="connsiteY0" fmla="*/ 2194556 h 2481674"/>
              <a:gd name="connsiteX1" fmla="*/ 8668331 w 9018872"/>
              <a:gd name="connsiteY1" fmla="*/ 2194556 h 2481674"/>
              <a:gd name="connsiteX2" fmla="*/ 8654932 w 9018872"/>
              <a:gd name="connsiteY2" fmla="*/ 471848 h 2481674"/>
              <a:gd name="connsiteX3" fmla="*/ 6484689 w 9018872"/>
              <a:gd name="connsiteY3" fmla="*/ 297517 h 2481674"/>
              <a:gd name="connsiteX4" fmla="*/ 2253883 w 9018872"/>
              <a:gd name="connsiteY4" fmla="*/ 161039 h 2481674"/>
              <a:gd name="connsiteX5" fmla="*/ 374012 w 9018872"/>
              <a:gd name="connsiteY5" fmla="*/ 183816 h 2481674"/>
              <a:gd name="connsiteX6" fmla="*/ 518028 w 9018872"/>
              <a:gd name="connsiteY6" fmla="*/ 1263937 h 2481674"/>
              <a:gd name="connsiteX7" fmla="*/ 3482181 w 9018872"/>
              <a:gd name="connsiteY7" fmla="*/ 1307451 h 2481674"/>
              <a:gd name="connsiteX8" fmla="*/ 6552928 w 9018872"/>
              <a:gd name="connsiteY8" fmla="*/ 2194556 h 2481674"/>
              <a:gd name="connsiteX0" fmla="*/ 6480920 w 8946864"/>
              <a:gd name="connsiteY0" fmla="*/ 2134549 h 2421667"/>
              <a:gd name="connsiteX1" fmla="*/ 8596323 w 8946864"/>
              <a:gd name="connsiteY1" fmla="*/ 2134549 h 2421667"/>
              <a:gd name="connsiteX2" fmla="*/ 8582924 w 8946864"/>
              <a:gd name="connsiteY2" fmla="*/ 411841 h 2421667"/>
              <a:gd name="connsiteX3" fmla="*/ 6412681 w 8946864"/>
              <a:gd name="connsiteY3" fmla="*/ 237510 h 2421667"/>
              <a:gd name="connsiteX4" fmla="*/ 2181875 w 8946864"/>
              <a:gd name="connsiteY4" fmla="*/ 101032 h 2421667"/>
              <a:gd name="connsiteX5" fmla="*/ 302004 w 8946864"/>
              <a:gd name="connsiteY5" fmla="*/ 123809 h 2421667"/>
              <a:gd name="connsiteX6" fmla="*/ 518028 w 8946864"/>
              <a:gd name="connsiteY6" fmla="*/ 843889 h 2421667"/>
              <a:gd name="connsiteX7" fmla="*/ 3410173 w 8946864"/>
              <a:gd name="connsiteY7" fmla="*/ 1247444 h 2421667"/>
              <a:gd name="connsiteX8" fmla="*/ 6480920 w 8946864"/>
              <a:gd name="connsiteY8" fmla="*/ 2134549 h 2421667"/>
              <a:gd name="connsiteX0" fmla="*/ 6574960 w 9040904"/>
              <a:gd name="connsiteY0" fmla="*/ 2134549 h 2421667"/>
              <a:gd name="connsiteX1" fmla="*/ 8690363 w 9040904"/>
              <a:gd name="connsiteY1" fmla="*/ 2134549 h 2421667"/>
              <a:gd name="connsiteX2" fmla="*/ 8676964 w 9040904"/>
              <a:gd name="connsiteY2" fmla="*/ 411841 h 2421667"/>
              <a:gd name="connsiteX3" fmla="*/ 6506721 w 9040904"/>
              <a:gd name="connsiteY3" fmla="*/ 237510 h 2421667"/>
              <a:gd name="connsiteX4" fmla="*/ 2275915 w 9040904"/>
              <a:gd name="connsiteY4" fmla="*/ 101032 h 2421667"/>
              <a:gd name="connsiteX5" fmla="*/ 396044 w 9040904"/>
              <a:gd name="connsiteY5" fmla="*/ 123809 h 2421667"/>
              <a:gd name="connsiteX6" fmla="*/ 612068 w 9040904"/>
              <a:gd name="connsiteY6" fmla="*/ 843889 h 2421667"/>
              <a:gd name="connsiteX7" fmla="*/ 4068452 w 9040904"/>
              <a:gd name="connsiteY7" fmla="*/ 1131921 h 2421667"/>
              <a:gd name="connsiteX8" fmla="*/ 6574960 w 9040904"/>
              <a:gd name="connsiteY8" fmla="*/ 2134549 h 242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0904" h="2421667">
                <a:moveTo>
                  <a:pt x="6574960" y="2134549"/>
                </a:moveTo>
                <a:cubicBezTo>
                  <a:pt x="7345279" y="2301654"/>
                  <a:pt x="8340029" y="2421667"/>
                  <a:pt x="8690363" y="2134549"/>
                </a:cubicBezTo>
                <a:cubicBezTo>
                  <a:pt x="9040697" y="1847431"/>
                  <a:pt x="9040904" y="728014"/>
                  <a:pt x="8676964" y="411841"/>
                </a:cubicBezTo>
                <a:cubicBezTo>
                  <a:pt x="8313024" y="95668"/>
                  <a:pt x="7578070" y="273904"/>
                  <a:pt x="6506721" y="237510"/>
                </a:cubicBezTo>
                <a:lnTo>
                  <a:pt x="2275915" y="101032"/>
                </a:lnTo>
                <a:cubicBezTo>
                  <a:pt x="1195467" y="91934"/>
                  <a:pt x="673352" y="0"/>
                  <a:pt x="396044" y="123809"/>
                </a:cubicBezTo>
                <a:cubicBezTo>
                  <a:pt x="118736" y="247618"/>
                  <a:pt x="0" y="675870"/>
                  <a:pt x="612068" y="843889"/>
                </a:cubicBezTo>
                <a:cubicBezTo>
                  <a:pt x="1224136" y="1011908"/>
                  <a:pt x="3074637" y="916811"/>
                  <a:pt x="4068452" y="1131921"/>
                </a:cubicBezTo>
                <a:cubicBezTo>
                  <a:pt x="5062267" y="1347031"/>
                  <a:pt x="5804642" y="1967444"/>
                  <a:pt x="6574960" y="2134549"/>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29"/>
          <p:cNvSpPr/>
          <p:nvPr/>
        </p:nvSpPr>
        <p:spPr>
          <a:xfrm>
            <a:off x="23495" y="165065"/>
            <a:ext cx="8917694" cy="3084455"/>
          </a:xfrm>
          <a:custGeom>
            <a:avLst/>
            <a:gdLst>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611738"/>
              <a:gd name="connsiteY0" fmla="*/ 2006220 h 3179928"/>
              <a:gd name="connsiteX1" fmla="*/ 136478 w 8611738"/>
              <a:gd name="connsiteY1" fmla="*/ 2033516 h 3179928"/>
              <a:gd name="connsiteX2" fmla="*/ 0 w 8611738"/>
              <a:gd name="connsiteY2" fmla="*/ 2825086 h 3179928"/>
              <a:gd name="connsiteX3" fmla="*/ 559559 w 8611738"/>
              <a:gd name="connsiteY3" fmla="*/ 3179928 h 3179928"/>
              <a:gd name="connsiteX4" fmla="*/ 4230806 w 8611738"/>
              <a:gd name="connsiteY4" fmla="*/ 3138985 h 3179928"/>
              <a:gd name="connsiteX5" fmla="*/ 5841242 w 8611738"/>
              <a:gd name="connsiteY5" fmla="*/ 2579426 h 3179928"/>
              <a:gd name="connsiteX6" fmla="*/ 6414448 w 8611738"/>
              <a:gd name="connsiteY6" fmla="*/ 2142698 h 3179928"/>
              <a:gd name="connsiteX7" fmla="*/ 8461612 w 8611738"/>
              <a:gd name="connsiteY7" fmla="*/ 2156346 h 3179928"/>
              <a:gd name="connsiteX8" fmla="*/ 8611738 w 8611738"/>
              <a:gd name="connsiteY8" fmla="*/ 1214650 h 3179928"/>
              <a:gd name="connsiteX9" fmla="*/ 8352430 w 8611738"/>
              <a:gd name="connsiteY9" fmla="*/ 0 h 3179928"/>
              <a:gd name="connsiteX10" fmla="*/ 6155141 w 8611738"/>
              <a:gd name="connsiteY10" fmla="*/ 40943 h 3179928"/>
              <a:gd name="connsiteX11" fmla="*/ 5895833 w 8611738"/>
              <a:gd name="connsiteY11" fmla="*/ 1282889 h 3179928"/>
              <a:gd name="connsiteX12" fmla="*/ 5431809 w 8611738"/>
              <a:gd name="connsiteY12" fmla="*/ 1897038 h 3179928"/>
              <a:gd name="connsiteX13" fmla="*/ 2879678 w 8611738"/>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006220 h 3179928"/>
              <a:gd name="connsiteX1" fmla="*/ 136478 w 8827827"/>
              <a:gd name="connsiteY1" fmla="*/ 2033516 h 3179928"/>
              <a:gd name="connsiteX2" fmla="*/ 0 w 8827827"/>
              <a:gd name="connsiteY2" fmla="*/ 2825086 h 3179928"/>
              <a:gd name="connsiteX3" fmla="*/ 559559 w 8827827"/>
              <a:gd name="connsiteY3" fmla="*/ 3179928 h 3179928"/>
              <a:gd name="connsiteX4" fmla="*/ 4230806 w 8827827"/>
              <a:gd name="connsiteY4" fmla="*/ 3138985 h 3179928"/>
              <a:gd name="connsiteX5" fmla="*/ 5841242 w 8827827"/>
              <a:gd name="connsiteY5" fmla="*/ 2579426 h 3179928"/>
              <a:gd name="connsiteX6" fmla="*/ 6414448 w 8827827"/>
              <a:gd name="connsiteY6" fmla="*/ 2142698 h 3179928"/>
              <a:gd name="connsiteX7" fmla="*/ 8461612 w 8827827"/>
              <a:gd name="connsiteY7" fmla="*/ 2156346 h 3179928"/>
              <a:gd name="connsiteX8" fmla="*/ 8611738 w 8827827"/>
              <a:gd name="connsiteY8" fmla="*/ 1214650 h 3179928"/>
              <a:gd name="connsiteX9" fmla="*/ 8352430 w 8827827"/>
              <a:gd name="connsiteY9" fmla="*/ 0 h 3179928"/>
              <a:gd name="connsiteX10" fmla="*/ 6155141 w 8827827"/>
              <a:gd name="connsiteY10" fmla="*/ 40943 h 3179928"/>
              <a:gd name="connsiteX11" fmla="*/ 5895833 w 8827827"/>
              <a:gd name="connsiteY11" fmla="*/ 1282889 h 3179928"/>
              <a:gd name="connsiteX12" fmla="*/ 5431809 w 8827827"/>
              <a:gd name="connsiteY12" fmla="*/ 1897038 h 3179928"/>
              <a:gd name="connsiteX13" fmla="*/ 2879678 w 8827827"/>
              <a:gd name="connsiteY13" fmla="*/ 2006220 h 3179928"/>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375546"/>
              <a:gd name="connsiteX1" fmla="*/ 136478 w 8827827"/>
              <a:gd name="connsiteY1" fmla="*/ 2229134 h 3375546"/>
              <a:gd name="connsiteX2" fmla="*/ 0 w 8827827"/>
              <a:gd name="connsiteY2" fmla="*/ 3020704 h 3375546"/>
              <a:gd name="connsiteX3" fmla="*/ 559559 w 8827827"/>
              <a:gd name="connsiteY3" fmla="*/ 3375546 h 3375546"/>
              <a:gd name="connsiteX4" fmla="*/ 4230806 w 8827827"/>
              <a:gd name="connsiteY4" fmla="*/ 3334603 h 3375546"/>
              <a:gd name="connsiteX5" fmla="*/ 5841242 w 8827827"/>
              <a:gd name="connsiteY5" fmla="*/ 2775044 h 3375546"/>
              <a:gd name="connsiteX6" fmla="*/ 6414448 w 8827827"/>
              <a:gd name="connsiteY6" fmla="*/ 2338316 h 3375546"/>
              <a:gd name="connsiteX7" fmla="*/ 8461612 w 8827827"/>
              <a:gd name="connsiteY7" fmla="*/ 2351964 h 3375546"/>
              <a:gd name="connsiteX8" fmla="*/ 8611738 w 8827827"/>
              <a:gd name="connsiteY8" fmla="*/ 1410268 h 3375546"/>
              <a:gd name="connsiteX9" fmla="*/ 8352430 w 8827827"/>
              <a:gd name="connsiteY9" fmla="*/ 195618 h 3375546"/>
              <a:gd name="connsiteX10" fmla="*/ 6155141 w 8827827"/>
              <a:gd name="connsiteY10" fmla="*/ 236561 h 3375546"/>
              <a:gd name="connsiteX11" fmla="*/ 5895833 w 8827827"/>
              <a:gd name="connsiteY11" fmla="*/ 1478507 h 3375546"/>
              <a:gd name="connsiteX12" fmla="*/ 5431809 w 8827827"/>
              <a:gd name="connsiteY12" fmla="*/ 2092656 h 3375546"/>
              <a:gd name="connsiteX13" fmla="*/ 2879678 w 8827827"/>
              <a:gd name="connsiteY13" fmla="*/ 2201838 h 3375546"/>
              <a:gd name="connsiteX0" fmla="*/ 2879678 w 8827827"/>
              <a:gd name="connsiteY0" fmla="*/ 2201838 h 3434687"/>
              <a:gd name="connsiteX1" fmla="*/ 136478 w 8827827"/>
              <a:gd name="connsiteY1" fmla="*/ 2229134 h 3434687"/>
              <a:gd name="connsiteX2" fmla="*/ 0 w 8827827"/>
              <a:gd name="connsiteY2" fmla="*/ 3020704 h 3434687"/>
              <a:gd name="connsiteX3" fmla="*/ 559559 w 8827827"/>
              <a:gd name="connsiteY3" fmla="*/ 3375546 h 3434687"/>
              <a:gd name="connsiteX4" fmla="*/ 4230806 w 8827827"/>
              <a:gd name="connsiteY4" fmla="*/ 3334603 h 3434687"/>
              <a:gd name="connsiteX5" fmla="*/ 5841242 w 8827827"/>
              <a:gd name="connsiteY5" fmla="*/ 2775044 h 3434687"/>
              <a:gd name="connsiteX6" fmla="*/ 6414448 w 8827827"/>
              <a:gd name="connsiteY6" fmla="*/ 2338316 h 3434687"/>
              <a:gd name="connsiteX7" fmla="*/ 8461612 w 8827827"/>
              <a:gd name="connsiteY7" fmla="*/ 2351964 h 3434687"/>
              <a:gd name="connsiteX8" fmla="*/ 8611738 w 8827827"/>
              <a:gd name="connsiteY8" fmla="*/ 1410268 h 3434687"/>
              <a:gd name="connsiteX9" fmla="*/ 8352430 w 8827827"/>
              <a:gd name="connsiteY9" fmla="*/ 195618 h 3434687"/>
              <a:gd name="connsiteX10" fmla="*/ 6155141 w 8827827"/>
              <a:gd name="connsiteY10" fmla="*/ 236561 h 3434687"/>
              <a:gd name="connsiteX11" fmla="*/ 5895833 w 8827827"/>
              <a:gd name="connsiteY11" fmla="*/ 1478507 h 3434687"/>
              <a:gd name="connsiteX12" fmla="*/ 5431809 w 8827827"/>
              <a:gd name="connsiteY12" fmla="*/ 2092656 h 3434687"/>
              <a:gd name="connsiteX13" fmla="*/ 2879678 w 8827827"/>
              <a:gd name="connsiteY13" fmla="*/ 2201838 h 3434687"/>
              <a:gd name="connsiteX0" fmla="*/ 3025253 w 8973402"/>
              <a:gd name="connsiteY0" fmla="*/ 2201838 h 3434687"/>
              <a:gd name="connsiteX1" fmla="*/ 282053 w 8973402"/>
              <a:gd name="connsiteY1" fmla="*/ 2229134 h 3434687"/>
              <a:gd name="connsiteX2" fmla="*/ 145575 w 8973402"/>
              <a:gd name="connsiteY2" fmla="*/ 3020704 h 3434687"/>
              <a:gd name="connsiteX3" fmla="*/ 705134 w 8973402"/>
              <a:gd name="connsiteY3" fmla="*/ 3375546 h 3434687"/>
              <a:gd name="connsiteX4" fmla="*/ 4376381 w 8973402"/>
              <a:gd name="connsiteY4" fmla="*/ 3334603 h 3434687"/>
              <a:gd name="connsiteX5" fmla="*/ 5986817 w 8973402"/>
              <a:gd name="connsiteY5" fmla="*/ 2775044 h 3434687"/>
              <a:gd name="connsiteX6" fmla="*/ 6560023 w 8973402"/>
              <a:gd name="connsiteY6" fmla="*/ 2338316 h 3434687"/>
              <a:gd name="connsiteX7" fmla="*/ 8607187 w 8973402"/>
              <a:gd name="connsiteY7" fmla="*/ 2351964 h 3434687"/>
              <a:gd name="connsiteX8" fmla="*/ 8757313 w 8973402"/>
              <a:gd name="connsiteY8" fmla="*/ 1410268 h 3434687"/>
              <a:gd name="connsiteX9" fmla="*/ 8498005 w 8973402"/>
              <a:gd name="connsiteY9" fmla="*/ 195618 h 3434687"/>
              <a:gd name="connsiteX10" fmla="*/ 6300716 w 8973402"/>
              <a:gd name="connsiteY10" fmla="*/ 236561 h 3434687"/>
              <a:gd name="connsiteX11" fmla="*/ 6041408 w 8973402"/>
              <a:gd name="connsiteY11" fmla="*/ 1478507 h 3434687"/>
              <a:gd name="connsiteX12" fmla="*/ 5577384 w 8973402"/>
              <a:gd name="connsiteY12" fmla="*/ 2092656 h 3434687"/>
              <a:gd name="connsiteX13" fmla="*/ 3025253 w 8973402"/>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223146 w 9171295"/>
              <a:gd name="connsiteY0" fmla="*/ 2201838 h 3434687"/>
              <a:gd name="connsiteX1" fmla="*/ 479946 w 9171295"/>
              <a:gd name="connsiteY1" fmla="*/ 2229134 h 3434687"/>
              <a:gd name="connsiteX2" fmla="*/ 343468 w 9171295"/>
              <a:gd name="connsiteY2" fmla="*/ 3020704 h 3434687"/>
              <a:gd name="connsiteX3" fmla="*/ 903027 w 9171295"/>
              <a:gd name="connsiteY3" fmla="*/ 3375546 h 3434687"/>
              <a:gd name="connsiteX4" fmla="*/ 4574274 w 9171295"/>
              <a:gd name="connsiteY4" fmla="*/ 3334603 h 3434687"/>
              <a:gd name="connsiteX5" fmla="*/ 6184710 w 9171295"/>
              <a:gd name="connsiteY5" fmla="*/ 2775044 h 3434687"/>
              <a:gd name="connsiteX6" fmla="*/ 6757916 w 9171295"/>
              <a:gd name="connsiteY6" fmla="*/ 2338316 h 3434687"/>
              <a:gd name="connsiteX7" fmla="*/ 8805080 w 9171295"/>
              <a:gd name="connsiteY7" fmla="*/ 2351964 h 3434687"/>
              <a:gd name="connsiteX8" fmla="*/ 8955206 w 9171295"/>
              <a:gd name="connsiteY8" fmla="*/ 1410268 h 3434687"/>
              <a:gd name="connsiteX9" fmla="*/ 8695898 w 9171295"/>
              <a:gd name="connsiteY9" fmla="*/ 195618 h 3434687"/>
              <a:gd name="connsiteX10" fmla="*/ 6498609 w 9171295"/>
              <a:gd name="connsiteY10" fmla="*/ 236561 h 3434687"/>
              <a:gd name="connsiteX11" fmla="*/ 6239301 w 9171295"/>
              <a:gd name="connsiteY11" fmla="*/ 1478507 h 3434687"/>
              <a:gd name="connsiteX12" fmla="*/ 5775277 w 9171295"/>
              <a:gd name="connsiteY12" fmla="*/ 2092656 h 3434687"/>
              <a:gd name="connsiteX13" fmla="*/ 3223146 w 9171295"/>
              <a:gd name="connsiteY13" fmla="*/ 2201838 h 3434687"/>
              <a:gd name="connsiteX0" fmla="*/ 3194492 w 9167202"/>
              <a:gd name="connsiteY0" fmla="*/ 2419893 h 3434687"/>
              <a:gd name="connsiteX1" fmla="*/ 475853 w 9167202"/>
              <a:gd name="connsiteY1" fmla="*/ 2229134 h 3434687"/>
              <a:gd name="connsiteX2" fmla="*/ 339375 w 9167202"/>
              <a:gd name="connsiteY2" fmla="*/ 3020704 h 3434687"/>
              <a:gd name="connsiteX3" fmla="*/ 898934 w 9167202"/>
              <a:gd name="connsiteY3" fmla="*/ 3375546 h 3434687"/>
              <a:gd name="connsiteX4" fmla="*/ 4570181 w 9167202"/>
              <a:gd name="connsiteY4" fmla="*/ 3334603 h 3434687"/>
              <a:gd name="connsiteX5" fmla="*/ 6180617 w 9167202"/>
              <a:gd name="connsiteY5" fmla="*/ 2775044 h 3434687"/>
              <a:gd name="connsiteX6" fmla="*/ 6753823 w 9167202"/>
              <a:gd name="connsiteY6" fmla="*/ 2338316 h 3434687"/>
              <a:gd name="connsiteX7" fmla="*/ 8800987 w 9167202"/>
              <a:gd name="connsiteY7" fmla="*/ 2351964 h 3434687"/>
              <a:gd name="connsiteX8" fmla="*/ 8951113 w 9167202"/>
              <a:gd name="connsiteY8" fmla="*/ 1410268 h 3434687"/>
              <a:gd name="connsiteX9" fmla="*/ 8691805 w 9167202"/>
              <a:gd name="connsiteY9" fmla="*/ 195618 h 3434687"/>
              <a:gd name="connsiteX10" fmla="*/ 6494516 w 9167202"/>
              <a:gd name="connsiteY10" fmla="*/ 236561 h 3434687"/>
              <a:gd name="connsiteX11" fmla="*/ 6235208 w 9167202"/>
              <a:gd name="connsiteY11" fmla="*/ 1478507 h 3434687"/>
              <a:gd name="connsiteX12" fmla="*/ 5771184 w 9167202"/>
              <a:gd name="connsiteY12" fmla="*/ 2092656 h 3434687"/>
              <a:gd name="connsiteX13" fmla="*/ 3194492 w 9167202"/>
              <a:gd name="connsiteY13" fmla="*/ 2419893 h 3434687"/>
              <a:gd name="connsiteX0" fmla="*/ 3101232 w 9073942"/>
              <a:gd name="connsiteY0" fmla="*/ 2419893 h 3559791"/>
              <a:gd name="connsiteX1" fmla="*/ 382593 w 9073942"/>
              <a:gd name="connsiteY1" fmla="*/ 2229134 h 3559791"/>
              <a:gd name="connsiteX2" fmla="*/ 805674 w 9073942"/>
              <a:gd name="connsiteY2" fmla="*/ 3375546 h 3559791"/>
              <a:gd name="connsiteX3" fmla="*/ 4476921 w 9073942"/>
              <a:gd name="connsiteY3" fmla="*/ 3334603 h 3559791"/>
              <a:gd name="connsiteX4" fmla="*/ 6087357 w 9073942"/>
              <a:gd name="connsiteY4" fmla="*/ 2775044 h 3559791"/>
              <a:gd name="connsiteX5" fmla="*/ 6660563 w 9073942"/>
              <a:gd name="connsiteY5" fmla="*/ 2338316 h 3559791"/>
              <a:gd name="connsiteX6" fmla="*/ 8707727 w 9073942"/>
              <a:gd name="connsiteY6" fmla="*/ 2351964 h 3559791"/>
              <a:gd name="connsiteX7" fmla="*/ 8857853 w 9073942"/>
              <a:gd name="connsiteY7" fmla="*/ 1410268 h 3559791"/>
              <a:gd name="connsiteX8" fmla="*/ 8598545 w 9073942"/>
              <a:gd name="connsiteY8" fmla="*/ 195618 h 3559791"/>
              <a:gd name="connsiteX9" fmla="*/ 6401256 w 9073942"/>
              <a:gd name="connsiteY9" fmla="*/ 236561 h 3559791"/>
              <a:gd name="connsiteX10" fmla="*/ 6141948 w 9073942"/>
              <a:gd name="connsiteY10" fmla="*/ 1478507 h 3559791"/>
              <a:gd name="connsiteX11" fmla="*/ 5677924 w 9073942"/>
              <a:gd name="connsiteY11" fmla="*/ 2092656 h 3559791"/>
              <a:gd name="connsiteX12" fmla="*/ 3101232 w 9073942"/>
              <a:gd name="connsiteY12" fmla="*/ 2419893 h 3559791"/>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033015 w 9019600"/>
              <a:gd name="connsiteY4" fmla="*/ 2775044 h 3514988"/>
              <a:gd name="connsiteX5" fmla="*/ 6606221 w 9019600"/>
              <a:gd name="connsiteY5" fmla="*/ 2338316 h 3514988"/>
              <a:gd name="connsiteX6" fmla="*/ 8653385 w 9019600"/>
              <a:gd name="connsiteY6" fmla="*/ 2351964 h 3514988"/>
              <a:gd name="connsiteX7" fmla="*/ 8803511 w 9019600"/>
              <a:gd name="connsiteY7" fmla="*/ 1410268 h 3514988"/>
              <a:gd name="connsiteX8" fmla="*/ 8544203 w 9019600"/>
              <a:gd name="connsiteY8" fmla="*/ 195618 h 3514988"/>
              <a:gd name="connsiteX9" fmla="*/ 6346914 w 9019600"/>
              <a:gd name="connsiteY9" fmla="*/ 236561 h 3514988"/>
              <a:gd name="connsiteX10" fmla="*/ 6087606 w 9019600"/>
              <a:gd name="connsiteY10" fmla="*/ 1478507 h 3514988"/>
              <a:gd name="connsiteX11" fmla="*/ 5623582 w 9019600"/>
              <a:gd name="connsiteY11" fmla="*/ 2092656 h 3514988"/>
              <a:gd name="connsiteX12" fmla="*/ 3046890 w 9019600"/>
              <a:gd name="connsiteY12" fmla="*/ 2419893 h 3514988"/>
              <a:gd name="connsiteX0" fmla="*/ 3046890 w 9019600"/>
              <a:gd name="connsiteY0" fmla="*/ 2419893 h 3514988"/>
              <a:gd name="connsiteX1" fmla="*/ 382593 w 9019600"/>
              <a:gd name="connsiteY1" fmla="*/ 2497954 h 3514988"/>
              <a:gd name="connsiteX2" fmla="*/ 751332 w 9019600"/>
              <a:gd name="connsiteY2" fmla="*/ 3375546 h 3514988"/>
              <a:gd name="connsiteX3" fmla="*/ 4422579 w 9019600"/>
              <a:gd name="connsiteY3" fmla="*/ 3334603 h 3514988"/>
              <a:gd name="connsiteX4" fmla="*/ 6606221 w 9019600"/>
              <a:gd name="connsiteY4" fmla="*/ 2338316 h 3514988"/>
              <a:gd name="connsiteX5" fmla="*/ 8653385 w 9019600"/>
              <a:gd name="connsiteY5" fmla="*/ 2351964 h 3514988"/>
              <a:gd name="connsiteX6" fmla="*/ 8803511 w 9019600"/>
              <a:gd name="connsiteY6" fmla="*/ 1410268 h 3514988"/>
              <a:gd name="connsiteX7" fmla="*/ 8544203 w 9019600"/>
              <a:gd name="connsiteY7" fmla="*/ 195618 h 3514988"/>
              <a:gd name="connsiteX8" fmla="*/ 6346914 w 9019600"/>
              <a:gd name="connsiteY8" fmla="*/ 236561 h 3514988"/>
              <a:gd name="connsiteX9" fmla="*/ 6087606 w 9019600"/>
              <a:gd name="connsiteY9" fmla="*/ 1478507 h 3514988"/>
              <a:gd name="connsiteX10" fmla="*/ 5623582 w 9019600"/>
              <a:gd name="connsiteY10" fmla="*/ 2092656 h 3514988"/>
              <a:gd name="connsiteX11" fmla="*/ 3046890 w 9019600"/>
              <a:gd name="connsiteY11" fmla="*/ 2419893 h 3514988"/>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6087606 w 8976382"/>
              <a:gd name="connsiteY8" fmla="*/ 1635456 h 3671937"/>
              <a:gd name="connsiteX9" fmla="*/ 5623582 w 8976382"/>
              <a:gd name="connsiteY9" fmla="*/ 2249605 h 3671937"/>
              <a:gd name="connsiteX10" fmla="*/ 3046890 w 8976382"/>
              <a:gd name="connsiteY10"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76842 h 3671937"/>
              <a:gd name="connsiteX1" fmla="*/ 382593 w 8976382"/>
              <a:gd name="connsiteY1" fmla="*/ 2654903 h 3671937"/>
              <a:gd name="connsiteX2" fmla="*/ 751332 w 8976382"/>
              <a:gd name="connsiteY2" fmla="*/ 3532495 h 3671937"/>
              <a:gd name="connsiteX3" fmla="*/ 4422579 w 8976382"/>
              <a:gd name="connsiteY3" fmla="*/ 3491552 h 3671937"/>
              <a:gd name="connsiteX4" fmla="*/ 6606221 w 8976382"/>
              <a:gd name="connsiteY4" fmla="*/ 2495265 h 3671937"/>
              <a:gd name="connsiteX5" fmla="*/ 8653385 w 8976382"/>
              <a:gd name="connsiteY5" fmla="*/ 2508913 h 3671937"/>
              <a:gd name="connsiteX6" fmla="*/ 8544203 w 8976382"/>
              <a:gd name="connsiteY6" fmla="*/ 352567 h 3671937"/>
              <a:gd name="connsiteX7" fmla="*/ 6346914 w 8976382"/>
              <a:gd name="connsiteY7" fmla="*/ 393510 h 3671937"/>
              <a:gd name="connsiteX8" fmla="*/ 5623582 w 8976382"/>
              <a:gd name="connsiteY8" fmla="*/ 2249605 h 3671937"/>
              <a:gd name="connsiteX9" fmla="*/ 3046890 w 8976382"/>
              <a:gd name="connsiteY9" fmla="*/ 2576842 h 3671937"/>
              <a:gd name="connsiteX0" fmla="*/ 3046890 w 8976382"/>
              <a:gd name="connsiteY0" fmla="*/ 2551218 h 3646313"/>
              <a:gd name="connsiteX1" fmla="*/ 382593 w 8976382"/>
              <a:gd name="connsiteY1" fmla="*/ 2629279 h 3646313"/>
              <a:gd name="connsiteX2" fmla="*/ 751332 w 8976382"/>
              <a:gd name="connsiteY2" fmla="*/ 3506871 h 3646313"/>
              <a:gd name="connsiteX3" fmla="*/ 4422579 w 8976382"/>
              <a:gd name="connsiteY3" fmla="*/ 3465928 h 3646313"/>
              <a:gd name="connsiteX4" fmla="*/ 6606221 w 8976382"/>
              <a:gd name="connsiteY4" fmla="*/ 2469641 h 3646313"/>
              <a:gd name="connsiteX5" fmla="*/ 8653385 w 8976382"/>
              <a:gd name="connsiteY5" fmla="*/ 2483289 h 3646313"/>
              <a:gd name="connsiteX6" fmla="*/ 8544203 w 8976382"/>
              <a:gd name="connsiteY6" fmla="*/ 326943 h 3646313"/>
              <a:gd name="connsiteX7" fmla="*/ 6287249 w 8976382"/>
              <a:gd name="connsiteY7" fmla="*/ 521632 h 3646313"/>
              <a:gd name="connsiteX8" fmla="*/ 5623582 w 8976382"/>
              <a:gd name="connsiteY8" fmla="*/ 2223981 h 3646313"/>
              <a:gd name="connsiteX9" fmla="*/ 3046890 w 8976382"/>
              <a:gd name="connsiteY9" fmla="*/ 2551218 h 3646313"/>
              <a:gd name="connsiteX0" fmla="*/ 3046890 w 8928246"/>
              <a:gd name="connsiteY0" fmla="*/ 2523509 h 3618604"/>
              <a:gd name="connsiteX1" fmla="*/ 382593 w 8928246"/>
              <a:gd name="connsiteY1" fmla="*/ 2601570 h 3618604"/>
              <a:gd name="connsiteX2" fmla="*/ 751332 w 8928246"/>
              <a:gd name="connsiteY2" fmla="*/ 3479162 h 3618604"/>
              <a:gd name="connsiteX3" fmla="*/ 4422579 w 8928246"/>
              <a:gd name="connsiteY3" fmla="*/ 3438219 h 3618604"/>
              <a:gd name="connsiteX4" fmla="*/ 6606221 w 8928246"/>
              <a:gd name="connsiteY4" fmla="*/ 2441932 h 3618604"/>
              <a:gd name="connsiteX5" fmla="*/ 8591505 w 8928246"/>
              <a:gd name="connsiteY5" fmla="*/ 2289326 h 3618604"/>
              <a:gd name="connsiteX6" fmla="*/ 8544203 w 8928246"/>
              <a:gd name="connsiteY6" fmla="*/ 299234 h 3618604"/>
              <a:gd name="connsiteX7" fmla="*/ 6287249 w 8928246"/>
              <a:gd name="connsiteY7" fmla="*/ 493923 h 3618604"/>
              <a:gd name="connsiteX8" fmla="*/ 5623582 w 8928246"/>
              <a:gd name="connsiteY8" fmla="*/ 2196272 h 3618604"/>
              <a:gd name="connsiteX9" fmla="*/ 3046890 w 8928246"/>
              <a:gd name="connsiteY9" fmla="*/ 2523509 h 3618604"/>
              <a:gd name="connsiteX0" fmla="*/ 3046890 w 8928246"/>
              <a:gd name="connsiteY0" fmla="*/ 2523509 h 3609264"/>
              <a:gd name="connsiteX1" fmla="*/ 382593 w 8928246"/>
              <a:gd name="connsiteY1" fmla="*/ 2601570 h 3609264"/>
              <a:gd name="connsiteX2" fmla="*/ 751332 w 8928246"/>
              <a:gd name="connsiteY2" fmla="*/ 3479162 h 3609264"/>
              <a:gd name="connsiteX3" fmla="*/ 4415041 w 8928246"/>
              <a:gd name="connsiteY3" fmla="*/ 3382181 h 3609264"/>
              <a:gd name="connsiteX4" fmla="*/ 6606221 w 8928246"/>
              <a:gd name="connsiteY4" fmla="*/ 2441932 h 3609264"/>
              <a:gd name="connsiteX5" fmla="*/ 8591505 w 8928246"/>
              <a:gd name="connsiteY5" fmla="*/ 2289326 h 3609264"/>
              <a:gd name="connsiteX6" fmla="*/ 8544203 w 8928246"/>
              <a:gd name="connsiteY6" fmla="*/ 299234 h 3609264"/>
              <a:gd name="connsiteX7" fmla="*/ 6287249 w 8928246"/>
              <a:gd name="connsiteY7" fmla="*/ 493923 h 3609264"/>
              <a:gd name="connsiteX8" fmla="*/ 5623582 w 8928246"/>
              <a:gd name="connsiteY8" fmla="*/ 2196272 h 3609264"/>
              <a:gd name="connsiteX9" fmla="*/ 3046890 w 8928246"/>
              <a:gd name="connsiteY9" fmla="*/ 2523509 h 3609264"/>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613030 w 8917694"/>
              <a:gd name="connsiteY8" fmla="*/ 2196272 h 3538889"/>
              <a:gd name="connsiteX9" fmla="*/ 3036338 w 8917694"/>
              <a:gd name="connsiteY9" fmla="*/ 2523509 h 3538889"/>
              <a:gd name="connsiteX0" fmla="*/ 3036338 w 8917694"/>
              <a:gd name="connsiteY0" fmla="*/ 2523509 h 3538889"/>
              <a:gd name="connsiteX1" fmla="*/ 372041 w 8917694"/>
              <a:gd name="connsiteY1" fmla="*/ 2601570 h 3538889"/>
              <a:gd name="connsiteX2" fmla="*/ 804089 w 8917694"/>
              <a:gd name="connsiteY2" fmla="*/ 3382181 h 3538889"/>
              <a:gd name="connsiteX3" fmla="*/ 4404489 w 8917694"/>
              <a:gd name="connsiteY3" fmla="*/ 3382181 h 3538889"/>
              <a:gd name="connsiteX4" fmla="*/ 6595669 w 8917694"/>
              <a:gd name="connsiteY4" fmla="*/ 2441932 h 3538889"/>
              <a:gd name="connsiteX5" fmla="*/ 8580953 w 8917694"/>
              <a:gd name="connsiteY5" fmla="*/ 2289326 h 3538889"/>
              <a:gd name="connsiteX6" fmla="*/ 8533651 w 8917694"/>
              <a:gd name="connsiteY6" fmla="*/ 299234 h 3538889"/>
              <a:gd name="connsiteX7" fmla="*/ 6276697 w 8917694"/>
              <a:gd name="connsiteY7" fmla="*/ 493923 h 3538889"/>
              <a:gd name="connsiteX8" fmla="*/ 5484609 w 8917694"/>
              <a:gd name="connsiteY8" fmla="*/ 1977082 h 3538889"/>
              <a:gd name="connsiteX9" fmla="*/ 3036338 w 8917694"/>
              <a:gd name="connsiteY9" fmla="*/ 2523509 h 3538889"/>
              <a:gd name="connsiteX0" fmla="*/ 3036338 w 8917694"/>
              <a:gd name="connsiteY0" fmla="*/ 2523509 h 3486262"/>
              <a:gd name="connsiteX1" fmla="*/ 372041 w 8917694"/>
              <a:gd name="connsiteY1" fmla="*/ 2601570 h 3486262"/>
              <a:gd name="connsiteX2" fmla="*/ 804089 w 8917694"/>
              <a:gd name="connsiteY2" fmla="*/ 3382181 h 3486262"/>
              <a:gd name="connsiteX3" fmla="*/ 4404489 w 8917694"/>
              <a:gd name="connsiteY3" fmla="*/ 3226059 h 3486262"/>
              <a:gd name="connsiteX4" fmla="*/ 6595669 w 8917694"/>
              <a:gd name="connsiteY4" fmla="*/ 2441932 h 3486262"/>
              <a:gd name="connsiteX5" fmla="*/ 8580953 w 8917694"/>
              <a:gd name="connsiteY5" fmla="*/ 2289326 h 3486262"/>
              <a:gd name="connsiteX6" fmla="*/ 8533651 w 8917694"/>
              <a:gd name="connsiteY6" fmla="*/ 299234 h 3486262"/>
              <a:gd name="connsiteX7" fmla="*/ 6276697 w 8917694"/>
              <a:gd name="connsiteY7" fmla="*/ 493923 h 3486262"/>
              <a:gd name="connsiteX8" fmla="*/ 5484609 w 8917694"/>
              <a:gd name="connsiteY8" fmla="*/ 1977082 h 3486262"/>
              <a:gd name="connsiteX9" fmla="*/ 3036338 w 8917694"/>
              <a:gd name="connsiteY9" fmla="*/ 2523509 h 3486262"/>
              <a:gd name="connsiteX0" fmla="*/ 3036338 w 8917694"/>
              <a:gd name="connsiteY0" fmla="*/ 2523509 h 3343737"/>
              <a:gd name="connsiteX1" fmla="*/ 372041 w 8917694"/>
              <a:gd name="connsiteY1" fmla="*/ 2601570 h 3343737"/>
              <a:gd name="connsiteX2" fmla="*/ 804089 w 8917694"/>
              <a:gd name="connsiteY2" fmla="*/ 3147998 h 3343737"/>
              <a:gd name="connsiteX3" fmla="*/ 4404489 w 8917694"/>
              <a:gd name="connsiteY3" fmla="*/ 3226059 h 3343737"/>
              <a:gd name="connsiteX4" fmla="*/ 6595669 w 8917694"/>
              <a:gd name="connsiteY4" fmla="*/ 2441932 h 3343737"/>
              <a:gd name="connsiteX5" fmla="*/ 8580953 w 8917694"/>
              <a:gd name="connsiteY5" fmla="*/ 2289326 h 3343737"/>
              <a:gd name="connsiteX6" fmla="*/ 8533651 w 8917694"/>
              <a:gd name="connsiteY6" fmla="*/ 299234 h 3343737"/>
              <a:gd name="connsiteX7" fmla="*/ 6276697 w 8917694"/>
              <a:gd name="connsiteY7" fmla="*/ 493923 h 3343737"/>
              <a:gd name="connsiteX8" fmla="*/ 5484609 w 8917694"/>
              <a:gd name="connsiteY8" fmla="*/ 1977082 h 3343737"/>
              <a:gd name="connsiteX9" fmla="*/ 3036338 w 8917694"/>
              <a:gd name="connsiteY9" fmla="*/ 2523509 h 334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694" h="3343737">
                <a:moveTo>
                  <a:pt x="3036338" y="2523509"/>
                </a:moveTo>
                <a:cubicBezTo>
                  <a:pt x="2150746" y="2518033"/>
                  <a:pt x="744082" y="2497489"/>
                  <a:pt x="372041" y="2601570"/>
                </a:cubicBezTo>
                <a:cubicBezTo>
                  <a:pt x="0" y="2705651"/>
                  <a:pt x="132014" y="3043917"/>
                  <a:pt x="804089" y="3147998"/>
                </a:cubicBezTo>
                <a:cubicBezTo>
                  <a:pt x="1476164" y="3252079"/>
                  <a:pt x="3439226" y="3343737"/>
                  <a:pt x="4404489" y="3226059"/>
                </a:cubicBezTo>
                <a:cubicBezTo>
                  <a:pt x="5369752" y="3108381"/>
                  <a:pt x="5899592" y="2598054"/>
                  <a:pt x="6595669" y="2441932"/>
                </a:cubicBezTo>
                <a:cubicBezTo>
                  <a:pt x="7291746" y="2285810"/>
                  <a:pt x="8257956" y="2646442"/>
                  <a:pt x="8580953" y="2289326"/>
                </a:cubicBezTo>
                <a:cubicBezTo>
                  <a:pt x="8903950" y="1932210"/>
                  <a:pt x="8917694" y="598468"/>
                  <a:pt x="8533651" y="299234"/>
                </a:cubicBezTo>
                <a:cubicBezTo>
                  <a:pt x="8149608" y="0"/>
                  <a:pt x="6784871" y="214282"/>
                  <a:pt x="6276697" y="493923"/>
                </a:cubicBezTo>
                <a:cubicBezTo>
                  <a:pt x="5768523" y="773564"/>
                  <a:pt x="6024669" y="1638818"/>
                  <a:pt x="5484609" y="1977082"/>
                </a:cubicBezTo>
                <a:cubicBezTo>
                  <a:pt x="4944549" y="2315346"/>
                  <a:pt x="3912427" y="2528926"/>
                  <a:pt x="3036338" y="2523509"/>
                </a:cubicBezTo>
                <a:close/>
              </a:path>
            </a:pathLst>
          </a:cu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Vertex sampling</a:t>
            </a:r>
            <a:endParaRPr lang="en-US" dirty="0"/>
          </a:p>
        </p:txBody>
      </p:sp>
      <p:sp>
        <p:nvSpPr>
          <p:cNvPr id="3" name="Zástupný symbol pro obsah 2"/>
          <p:cNvSpPr>
            <a:spLocks noGrp="1"/>
          </p:cNvSpPr>
          <p:nvPr>
            <p:ph idx="1"/>
          </p:nvPr>
        </p:nvSpPr>
        <p:spPr/>
        <p:txBody>
          <a:bodyPr/>
          <a:lstStyle/>
          <a:p>
            <a:r>
              <a:rPr lang="en-US" b="1" dirty="0" smtClean="0"/>
              <a:t>Importance sampling</a:t>
            </a:r>
            <a:r>
              <a:rPr lang="en-US" dirty="0" smtClean="0"/>
              <a:t> principle</a:t>
            </a:r>
          </a:p>
          <a:p>
            <a:pPr>
              <a:buNone/>
            </a:pPr>
            <a:endParaRPr lang="en-US" dirty="0" smtClean="0"/>
          </a:p>
          <a:p>
            <a:pPr marL="457200" indent="-457200">
              <a:buFont typeface="+mj-lt"/>
              <a:buAutoNum type="arabicPeriod"/>
            </a:pPr>
            <a:r>
              <a:rPr lang="en-US" dirty="0" smtClean="0"/>
              <a:t>Sample from an a priori </a:t>
            </a:r>
            <a:r>
              <a:rPr lang="en-US" dirty="0" err="1" smtClean="0"/>
              <a:t>distrib</a:t>
            </a:r>
            <a:r>
              <a:rPr lang="en-US" dirty="0" smtClean="0"/>
              <a:t>.</a:t>
            </a:r>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buFont typeface="+mj-lt"/>
              <a:buAutoNum type="arabicPeriod"/>
            </a:pPr>
            <a:r>
              <a:rPr lang="en-US" dirty="0" smtClean="0"/>
              <a:t>Sample direction from an existing vertex</a:t>
            </a:r>
          </a:p>
          <a:p>
            <a:pPr marL="457200" indent="-457200">
              <a:buFont typeface="+mj-lt"/>
              <a:buAutoNum type="arabicPeriod"/>
            </a:pPr>
            <a:endParaRPr lang="en-US" dirty="0" smtClean="0"/>
          </a:p>
          <a:p>
            <a:pPr marL="457200" indent="-457200">
              <a:buFont typeface="+mj-lt"/>
              <a:buAutoNum type="arabicPeriod"/>
            </a:pPr>
            <a:r>
              <a:rPr lang="en-US" dirty="0" smtClean="0"/>
              <a:t>Connect sub-paths</a:t>
            </a:r>
          </a:p>
        </p:txBody>
      </p:sp>
      <p:grpSp>
        <p:nvGrpSpPr>
          <p:cNvPr id="5" name="Skupina 6" descr="CornellBox - a priori distrib"/>
          <p:cNvGrpSpPr/>
          <p:nvPr/>
        </p:nvGrpSpPr>
        <p:grpSpPr>
          <a:xfrm>
            <a:off x="6693106" y="47667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8" name="Volný tvar 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Elipsa 32"/>
          <p:cNvSpPr/>
          <p:nvPr/>
        </p:nvSpPr>
        <p:spPr>
          <a:xfrm>
            <a:off x="7380312" y="712792"/>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4"/>
          <p:cNvGrpSpPr/>
          <p:nvPr/>
        </p:nvGrpSpPr>
        <p:grpSpPr>
          <a:xfrm>
            <a:off x="6693106" y="2636912"/>
            <a:ext cx="1695318" cy="1872208"/>
            <a:chOff x="6693106" y="2636912"/>
            <a:chExt cx="1695318" cy="1872208"/>
          </a:xfrm>
        </p:grpSpPr>
        <p:grpSp>
          <p:nvGrpSpPr>
            <p:cNvPr id="7" name="Skupina 13"/>
            <p:cNvGrpSpPr/>
            <p:nvPr/>
          </p:nvGrpSpPr>
          <p:grpSpPr>
            <a:xfrm>
              <a:off x="6693106" y="263691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15" name="Volný tvar 14"/>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nvGrpSpPr>
          <p:cNvPr id="14" name="Skupina 52"/>
          <p:cNvGrpSpPr/>
          <p:nvPr/>
        </p:nvGrpSpPr>
        <p:grpSpPr>
          <a:xfrm>
            <a:off x="6732240" y="4797152"/>
            <a:ext cx="1695318" cy="1872208"/>
            <a:chOff x="6732240" y="4797152"/>
            <a:chExt cx="1695318" cy="1872208"/>
          </a:xfrm>
        </p:grpSpPr>
        <p:grpSp>
          <p:nvGrpSpPr>
            <p:cNvPr id="21" name="Skupina 20"/>
            <p:cNvGrpSpPr/>
            <p:nvPr/>
          </p:nvGrpSpPr>
          <p:grpSpPr>
            <a:xfrm>
              <a:off x="6732240" y="4797152"/>
              <a:ext cx="1695318" cy="1872208"/>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Elipsa 45"/>
            <p:cNvSpPr/>
            <p:nvPr/>
          </p:nvSpPr>
          <p:spPr>
            <a:xfrm>
              <a:off x="7668344" y="6381328"/>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Elipsa 46"/>
            <p:cNvSpPr/>
            <p:nvPr/>
          </p:nvSpPr>
          <p:spPr>
            <a:xfrm rot="5400000">
              <a:off x="6876256" y="5445224"/>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49" name="Přímá spojovací čára 48"/>
          <p:cNvCxnSpPr/>
          <p:nvPr/>
        </p:nvCxnSpPr>
        <p:spPr>
          <a:xfrm>
            <a:off x="6958052" y="5471202"/>
            <a:ext cx="784727" cy="927022"/>
          </a:xfrm>
          <a:prstGeom prst="line">
            <a:avLst/>
          </a:prstGeom>
          <a:ln w="12700">
            <a:solidFill>
              <a:schemeClr val="accent2"/>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sp>
        <p:nvSpPr>
          <p:cNvPr id="51" name="TextovéPole 50"/>
          <p:cNvSpPr txBox="1"/>
          <p:nvPr/>
        </p:nvSpPr>
        <p:spPr>
          <a:xfrm>
            <a:off x="7308304" y="766445"/>
            <a:ext cx="1122423"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emission</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sp>
        <p:nvSpPr>
          <p:cNvPr id="52" name="TextovéPole 51"/>
          <p:cNvSpPr txBox="1"/>
          <p:nvPr/>
        </p:nvSpPr>
        <p:spPr>
          <a:xfrm>
            <a:off x="7308304" y="5373216"/>
            <a:ext cx="1481496"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high </a:t>
            </a:r>
            <a:r>
              <a:rPr lang="en-US" dirty="0" err="1" smtClean="0">
                <a:effectLst>
                  <a:outerShdw blurRad="38100" dist="38100" dir="2700000" algn="tl">
                    <a:srgbClr val="000000">
                      <a:alpha val="43137"/>
                    </a:srgbClr>
                  </a:outerShdw>
                </a:effectLst>
                <a:latin typeface="+mn-lt"/>
              </a:rPr>
              <a:t>thruput</a:t>
            </a:r>
            <a:endParaRPr lang="en-US" dirty="0" smtClean="0">
              <a:effectLst>
                <a:outerShdw blurRad="38100" dist="38100" dir="2700000" algn="tl">
                  <a:srgbClr val="000000">
                    <a:alpha val="43137"/>
                  </a:srgbClr>
                </a:outerShdw>
              </a:effectLst>
              <a:latin typeface="+mn-lt"/>
            </a:endParaRPr>
          </a:p>
          <a:p>
            <a:r>
              <a:rPr lang="en-US" dirty="0" smtClean="0">
                <a:effectLst>
                  <a:outerShdw blurRad="38100" dist="38100" dir="2700000" algn="tl">
                    <a:srgbClr val="000000">
                      <a:alpha val="43137"/>
                    </a:srgbClr>
                  </a:outerShdw>
                </a:effectLst>
                <a:latin typeface="+mn-lt"/>
              </a:rPr>
              <a:t>connections</a:t>
            </a:r>
            <a:endParaRPr lang="cs-CZ" dirty="0" smtClean="0">
              <a:effectLst>
                <a:outerShdw blurRad="38100" dist="38100" dir="2700000" algn="tl">
                  <a:srgbClr val="000000">
                    <a:alpha val="43137"/>
                  </a:srgbClr>
                </a:outerShdw>
              </a:effectLst>
              <a:latin typeface="+mn-lt"/>
            </a:endParaRPr>
          </a:p>
        </p:txBody>
      </p:sp>
      <p:sp>
        <p:nvSpPr>
          <p:cNvPr id="48" name="Zástupný symbol pro zápatí 47"/>
          <p:cNvSpPr>
            <a:spLocks noGrp="1"/>
          </p:cNvSpPr>
          <p:nvPr>
            <p:ph type="ftr" sz="quarter" idx="11"/>
          </p:nvPr>
        </p:nvSpPr>
        <p:spPr/>
        <p:txBody>
          <a:bodyPr/>
          <a:lstStyle/>
          <a:p>
            <a:pPr>
              <a:defRPr/>
            </a:pPr>
            <a:r>
              <a:rPr lang="en-US" altLang="en-US" smtClean="0"/>
              <a:t>PG III (NPGR010) - J. Křivánek 2013</a:t>
            </a:r>
            <a:endParaRPr lang="en-US" altLang="en-US" dirty="0"/>
          </a:p>
        </p:txBody>
      </p:sp>
      <p:sp>
        <p:nvSpPr>
          <p:cNvPr id="4" name="Slide Number Placeholder 3"/>
          <p:cNvSpPr>
            <a:spLocks noGrp="1"/>
          </p:cNvSpPr>
          <p:nvPr>
            <p:ph type="sldNum" sz="quarter" idx="12"/>
          </p:nvPr>
        </p:nvSpPr>
        <p:spPr/>
        <p:txBody>
          <a:bodyPr/>
          <a:lstStyle/>
          <a:p>
            <a:pPr>
              <a:defRPr/>
            </a:pPr>
            <a:fld id="{81494967-73EE-4A75-A827-47B02327E019}" type="slidenum">
              <a:rPr lang="en-US" altLang="en-US" smtClean="0"/>
              <a:pPr>
                <a:defRPr/>
              </a:pPr>
              <a:t>72</a:t>
            </a:fld>
            <a:endParaRPr lang="en-US" altLang="en-US"/>
          </a:p>
        </p:txBody>
      </p:sp>
    </p:spTree>
    <p:extLst>
      <p:ext uri="{BB962C8B-B14F-4D97-AF65-F5344CB8AC3E}">
        <p14:creationId xmlns="" xmlns:p14="http://schemas.microsoft.com/office/powerpoint/2010/main" val="2070485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500"/>
                                        <p:tgtEl>
                                          <p:spTgt spid="3">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wipe(down)">
                                      <p:cBhvr>
                                        <p:cTn id="62" dur="500"/>
                                        <p:tgtEl>
                                          <p:spTgt spid="49"/>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33" grpId="0" animBg="1"/>
      <p:bldP spid="35" grpId="0" animBg="1"/>
      <p:bldP spid="43" grpId="0" animBg="1"/>
      <p:bldP spid="50" grpId="0"/>
      <p:bldP spid="51" grpId="0"/>
      <p:bldP spid="5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Skupina 44"/>
          <p:cNvGrpSpPr/>
          <p:nvPr/>
        </p:nvGrpSpPr>
        <p:grpSpPr>
          <a:xfrm>
            <a:off x="72194" y="2394129"/>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44"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grpSp>
      <p:sp>
        <p:nvSpPr>
          <p:cNvPr id="2" name="Nadpis 1"/>
          <p:cNvSpPr>
            <a:spLocks noGrp="1"/>
          </p:cNvSpPr>
          <p:nvPr>
            <p:ph type="title"/>
          </p:nvPr>
        </p:nvSpPr>
        <p:spPr/>
        <p:txBody>
          <a:bodyPr/>
          <a:lstStyle/>
          <a:p>
            <a:r>
              <a:rPr lang="en-US" dirty="0" smtClean="0"/>
              <a:t>Vertex sampling</a:t>
            </a:r>
            <a:endParaRPr lang="en-US" dirty="0"/>
          </a:p>
        </p:txBody>
      </p:sp>
      <p:sp>
        <p:nvSpPr>
          <p:cNvPr id="3" name="Zástupný symbol pro obsah 2"/>
          <p:cNvSpPr>
            <a:spLocks noGrp="1"/>
          </p:cNvSpPr>
          <p:nvPr>
            <p:ph idx="1"/>
          </p:nvPr>
        </p:nvSpPr>
        <p:spPr>
          <a:xfrm>
            <a:off x="457200" y="1600201"/>
            <a:ext cx="8229600"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sp>
        <p:nvSpPr>
          <p:cNvPr id="21" name="Zástupný symbol pro číslo snímku 20"/>
          <p:cNvSpPr>
            <a:spLocks noGrp="1"/>
          </p:cNvSpPr>
          <p:nvPr>
            <p:ph type="sldNum" sz="quarter" idx="12"/>
          </p:nvPr>
        </p:nvSpPr>
        <p:spPr/>
        <p:txBody>
          <a:bodyPr/>
          <a:lstStyle/>
          <a:p>
            <a:pPr>
              <a:defRPr/>
            </a:pPr>
            <a:fld id="{81494967-73EE-4A75-A827-47B02327E019}" type="slidenum">
              <a:rPr lang="en-US" altLang="en-US" smtClean="0"/>
              <a:pPr>
                <a:defRPr/>
              </a:pPr>
              <a:t>73</a:t>
            </a:fld>
            <a:endParaRPr lang="en-US" altLang="en-US"/>
          </a:p>
        </p:txBody>
      </p:sp>
      <p:sp>
        <p:nvSpPr>
          <p:cNvPr id="24" name="Zástupný symbol pro zápatí 23"/>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14782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0  L 0 -0.33333  E" pathEditMode="relative" ptsTypes="">
                                      <p:cBhvr>
                                        <p:cTn id="6" dur="500" fill="hold"/>
                                        <p:tgtEl>
                                          <p:spTgt spid="45"/>
                                        </p:tgtEl>
                                        <p:attrNameLst>
                                          <p:attrName>ppt_x</p:attrName>
                                          <p:attrName>ppt_y</p:attrName>
                                        </p:attrNameLst>
                                      </p:cBhvr>
                                    </p:animMotion>
                                  </p:childTnLst>
                                </p:cTn>
                              </p:par>
                              <p:par>
                                <p:cTn id="7" presetID="64" presetClass="path" presetSubtype="0" accel="50000" decel="50000" fill="hold" grpId="0" nodeType="withEffect">
                                  <p:stCondLst>
                                    <p:cond delay="0"/>
                                  </p:stCondLst>
                                  <p:childTnLst>
                                    <p:animMotion origin="layout" path="M 0 0  L 0 -0.33333  E" pathEditMode="relative" ptsTypes="">
                                      <p:cBhvr>
                                        <p:cTn id="8" dur="500" fill="hold"/>
                                        <p:tgtEl>
                                          <p:spTgt spid="3">
                                            <p:txEl>
                                              <p:pRg st="0" end="0"/>
                                            </p:txEl>
                                          </p:spTgt>
                                        </p:tgtEl>
                                        <p:attrNameLst>
                                          <p:attrName>ppt_x</p:attrName>
                                          <p:attrName>ppt_y</p:attrName>
                                        </p:attrNameLst>
                                      </p:cBhvr>
                                    </p:animMotion>
                                  </p:childTnLst>
                                </p:cTn>
                              </p:par>
                              <p:par>
                                <p:cTn id="9" presetID="64" presetClass="path" presetSubtype="0" accel="50000" decel="50000" fill="hold" grpId="0" nodeType="withEffect">
                                  <p:stCondLst>
                                    <p:cond delay="0"/>
                                  </p:stCondLst>
                                  <p:childTnLst>
                                    <p:animMotion origin="layout" path="M 0 0  L 0 -0.33333  E" pathEditMode="relative" ptsTypes="">
                                      <p:cBhvr>
                                        <p:cTn id="10" dur="500" fill="hold"/>
                                        <p:tgtEl>
                                          <p:spTgt spid="3">
                                            <p:txEl>
                                              <p:pRg st="5" end="5"/>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8288"/>
            <a:ext cx="8229600" cy="1139825"/>
          </a:xfrm>
        </p:spPr>
        <p:txBody>
          <a:bodyPr/>
          <a:lstStyle/>
          <a:p>
            <a:r>
              <a:rPr lang="en-US" dirty="0" smtClean="0"/>
              <a:t>Measure conversion</a:t>
            </a:r>
            <a:endParaRPr lang="en-US" dirty="0"/>
          </a:p>
        </p:txBody>
      </p:sp>
      <p:grpSp>
        <p:nvGrpSpPr>
          <p:cNvPr id="5" name="Skupina 44"/>
          <p:cNvGrpSpPr/>
          <p:nvPr/>
        </p:nvGrpSpPr>
        <p:grpSpPr>
          <a:xfrm>
            <a:off x="72194" y="108947"/>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6"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TextovéPole 49"/>
            <p:cNvSpPr txBox="1"/>
            <p:nvPr/>
          </p:nvSpPr>
          <p:spPr>
            <a:xfrm>
              <a:off x="6659226" y="3288892"/>
              <a:ext cx="1297150" cy="646331"/>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latin typeface="+mn-lt"/>
                </a:rPr>
                <a:t>BRDF lobe</a:t>
              </a:r>
            </a:p>
            <a:p>
              <a:r>
                <a:rPr lang="en-US" dirty="0" smtClean="0">
                  <a:effectLst>
                    <a:outerShdw blurRad="38100" dist="38100" dir="2700000" algn="tl">
                      <a:srgbClr val="000000">
                        <a:alpha val="43137"/>
                      </a:srgbClr>
                    </a:outerShdw>
                  </a:effectLst>
                  <a:latin typeface="+mn-lt"/>
                </a:rPr>
                <a:t>sampling</a:t>
              </a:r>
              <a:endParaRPr lang="cs-CZ" dirty="0" smtClean="0">
                <a:effectLst>
                  <a:outerShdw blurRad="38100" dist="38100" dir="2700000" algn="tl">
                    <a:srgbClr val="000000">
                      <a:alpha val="43137"/>
                    </a:srgbClr>
                  </a:outerShdw>
                </a:effectLst>
                <a:latin typeface="+mn-lt"/>
              </a:endParaRPr>
            </a:p>
          </p:txBody>
        </p:sp>
      </p:grpSp>
      <p:sp>
        <p:nvSpPr>
          <p:cNvPr id="3" name="Zástupný symbol pro obsah 2"/>
          <p:cNvSpPr>
            <a:spLocks noGrp="1"/>
          </p:cNvSpPr>
          <p:nvPr>
            <p:ph idx="1"/>
          </p:nvPr>
        </p:nvSpPr>
        <p:spPr>
          <a:xfrm>
            <a:off x="457200" y="-684981"/>
            <a:ext cx="8229600"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grpSp>
        <p:nvGrpSpPr>
          <p:cNvPr id="54" name="Skupina 53"/>
          <p:cNvGrpSpPr/>
          <p:nvPr/>
        </p:nvGrpSpPr>
        <p:grpSpPr>
          <a:xfrm>
            <a:off x="4860032" y="2579331"/>
            <a:ext cx="3312366" cy="3657981"/>
            <a:chOff x="2771800" y="2397748"/>
            <a:chExt cx="3672406" cy="4055588"/>
          </a:xfrm>
        </p:grpSpPr>
        <p:grpSp>
          <p:nvGrpSpPr>
            <p:cNvPr id="46" name="Skupina 45"/>
            <p:cNvGrpSpPr/>
            <p:nvPr/>
          </p:nvGrpSpPr>
          <p:grpSpPr>
            <a:xfrm>
              <a:off x="2771800" y="2397748"/>
              <a:ext cx="3672406" cy="4055588"/>
              <a:chOff x="3779912" y="2708920"/>
              <a:chExt cx="1695317" cy="1872208"/>
            </a:xfrm>
          </p:grpSpPr>
          <p:grpSp>
            <p:nvGrpSpPr>
              <p:cNvPr id="28" name="Skupina 44"/>
              <p:cNvGrpSpPr/>
              <p:nvPr/>
            </p:nvGrpSpPr>
            <p:grpSpPr>
              <a:xfrm>
                <a:off x="3779912" y="2708920"/>
                <a:ext cx="1695317" cy="1872208"/>
                <a:chOff x="6693106" y="2636912"/>
                <a:chExt cx="1695317" cy="1872208"/>
              </a:xfrm>
            </p:grpSpPr>
            <p:grpSp>
              <p:nvGrpSpPr>
                <p:cNvPr id="29" name="Skupina 13"/>
                <p:cNvGrpSpPr/>
                <p:nvPr/>
              </p:nvGrpSpPr>
              <p:grpSpPr>
                <a:xfrm>
                  <a:off x="6693106" y="2636912"/>
                  <a:ext cx="1695317" cy="1872208"/>
                  <a:chOff x="2285833" y="1743075"/>
                  <a:chExt cx="4364276"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2296632" y="5238254"/>
                    <a:ext cx="4353477"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Elipsa 29"/>
                <p:cNvSpPr/>
                <p:nvPr/>
              </p:nvSpPr>
              <p:spPr>
                <a:xfrm>
                  <a:off x="7460495" y="4185096"/>
                  <a:ext cx="100811" cy="32003"/>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1" name="Elipsa 40"/>
              <p:cNvSpPr/>
              <p:nvPr/>
            </p:nvSpPr>
            <p:spPr>
              <a:xfrm rot="16200000">
                <a:off x="5236717" y="3638211"/>
                <a:ext cx="100811" cy="32003"/>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2" name="Straight Arrow Connector 13"/>
              <p:cNvCxnSpPr/>
              <p:nvPr/>
            </p:nvCxnSpPr>
            <p:spPr>
              <a:xfrm flipH="1">
                <a:off x="4598651" y="3646034"/>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cxnSp>
          <p:nvCxnSpPr>
            <p:cNvPr id="52" name="Straight Arrow Connector 13"/>
            <p:cNvCxnSpPr/>
            <p:nvPr/>
          </p:nvCxnSpPr>
          <p:spPr>
            <a:xfrm>
              <a:off x="5326519" y="4437112"/>
              <a:ext cx="70675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aphicFrame>
        <p:nvGraphicFramePr>
          <p:cNvPr id="76802" name="Object 2"/>
          <p:cNvGraphicFramePr>
            <a:graphicFrameLocks noChangeAspect="1"/>
          </p:cNvGraphicFramePr>
          <p:nvPr/>
        </p:nvGraphicFramePr>
        <p:xfrm>
          <a:off x="508000" y="2709168"/>
          <a:ext cx="3598863" cy="503238"/>
        </p:xfrm>
        <a:graphic>
          <a:graphicData uri="http://schemas.openxmlformats.org/presentationml/2006/ole">
            <p:oleObj spid="_x0000_s433358" name="Rovnice" r:id="rId4" imgW="1638000" imgH="228600" progId="Equation.3">
              <p:embed/>
            </p:oleObj>
          </a:graphicData>
        </a:graphic>
      </p:graphicFrame>
      <p:graphicFrame>
        <p:nvGraphicFramePr>
          <p:cNvPr id="76803" name="Object 3"/>
          <p:cNvGraphicFramePr>
            <a:graphicFrameLocks noChangeAspect="1"/>
          </p:cNvGraphicFramePr>
          <p:nvPr/>
        </p:nvGraphicFramePr>
        <p:xfrm>
          <a:off x="6553448" y="5546725"/>
          <a:ext cx="280988" cy="307975"/>
        </p:xfrm>
        <a:graphic>
          <a:graphicData uri="http://schemas.openxmlformats.org/presentationml/2006/ole">
            <p:oleObj spid="_x0000_s433359" name="Equation" r:id="rId5" imgW="126720" imgH="139680" progId="Equation.3">
              <p:embed/>
            </p:oleObj>
          </a:graphicData>
        </a:graphic>
      </p:graphicFrame>
      <p:graphicFrame>
        <p:nvGraphicFramePr>
          <p:cNvPr id="76804" name="Object 4"/>
          <p:cNvGraphicFramePr>
            <a:graphicFrameLocks noChangeAspect="1"/>
          </p:cNvGraphicFramePr>
          <p:nvPr/>
        </p:nvGraphicFramePr>
        <p:xfrm>
          <a:off x="7791961" y="4396713"/>
          <a:ext cx="309562" cy="363537"/>
        </p:xfrm>
        <a:graphic>
          <a:graphicData uri="http://schemas.openxmlformats.org/presentationml/2006/ole">
            <p:oleObj spid="_x0000_s433360" name="Equation" r:id="rId6" imgW="139680" imgH="164880" progId="Equation.3">
              <p:embed/>
            </p:oleObj>
          </a:graphicData>
        </a:graphic>
      </p:graphicFrame>
      <p:sp>
        <p:nvSpPr>
          <p:cNvPr id="57" name="Oblouk 56"/>
          <p:cNvSpPr/>
          <p:nvPr/>
        </p:nvSpPr>
        <p:spPr>
          <a:xfrm>
            <a:off x="7380312" y="3972264"/>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5" name="Object 5"/>
          <p:cNvGraphicFramePr>
            <a:graphicFrameLocks noChangeAspect="1"/>
          </p:cNvGraphicFramePr>
          <p:nvPr/>
        </p:nvGraphicFramePr>
        <p:xfrm>
          <a:off x="7104943" y="4389563"/>
          <a:ext cx="355600" cy="481012"/>
        </p:xfrm>
        <a:graphic>
          <a:graphicData uri="http://schemas.openxmlformats.org/presentationml/2006/ole">
            <p:oleObj spid="_x0000_s433361" name="Equation" r:id="rId7" imgW="177480" imgH="241200" progId="Equation.3">
              <p:embed/>
            </p:oleObj>
          </a:graphicData>
        </a:graphic>
      </p:graphicFrame>
      <p:cxnSp>
        <p:nvCxnSpPr>
          <p:cNvPr id="58" name="Straight Arrow Connector 13"/>
          <p:cNvCxnSpPr/>
          <p:nvPr/>
        </p:nvCxnSpPr>
        <p:spPr>
          <a:xfrm flipH="1">
            <a:off x="6461703" y="5063231"/>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60" name="Oblouk 59"/>
          <p:cNvSpPr/>
          <p:nvPr/>
        </p:nvSpPr>
        <p:spPr>
          <a:xfrm rot="7890895">
            <a:off x="5727948" y="5352440"/>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6" name="Object 6"/>
          <p:cNvGraphicFramePr>
            <a:graphicFrameLocks noChangeAspect="1"/>
          </p:cNvGraphicFramePr>
          <p:nvPr/>
        </p:nvGraphicFramePr>
        <p:xfrm>
          <a:off x="6500848" y="4918116"/>
          <a:ext cx="330200" cy="455612"/>
        </p:xfrm>
        <a:graphic>
          <a:graphicData uri="http://schemas.openxmlformats.org/presentationml/2006/ole">
            <p:oleObj spid="_x0000_s433362" name="Equation" r:id="rId8" imgW="164880" imgH="228600" progId="Equation.3">
              <p:embed/>
            </p:oleObj>
          </a:graphicData>
        </a:graphic>
      </p:graphicFrame>
      <p:sp>
        <p:nvSpPr>
          <p:cNvPr id="44" name="Zástupný symbol pro číslo snímku 43"/>
          <p:cNvSpPr>
            <a:spLocks noGrp="1"/>
          </p:cNvSpPr>
          <p:nvPr>
            <p:ph type="sldNum" sz="quarter" idx="12"/>
          </p:nvPr>
        </p:nvSpPr>
        <p:spPr/>
        <p:txBody>
          <a:bodyPr/>
          <a:lstStyle/>
          <a:p>
            <a:pPr>
              <a:defRPr/>
            </a:pPr>
            <a:fld id="{81494967-73EE-4A75-A827-47B02327E019}" type="slidenum">
              <a:rPr lang="en-US" altLang="en-US" smtClean="0"/>
              <a:pPr>
                <a:defRPr/>
              </a:pPr>
              <a:t>74</a:t>
            </a:fld>
            <a:endParaRPr lang="en-US" altLang="en-US"/>
          </a:p>
        </p:txBody>
      </p:sp>
      <p:sp>
        <p:nvSpPr>
          <p:cNvPr id="48" name="Zástupný symbol pro zápatí 47"/>
          <p:cNvSpPr>
            <a:spLocks noGrp="1"/>
          </p:cNvSpPr>
          <p:nvPr>
            <p:ph type="ftr" sz="quarter" idx="11"/>
          </p:nvPr>
        </p:nvSpPr>
        <p:spPr/>
        <p:txBody>
          <a:bodyPr/>
          <a:lstStyle/>
          <a:p>
            <a:pPr>
              <a:defRPr/>
            </a:pPr>
            <a:r>
              <a:rPr lang="en-US" altLang="en-US" smtClean="0"/>
              <a:t>PG III (NPGR010) - J. Křivánek 2013</a:t>
            </a:r>
            <a:endParaRPr lang="en-US" altLang="en-US" dirty="0"/>
          </a:p>
        </p:txBody>
      </p:sp>
      <p:graphicFrame>
        <p:nvGraphicFramePr>
          <p:cNvPr id="49" name="Object 2"/>
          <p:cNvGraphicFramePr>
            <a:graphicFrameLocks noChangeAspect="1"/>
          </p:cNvGraphicFramePr>
          <p:nvPr/>
        </p:nvGraphicFramePr>
        <p:xfrm>
          <a:off x="319088" y="4403204"/>
          <a:ext cx="4133850" cy="1954213"/>
        </p:xfrm>
        <a:graphic>
          <a:graphicData uri="http://schemas.openxmlformats.org/presentationml/2006/ole">
            <p:oleObj spid="_x0000_s433363" name="Rovnice" r:id="rId9" imgW="1879600" imgH="889000" progId="Equation.3">
              <p:embed/>
            </p:oleObj>
          </a:graphicData>
        </a:graphic>
      </p:graphicFrame>
      <p:sp>
        <p:nvSpPr>
          <p:cNvPr id="51" name="Obdélník 50"/>
          <p:cNvSpPr/>
          <p:nvPr/>
        </p:nvSpPr>
        <p:spPr>
          <a:xfrm>
            <a:off x="467544" y="2636912"/>
            <a:ext cx="3672408" cy="72008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Přímá spojovací čára 52"/>
          <p:cNvCxnSpPr/>
          <p:nvPr/>
        </p:nvCxnSpPr>
        <p:spPr>
          <a:xfrm>
            <a:off x="531021" y="3195591"/>
            <a:ext cx="686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p:nvPr/>
        </p:nvCxnSpPr>
        <p:spPr>
          <a:xfrm>
            <a:off x="1547664" y="3195591"/>
            <a:ext cx="12961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ovéPole 60"/>
          <p:cNvSpPr txBox="1"/>
          <p:nvPr/>
        </p:nvSpPr>
        <p:spPr>
          <a:xfrm rot="18481350">
            <a:off x="49629" y="3419322"/>
            <a:ext cx="1213794" cy="369332"/>
          </a:xfrm>
          <a:prstGeom prst="rect">
            <a:avLst/>
          </a:prstGeom>
          <a:noFill/>
        </p:spPr>
        <p:txBody>
          <a:bodyPr wrap="none" rtlCol="0">
            <a:spAutoFit/>
          </a:bodyPr>
          <a:lstStyle/>
          <a:p>
            <a:r>
              <a:rPr lang="en-US" dirty="0" err="1" smtClean="0">
                <a:solidFill>
                  <a:schemeClr val="accent1"/>
                </a:solidFill>
                <a:latin typeface="+mn-lt"/>
              </a:rPr>
              <a:t>w.r.t</a:t>
            </a:r>
            <a:r>
              <a:rPr lang="en-US" dirty="0" smtClean="0">
                <a:solidFill>
                  <a:schemeClr val="accent1"/>
                </a:solidFill>
                <a:latin typeface="+mn-lt"/>
              </a:rPr>
              <a:t>. area</a:t>
            </a:r>
            <a:endParaRPr lang="cs-CZ" dirty="0" smtClean="0">
              <a:solidFill>
                <a:schemeClr val="accent1"/>
              </a:solidFill>
              <a:latin typeface="+mn-lt"/>
            </a:endParaRPr>
          </a:p>
        </p:txBody>
      </p:sp>
      <p:sp>
        <p:nvSpPr>
          <p:cNvPr id="62" name="TextovéPole 61"/>
          <p:cNvSpPr txBox="1"/>
          <p:nvPr/>
        </p:nvSpPr>
        <p:spPr>
          <a:xfrm rot="18481350">
            <a:off x="1411381" y="3376829"/>
            <a:ext cx="1279517" cy="646331"/>
          </a:xfrm>
          <a:prstGeom prst="rect">
            <a:avLst/>
          </a:prstGeom>
          <a:noFill/>
        </p:spPr>
        <p:txBody>
          <a:bodyPr wrap="none" rtlCol="0">
            <a:spAutoFit/>
          </a:bodyPr>
          <a:lstStyle/>
          <a:p>
            <a:r>
              <a:rPr lang="en-US" dirty="0" err="1" smtClean="0">
                <a:solidFill>
                  <a:schemeClr val="accent2"/>
                </a:solidFill>
                <a:latin typeface="+mn-lt"/>
              </a:rPr>
              <a:t>w.r.t</a:t>
            </a:r>
            <a:r>
              <a:rPr lang="en-US" dirty="0" smtClean="0">
                <a:solidFill>
                  <a:schemeClr val="accent2"/>
                </a:solidFill>
                <a:latin typeface="+mn-lt"/>
              </a:rPr>
              <a:t>. </a:t>
            </a:r>
            <a:r>
              <a:rPr lang="en-US" dirty="0" err="1" smtClean="0">
                <a:solidFill>
                  <a:schemeClr val="accent2"/>
                </a:solidFill>
                <a:latin typeface="+mn-lt"/>
              </a:rPr>
              <a:t>proj</a:t>
            </a:r>
            <a:r>
              <a:rPr lang="en-US" dirty="0" smtClean="0">
                <a:solidFill>
                  <a:schemeClr val="accent2"/>
                </a:solidFill>
                <a:latin typeface="+mn-lt"/>
              </a:rPr>
              <a:t>.</a:t>
            </a:r>
            <a:br>
              <a:rPr lang="en-US" dirty="0" smtClean="0">
                <a:solidFill>
                  <a:schemeClr val="accent2"/>
                </a:solidFill>
                <a:latin typeface="+mn-lt"/>
              </a:rPr>
            </a:br>
            <a:r>
              <a:rPr lang="en-US" dirty="0" smtClean="0">
                <a:solidFill>
                  <a:schemeClr val="accent2"/>
                </a:solidFill>
                <a:latin typeface="+mn-lt"/>
              </a:rPr>
              <a:t>solid angle</a:t>
            </a:r>
            <a:endParaRPr lang="cs-CZ" dirty="0" smtClean="0">
              <a:solidFill>
                <a:schemeClr val="accent2"/>
              </a:solidFill>
              <a:latin typeface="+mn-lt"/>
            </a:endParaRPr>
          </a:p>
        </p:txBody>
      </p:sp>
      <p:cxnSp>
        <p:nvCxnSpPr>
          <p:cNvPr id="59" name="Přímá spojovací čára 58"/>
          <p:cNvCxnSpPr/>
          <p:nvPr/>
        </p:nvCxnSpPr>
        <p:spPr>
          <a:xfrm>
            <a:off x="2786449" y="5458452"/>
            <a:ext cx="1488989" cy="345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a:off x="2811162" y="5949280"/>
            <a:ext cx="1472806" cy="352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a:off x="1619672" y="5476563"/>
            <a:ext cx="1272965" cy="322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Přímá spojovací čára 68"/>
          <p:cNvCxnSpPr/>
          <p:nvPr/>
        </p:nvCxnSpPr>
        <p:spPr>
          <a:xfrm>
            <a:off x="1619672" y="5949280"/>
            <a:ext cx="1272965" cy="3220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34055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par>
                                <p:cTn id="21" presetID="10" presetClass="entr" presetSubtype="0" fill="hold"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10" name="Obdélník 9"/>
          <p:cNvSpPr/>
          <p:nvPr/>
        </p:nvSpPr>
        <p:spPr>
          <a:xfrm>
            <a:off x="971600" y="1700808"/>
            <a:ext cx="3240360" cy="864096"/>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p:cNvSpPr txBox="1"/>
          <p:nvPr/>
        </p:nvSpPr>
        <p:spPr>
          <a:xfrm>
            <a:off x="611560" y="1052736"/>
            <a:ext cx="2239716" cy="461665"/>
          </a:xfrm>
          <a:prstGeom prst="rect">
            <a:avLst/>
          </a:prstGeom>
          <a:noFill/>
        </p:spPr>
        <p:txBody>
          <a:bodyPr wrap="none" rtlCol="0">
            <a:spAutoFit/>
          </a:bodyPr>
          <a:lstStyle/>
          <a:p>
            <a:r>
              <a:rPr lang="en-US" sz="2400" b="1" dirty="0" smtClean="0">
                <a:solidFill>
                  <a:schemeClr val="tx2"/>
                </a:solidFill>
                <a:latin typeface="+mn-lt"/>
              </a:rPr>
              <a:t>Path integral</a:t>
            </a:r>
            <a:endParaRPr lang="cs-CZ" sz="2400" b="1" dirty="0" smtClean="0">
              <a:solidFill>
                <a:schemeClr val="tx2"/>
              </a:solidFill>
              <a:latin typeface="+mn-lt"/>
            </a:endParaRPr>
          </a:p>
        </p:txBody>
      </p:sp>
      <p:graphicFrame>
        <p:nvGraphicFramePr>
          <p:cNvPr id="77828" name="Object 4"/>
          <p:cNvGraphicFramePr>
            <a:graphicFrameLocks noChangeAspect="1"/>
          </p:cNvGraphicFramePr>
          <p:nvPr/>
        </p:nvGraphicFramePr>
        <p:xfrm>
          <a:off x="1043608" y="1772816"/>
          <a:ext cx="3081338" cy="730250"/>
        </p:xfrm>
        <a:graphic>
          <a:graphicData uri="http://schemas.openxmlformats.org/presentationml/2006/ole">
            <p:oleObj spid="_x0000_s434484" name="Rovnice" r:id="rId4" imgW="1206500" imgH="292100" progId="Equation.3">
              <p:embed/>
            </p:oleObj>
          </a:graphicData>
        </a:graphic>
      </p:graphicFrame>
      <p:cxnSp>
        <p:nvCxnSpPr>
          <p:cNvPr id="14" name="Přímá spojovací čára 13"/>
          <p:cNvCxnSpPr/>
          <p:nvPr/>
        </p:nvCxnSpPr>
        <p:spPr>
          <a:xfrm>
            <a:off x="1043608" y="2420888"/>
            <a:ext cx="3600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rot="18481350">
            <a:off x="223625" y="2738782"/>
            <a:ext cx="1277914" cy="369332"/>
          </a:xfrm>
          <a:prstGeom prst="rect">
            <a:avLst/>
          </a:prstGeom>
          <a:noFill/>
        </p:spPr>
        <p:txBody>
          <a:bodyPr wrap="none" rtlCol="0">
            <a:spAutoFit/>
          </a:bodyPr>
          <a:lstStyle/>
          <a:p>
            <a:r>
              <a:rPr lang="en-US" dirty="0" smtClean="0">
                <a:solidFill>
                  <a:schemeClr val="accent1"/>
                </a:solidFill>
                <a:latin typeface="+mn-lt"/>
              </a:rPr>
              <a:t>pixel value</a:t>
            </a:r>
            <a:endParaRPr lang="cs-CZ" dirty="0" smtClean="0">
              <a:solidFill>
                <a:schemeClr val="accent1"/>
              </a:solidFill>
              <a:latin typeface="+mn-lt"/>
            </a:endParaRPr>
          </a:p>
        </p:txBody>
      </p:sp>
      <p:cxnSp>
        <p:nvCxnSpPr>
          <p:cNvPr id="16" name="Přímá spojovací čára 15"/>
          <p:cNvCxnSpPr/>
          <p:nvPr/>
        </p:nvCxnSpPr>
        <p:spPr>
          <a:xfrm>
            <a:off x="1779056" y="2492896"/>
            <a:ext cx="36004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Přímá spojovací čára 19"/>
          <p:cNvCxnSpPr/>
          <p:nvPr/>
        </p:nvCxnSpPr>
        <p:spPr>
          <a:xfrm>
            <a:off x="2195736" y="2420888"/>
            <a:ext cx="79208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2" name="TextovéPole 21"/>
          <p:cNvSpPr txBox="1"/>
          <p:nvPr/>
        </p:nvSpPr>
        <p:spPr>
          <a:xfrm rot="18481350">
            <a:off x="1131120" y="2688571"/>
            <a:ext cx="1051891" cy="369332"/>
          </a:xfrm>
          <a:prstGeom prst="rect">
            <a:avLst/>
          </a:prstGeom>
          <a:noFill/>
        </p:spPr>
        <p:txBody>
          <a:bodyPr wrap="none" rtlCol="0">
            <a:spAutoFit/>
          </a:bodyPr>
          <a:lstStyle/>
          <a:p>
            <a:r>
              <a:rPr lang="en-US" dirty="0" smtClean="0">
                <a:solidFill>
                  <a:schemeClr val="accent2"/>
                </a:solidFill>
                <a:latin typeface="+mn-lt"/>
              </a:rPr>
              <a:t>all paths</a:t>
            </a:r>
            <a:endParaRPr lang="cs-CZ" dirty="0" smtClean="0">
              <a:solidFill>
                <a:schemeClr val="accent2"/>
              </a:solidFill>
              <a:latin typeface="+mn-lt"/>
            </a:endParaRPr>
          </a:p>
        </p:txBody>
      </p:sp>
      <p:sp>
        <p:nvSpPr>
          <p:cNvPr id="23" name="TextovéPole 22"/>
          <p:cNvSpPr txBox="1"/>
          <p:nvPr/>
        </p:nvSpPr>
        <p:spPr>
          <a:xfrm rot="18481350">
            <a:off x="1584858" y="2746408"/>
            <a:ext cx="1507144" cy="646331"/>
          </a:xfrm>
          <a:prstGeom prst="rect">
            <a:avLst/>
          </a:prstGeom>
          <a:noFill/>
        </p:spPr>
        <p:txBody>
          <a:bodyPr wrap="none" rtlCol="0">
            <a:spAutoFit/>
          </a:bodyPr>
          <a:lstStyle/>
          <a:p>
            <a:pPr algn="r"/>
            <a:r>
              <a:rPr lang="en-US" dirty="0" smtClean="0">
                <a:solidFill>
                  <a:schemeClr val="accent1"/>
                </a:solidFill>
                <a:latin typeface="+mn-lt"/>
              </a:rPr>
              <a:t>contribution</a:t>
            </a:r>
            <a:br>
              <a:rPr lang="en-US" dirty="0" smtClean="0">
                <a:solidFill>
                  <a:schemeClr val="accent1"/>
                </a:solidFill>
                <a:latin typeface="+mn-lt"/>
              </a:rPr>
            </a:br>
            <a:r>
              <a:rPr lang="en-US" dirty="0" smtClean="0">
                <a:solidFill>
                  <a:schemeClr val="accent1"/>
                </a:solidFill>
                <a:latin typeface="+mn-lt"/>
              </a:rPr>
              <a:t>function</a:t>
            </a:r>
            <a:endParaRPr lang="cs-CZ" dirty="0" smtClean="0">
              <a:solidFill>
                <a:schemeClr val="accent1"/>
              </a:solidFill>
              <a:latin typeface="+mn-lt"/>
            </a:endParaRPr>
          </a:p>
        </p:txBody>
      </p:sp>
      <p:grpSp>
        <p:nvGrpSpPr>
          <p:cNvPr id="119" name="Skupina 118"/>
          <p:cNvGrpSpPr/>
          <p:nvPr/>
        </p:nvGrpSpPr>
        <p:grpSpPr>
          <a:xfrm>
            <a:off x="5220072" y="1052736"/>
            <a:ext cx="2880320" cy="2657833"/>
            <a:chOff x="5220072" y="1052736"/>
            <a:chExt cx="2880320" cy="2657833"/>
          </a:xfrm>
        </p:grpSpPr>
        <p:grpSp>
          <p:nvGrpSpPr>
            <p:cNvPr id="5" name="Skupina 4"/>
            <p:cNvGrpSpPr/>
            <p:nvPr/>
          </p:nvGrpSpPr>
          <p:grpSpPr>
            <a:xfrm>
              <a:off x="5868144" y="1628800"/>
              <a:ext cx="2232248" cy="1152128"/>
              <a:chOff x="1331640" y="1412776"/>
              <a:chExt cx="2232248" cy="1152128"/>
            </a:xfrm>
          </p:grpSpPr>
          <p:graphicFrame>
            <p:nvGraphicFramePr>
              <p:cNvPr id="6" name="Object 2"/>
              <p:cNvGraphicFramePr>
                <a:graphicFrameLocks noChangeAspect="1"/>
              </p:cNvGraphicFramePr>
              <p:nvPr/>
            </p:nvGraphicFramePr>
            <p:xfrm>
              <a:off x="1331640" y="1412776"/>
              <a:ext cx="1998662" cy="1109662"/>
            </p:xfrm>
            <a:graphic>
              <a:graphicData uri="http://schemas.openxmlformats.org/presentationml/2006/ole">
                <p:oleObj spid="_x0000_s434485" name="Rovnice" r:id="rId5" imgW="799920" imgH="444240" progId="Equation.3">
                  <p:embed/>
                </p:oleObj>
              </a:graphicData>
            </a:graphic>
          </p:graphicFrame>
          <p:sp>
            <p:nvSpPr>
              <p:cNvPr id="7" name="Obdélník 6"/>
              <p:cNvSpPr/>
              <p:nvPr/>
            </p:nvSpPr>
            <p:spPr>
              <a:xfrm>
                <a:off x="1331640" y="1412776"/>
                <a:ext cx="2232248" cy="1152128"/>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ovéPole 23"/>
            <p:cNvSpPr txBox="1"/>
            <p:nvPr/>
          </p:nvSpPr>
          <p:spPr>
            <a:xfrm>
              <a:off x="5220072" y="1052736"/>
              <a:ext cx="2335896" cy="461665"/>
            </a:xfrm>
            <a:prstGeom prst="rect">
              <a:avLst/>
            </a:prstGeom>
            <a:noFill/>
          </p:spPr>
          <p:txBody>
            <a:bodyPr wrap="none" rtlCol="0">
              <a:spAutoFit/>
            </a:bodyPr>
            <a:lstStyle/>
            <a:p>
              <a:r>
                <a:rPr lang="en-US" sz="2400" b="1" dirty="0" smtClean="0">
                  <a:solidFill>
                    <a:schemeClr val="tx2"/>
                  </a:solidFill>
                  <a:latin typeface="+mn-lt"/>
                </a:rPr>
                <a:t>MC estimator</a:t>
              </a:r>
              <a:endParaRPr lang="cs-CZ" sz="2400" b="1" dirty="0" smtClean="0">
                <a:solidFill>
                  <a:schemeClr val="tx2"/>
                </a:solidFill>
                <a:latin typeface="+mn-lt"/>
              </a:endParaRPr>
            </a:p>
          </p:txBody>
        </p:sp>
        <p:sp>
          <p:nvSpPr>
            <p:cNvPr id="25" name="TextovéPole 24"/>
            <p:cNvSpPr txBox="1"/>
            <p:nvPr/>
          </p:nvSpPr>
          <p:spPr>
            <a:xfrm rot="18481350">
              <a:off x="6196908" y="2955896"/>
              <a:ext cx="1043876" cy="369332"/>
            </a:xfrm>
            <a:prstGeom prst="rect">
              <a:avLst/>
            </a:prstGeom>
            <a:noFill/>
          </p:spPr>
          <p:txBody>
            <a:bodyPr wrap="none" rtlCol="0">
              <a:spAutoFit/>
            </a:bodyPr>
            <a:lstStyle/>
            <a:p>
              <a:pPr algn="r"/>
              <a:r>
                <a:rPr lang="en-US" dirty="0" smtClean="0">
                  <a:solidFill>
                    <a:schemeClr val="accent1"/>
                  </a:solidFill>
                  <a:latin typeface="+mn-lt"/>
                </a:rPr>
                <a:t>path </a:t>
              </a:r>
              <a:r>
                <a:rPr lang="en-US" dirty="0" err="1" smtClean="0">
                  <a:solidFill>
                    <a:schemeClr val="accent1"/>
                  </a:solidFill>
                  <a:latin typeface="+mn-lt"/>
                </a:rPr>
                <a:t>pdf</a:t>
              </a:r>
              <a:endParaRPr lang="cs-CZ" dirty="0" smtClean="0">
                <a:solidFill>
                  <a:schemeClr val="accent1"/>
                </a:solidFill>
                <a:latin typeface="+mn-lt"/>
              </a:endParaRPr>
            </a:p>
          </p:txBody>
        </p:sp>
        <p:sp>
          <p:nvSpPr>
            <p:cNvPr id="26" name="TextovéPole 25"/>
            <p:cNvSpPr txBox="1"/>
            <p:nvPr/>
          </p:nvSpPr>
          <p:spPr>
            <a:xfrm rot="18481350">
              <a:off x="6887668" y="2863862"/>
              <a:ext cx="1047082" cy="646331"/>
            </a:xfrm>
            <a:prstGeom prst="rect">
              <a:avLst/>
            </a:prstGeom>
            <a:noFill/>
          </p:spPr>
          <p:txBody>
            <a:bodyPr wrap="none" rtlCol="0">
              <a:spAutoFit/>
            </a:bodyPr>
            <a:lstStyle/>
            <a:p>
              <a:pPr algn="r"/>
              <a:r>
                <a:rPr lang="en-US" dirty="0" smtClean="0">
                  <a:solidFill>
                    <a:schemeClr val="accent2"/>
                  </a:solidFill>
                  <a:latin typeface="+mn-lt"/>
                </a:rPr>
                <a:t>sampled</a:t>
              </a:r>
            </a:p>
            <a:p>
              <a:pPr algn="r"/>
              <a:r>
                <a:rPr lang="en-US" dirty="0" smtClean="0">
                  <a:solidFill>
                    <a:schemeClr val="accent2"/>
                  </a:solidFill>
                  <a:latin typeface="+mn-lt"/>
                </a:rPr>
                <a:t>path</a:t>
              </a:r>
              <a:endParaRPr lang="cs-CZ" dirty="0" smtClean="0">
                <a:solidFill>
                  <a:schemeClr val="accent2"/>
                </a:solidFill>
                <a:latin typeface="+mn-lt"/>
              </a:endParaRPr>
            </a:p>
          </p:txBody>
        </p:sp>
        <p:cxnSp>
          <p:nvCxnSpPr>
            <p:cNvPr id="27" name="Přímá spojovací čára 26"/>
            <p:cNvCxnSpPr/>
            <p:nvPr/>
          </p:nvCxnSpPr>
          <p:spPr>
            <a:xfrm>
              <a:off x="6948264" y="2708920"/>
              <a:ext cx="28803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Přímá spojovací čára 30"/>
            <p:cNvCxnSpPr/>
            <p:nvPr/>
          </p:nvCxnSpPr>
          <p:spPr>
            <a:xfrm>
              <a:off x="7331356" y="2708920"/>
              <a:ext cx="28803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77842" name="Object 18"/>
          <p:cNvGraphicFramePr>
            <a:graphicFrameLocks noChangeAspect="1"/>
          </p:cNvGraphicFramePr>
          <p:nvPr/>
        </p:nvGraphicFramePr>
        <p:xfrm>
          <a:off x="3707904" y="2996952"/>
          <a:ext cx="1512887" cy="503237"/>
        </p:xfrm>
        <a:graphic>
          <a:graphicData uri="http://schemas.openxmlformats.org/presentationml/2006/ole">
            <p:oleObj spid="_x0000_s434486" name="Equation" r:id="rId6" imgW="685800" imgH="228600" progId="Equation.3">
              <p:embed/>
            </p:oleObj>
          </a:graphicData>
        </a:graphic>
      </p:graphicFrame>
      <p:graphicFrame>
        <p:nvGraphicFramePr>
          <p:cNvPr id="63" name="Object 13"/>
          <p:cNvGraphicFramePr>
            <a:graphicFrameLocks noChangeAspect="1"/>
          </p:cNvGraphicFramePr>
          <p:nvPr/>
        </p:nvGraphicFramePr>
        <p:xfrm>
          <a:off x="944563" y="4292600"/>
          <a:ext cx="7319962" cy="560388"/>
        </p:xfrm>
        <a:graphic>
          <a:graphicData uri="http://schemas.openxmlformats.org/presentationml/2006/ole">
            <p:oleObj spid="_x0000_s434487" name="Equation" r:id="rId7" imgW="3314700" imgH="254000" progId="Equation.3">
              <p:embed/>
            </p:oleObj>
          </a:graphicData>
        </a:graphic>
      </p:graphicFrame>
      <p:cxnSp>
        <p:nvCxnSpPr>
          <p:cNvPr id="71" name="Přímá spojovací čára 70"/>
          <p:cNvCxnSpPr/>
          <p:nvPr/>
        </p:nvCxnSpPr>
        <p:spPr>
          <a:xfrm flipH="1">
            <a:off x="1612670" y="4777047"/>
            <a:ext cx="554181" cy="64285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Přímá spojovací čára 71"/>
          <p:cNvCxnSpPr/>
          <p:nvPr/>
        </p:nvCxnSpPr>
        <p:spPr>
          <a:xfrm>
            <a:off x="7884368" y="4694408"/>
            <a:ext cx="72008" cy="5760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Přímá spojovací čára 79"/>
          <p:cNvCxnSpPr/>
          <p:nvPr/>
        </p:nvCxnSpPr>
        <p:spPr>
          <a:xfrm flipH="1">
            <a:off x="3707904" y="4797152"/>
            <a:ext cx="576064"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Přímá spojovací čára 81"/>
          <p:cNvCxnSpPr/>
          <p:nvPr/>
        </p:nvCxnSpPr>
        <p:spPr>
          <a:xfrm>
            <a:off x="5436096" y="4797152"/>
            <a:ext cx="504056" cy="129614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29" name="Skupina 128"/>
          <p:cNvGrpSpPr/>
          <p:nvPr/>
        </p:nvGrpSpPr>
        <p:grpSpPr>
          <a:xfrm>
            <a:off x="6028040" y="4725144"/>
            <a:ext cx="1904036" cy="1034292"/>
            <a:chOff x="6028040" y="4725144"/>
            <a:chExt cx="1904036" cy="1034292"/>
          </a:xfrm>
        </p:grpSpPr>
        <p:cxnSp>
          <p:nvCxnSpPr>
            <p:cNvPr id="78" name="Přímá spojovací čára 77"/>
            <p:cNvCxnSpPr/>
            <p:nvPr/>
          </p:nvCxnSpPr>
          <p:spPr>
            <a:xfrm>
              <a:off x="6918690" y="4919958"/>
              <a:ext cx="39616" cy="6733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Pravá složená závorka 86"/>
            <p:cNvSpPr/>
            <p:nvPr/>
          </p:nvSpPr>
          <p:spPr>
            <a:xfrm rot="16200000" flipH="1">
              <a:off x="6843675" y="4037645"/>
              <a:ext cx="137169" cy="1512168"/>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Pravá složená závorka 89"/>
            <p:cNvSpPr/>
            <p:nvPr/>
          </p:nvSpPr>
          <p:spPr>
            <a:xfrm rot="14941878">
              <a:off x="6919274" y="4746635"/>
              <a:ext cx="121567" cy="190403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7" name="Skupina 126"/>
          <p:cNvGrpSpPr/>
          <p:nvPr/>
        </p:nvGrpSpPr>
        <p:grpSpPr>
          <a:xfrm>
            <a:off x="1622089" y="4725146"/>
            <a:ext cx="2157825" cy="1117558"/>
            <a:chOff x="1622089" y="4725146"/>
            <a:chExt cx="2157825" cy="1117558"/>
          </a:xfrm>
        </p:grpSpPr>
        <p:cxnSp>
          <p:nvCxnSpPr>
            <p:cNvPr id="105" name="Přímá spojovací čára 104"/>
            <p:cNvCxnSpPr/>
            <p:nvPr/>
          </p:nvCxnSpPr>
          <p:spPr>
            <a:xfrm flipH="1">
              <a:off x="2644910" y="4899635"/>
              <a:ext cx="491452" cy="80419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6" name="Pravá složená závorka 105"/>
            <p:cNvSpPr/>
            <p:nvPr/>
          </p:nvSpPr>
          <p:spPr>
            <a:xfrm rot="16200000" flipH="1">
              <a:off x="3064746" y="4147148"/>
              <a:ext cx="137169" cy="1293166"/>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Pravá složená závorka 106"/>
            <p:cNvSpPr/>
            <p:nvPr/>
          </p:nvSpPr>
          <p:spPr>
            <a:xfrm rot="17153731">
              <a:off x="2556752" y="4786474"/>
              <a:ext cx="121567" cy="1990894"/>
            </a:xfrm>
            <a:prstGeom prst="rightBrace">
              <a:avLst/>
            </a:prstGeom>
            <a:ln>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2" name="Skupina 121"/>
          <p:cNvGrpSpPr/>
          <p:nvPr/>
        </p:nvGrpSpPr>
        <p:grpSpPr>
          <a:xfrm>
            <a:off x="3059832" y="3543540"/>
            <a:ext cx="2971800" cy="677548"/>
            <a:chOff x="3059832" y="3543540"/>
            <a:chExt cx="2971800" cy="677548"/>
          </a:xfrm>
        </p:grpSpPr>
        <p:graphicFrame>
          <p:nvGraphicFramePr>
            <p:cNvPr id="77843" name="Object 19"/>
            <p:cNvGraphicFramePr>
              <a:graphicFrameLocks noChangeAspect="1"/>
            </p:cNvGraphicFramePr>
            <p:nvPr/>
          </p:nvGraphicFramePr>
          <p:xfrm>
            <a:off x="3059832" y="3621335"/>
            <a:ext cx="2971800" cy="504825"/>
          </p:xfrm>
          <a:graphic>
            <a:graphicData uri="http://schemas.openxmlformats.org/presentationml/2006/ole">
              <p:oleObj spid="_x0000_s434488" name="Equation" r:id="rId8" imgW="1346200" imgH="228600" progId="Equation.3">
                <p:embed/>
              </p:oleObj>
            </a:graphicData>
          </a:graphic>
        </p:graphicFrame>
        <p:cxnSp>
          <p:nvCxnSpPr>
            <p:cNvPr id="114" name="Přímá spojovací čára 113"/>
            <p:cNvCxnSpPr/>
            <p:nvPr/>
          </p:nvCxnSpPr>
          <p:spPr>
            <a:xfrm>
              <a:off x="4139952" y="3543540"/>
              <a:ext cx="8640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Přímá spojovací čára 116"/>
            <p:cNvCxnSpPr/>
            <p:nvPr/>
          </p:nvCxnSpPr>
          <p:spPr>
            <a:xfrm>
              <a:off x="4139952" y="4221088"/>
              <a:ext cx="864096"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7" name="Skupina 56"/>
          <p:cNvGrpSpPr/>
          <p:nvPr/>
        </p:nvGrpSpPr>
        <p:grpSpPr>
          <a:xfrm>
            <a:off x="914428" y="4956004"/>
            <a:ext cx="7561776" cy="1728959"/>
            <a:chOff x="914428" y="4956004"/>
            <a:chExt cx="7561776" cy="1728959"/>
          </a:xfrm>
        </p:grpSpPr>
        <p:sp>
          <p:nvSpPr>
            <p:cNvPr id="33" name="Sun 11"/>
            <p:cNvSpPr/>
            <p:nvPr/>
          </p:nvSpPr>
          <p:spPr>
            <a:xfrm rot="1134788">
              <a:off x="914428" y="4956004"/>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34" name="Group 15"/>
            <p:cNvGrpSpPr/>
            <p:nvPr/>
          </p:nvGrpSpPr>
          <p:grpSpPr>
            <a:xfrm rot="6483402">
              <a:off x="8121880" y="5014669"/>
              <a:ext cx="410270" cy="298378"/>
              <a:chOff x="3192789" y="1005143"/>
              <a:chExt cx="785815" cy="571503"/>
            </a:xfrm>
          </p:grpSpPr>
          <p:sp>
            <p:nvSpPr>
              <p:cNvPr id="35" name="Isosceles Triangle 16"/>
              <p:cNvSpPr/>
              <p:nvPr/>
            </p:nvSpPr>
            <p:spPr>
              <a:xfrm rot="18039103">
                <a:off x="3299945" y="897987"/>
                <a:ext cx="571503" cy="785815"/>
              </a:xfrm>
              <a:prstGeom prst="triangl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sp>
            <p:nvSpPr>
              <p:cNvPr id="36" name="Rectangle 17"/>
              <p:cNvSpPr/>
              <p:nvPr/>
            </p:nvSpPr>
            <p:spPr>
              <a:xfrm rot="1836285">
                <a:off x="3220084" y="1020162"/>
                <a:ext cx="373079" cy="33197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bg-BG"/>
              </a:p>
            </p:txBody>
          </p:sp>
        </p:grpSp>
        <p:cxnSp>
          <p:nvCxnSpPr>
            <p:cNvPr id="37" name="Straight Arrow Connector 9"/>
            <p:cNvCxnSpPr>
              <a:stCxn id="40" idx="3"/>
              <a:endCxn id="43" idx="7"/>
            </p:cNvCxnSpPr>
            <p:nvPr/>
          </p:nvCxnSpPr>
          <p:spPr>
            <a:xfrm flipH="1">
              <a:off x="6066644" y="5446198"/>
              <a:ext cx="1893609" cy="712784"/>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13"/>
            <p:cNvCxnSpPr>
              <a:stCxn id="41" idx="1"/>
              <a:endCxn id="39" idx="5"/>
            </p:cNvCxnSpPr>
            <p:nvPr/>
          </p:nvCxnSpPr>
          <p:spPr>
            <a:xfrm flipH="1" flipV="1">
              <a:off x="1589996" y="5578509"/>
              <a:ext cx="2034508" cy="580473"/>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9" name="Oval 14"/>
            <p:cNvSpPr/>
            <p:nvPr/>
          </p:nvSpPr>
          <p:spPr>
            <a:xfrm>
              <a:off x="1478858" y="546737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0" name="Oval 10"/>
            <p:cNvSpPr/>
            <p:nvPr/>
          </p:nvSpPr>
          <p:spPr>
            <a:xfrm>
              <a:off x="7941185" y="5335062"/>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41" name="Oval 19"/>
            <p:cNvSpPr/>
            <p:nvPr/>
          </p:nvSpPr>
          <p:spPr>
            <a:xfrm>
              <a:off x="360543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2" name="Straight Arrow Connector 12"/>
            <p:cNvCxnSpPr>
              <a:endCxn id="41" idx="6"/>
            </p:cNvCxnSpPr>
            <p:nvPr/>
          </p:nvCxnSpPr>
          <p:spPr>
            <a:xfrm flipH="1">
              <a:off x="3735642" y="6205016"/>
              <a:ext cx="404310"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Oval 18"/>
            <p:cNvSpPr/>
            <p:nvPr/>
          </p:nvSpPr>
          <p:spPr>
            <a:xfrm>
              <a:off x="5955506" y="6139914"/>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aphicFrame>
          <p:nvGraphicFramePr>
            <p:cNvPr id="44" name="Object 2"/>
            <p:cNvGraphicFramePr>
              <a:graphicFrameLocks noChangeAspect="1"/>
            </p:cNvGraphicFramePr>
            <p:nvPr/>
          </p:nvGraphicFramePr>
          <p:xfrm>
            <a:off x="1284685" y="5467770"/>
            <a:ext cx="411162" cy="568325"/>
          </p:xfrm>
          <a:graphic>
            <a:graphicData uri="http://schemas.openxmlformats.org/presentationml/2006/ole">
              <p:oleObj spid="_x0000_s434489" name="Rovnice" r:id="rId9" imgW="165028" imgH="228501" progId="Equation.3">
                <p:embed/>
              </p:oleObj>
            </a:graphicData>
          </a:graphic>
        </p:graphicFrame>
        <p:graphicFrame>
          <p:nvGraphicFramePr>
            <p:cNvPr id="45" name="Object 3"/>
            <p:cNvGraphicFramePr>
              <a:graphicFrameLocks noChangeAspect="1"/>
            </p:cNvGraphicFramePr>
            <p:nvPr/>
          </p:nvGraphicFramePr>
          <p:xfrm>
            <a:off x="3419872" y="6132785"/>
            <a:ext cx="381000" cy="536575"/>
          </p:xfrm>
          <a:graphic>
            <a:graphicData uri="http://schemas.openxmlformats.org/presentationml/2006/ole">
              <p:oleObj spid="_x0000_s434490" name="Rovnice" r:id="rId10" imgW="152268" imgH="215713" progId="Equation.3">
                <p:embed/>
              </p:oleObj>
            </a:graphicData>
          </a:graphic>
        </p:graphicFrame>
        <p:graphicFrame>
          <p:nvGraphicFramePr>
            <p:cNvPr id="46" name="Object 4"/>
            <p:cNvGraphicFramePr>
              <a:graphicFrameLocks noChangeAspect="1"/>
            </p:cNvGraphicFramePr>
            <p:nvPr/>
          </p:nvGraphicFramePr>
          <p:xfrm>
            <a:off x="5691188" y="6116638"/>
            <a:ext cx="631825" cy="568325"/>
          </p:xfrm>
          <a:graphic>
            <a:graphicData uri="http://schemas.openxmlformats.org/presentationml/2006/ole">
              <p:oleObj spid="_x0000_s434491" name="Equation" r:id="rId11" imgW="253890" imgH="228501" progId="Equation.3">
                <p:embed/>
              </p:oleObj>
            </a:graphicData>
          </a:graphic>
        </p:graphicFrame>
        <p:graphicFrame>
          <p:nvGraphicFramePr>
            <p:cNvPr id="47" name="Object 5"/>
            <p:cNvGraphicFramePr>
              <a:graphicFrameLocks noChangeAspect="1"/>
            </p:cNvGraphicFramePr>
            <p:nvPr/>
          </p:nvGraphicFramePr>
          <p:xfrm>
            <a:off x="7866063" y="5389563"/>
            <a:ext cx="442912" cy="568325"/>
          </p:xfrm>
          <a:graphic>
            <a:graphicData uri="http://schemas.openxmlformats.org/presentationml/2006/ole">
              <p:oleObj spid="_x0000_s434492" name="Equation" r:id="rId12" imgW="177646" imgH="228402" progId="Equation.3">
                <p:embed/>
              </p:oleObj>
            </a:graphicData>
          </a:graphic>
        </p:graphicFrame>
        <p:cxnSp>
          <p:nvCxnSpPr>
            <p:cNvPr id="58" name="Straight Arrow Connector 12"/>
            <p:cNvCxnSpPr/>
            <p:nvPr/>
          </p:nvCxnSpPr>
          <p:spPr>
            <a:xfrm flipH="1">
              <a:off x="4283968" y="6207131"/>
              <a:ext cx="1152128" cy="0"/>
            </a:xfrm>
            <a:prstGeom prst="straightConnector1">
              <a:avLst/>
            </a:prstGeom>
            <a:ln w="38100">
              <a:solidFill>
                <a:schemeClr val="tx1">
                  <a:lumMod val="65000"/>
                  <a:lumOff val="35000"/>
                </a:schemeClr>
              </a:solidFill>
              <a:prstDash val="sysDot"/>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59" name="Straight Arrow Connector 12"/>
            <p:cNvCxnSpPr/>
            <p:nvPr/>
          </p:nvCxnSpPr>
          <p:spPr>
            <a:xfrm flipH="1">
              <a:off x="5580112" y="6206865"/>
              <a:ext cx="359388" cy="0"/>
            </a:xfrm>
            <a:prstGeom prst="straightConnector1">
              <a:avLst/>
            </a:prstGeom>
            <a:ln w="12700">
              <a:solidFill>
                <a:schemeClr val="tx1">
                  <a:lumMod val="65000"/>
                  <a:lumOff val="35000"/>
                </a:schemeClr>
              </a:solidFill>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sp>
        <p:nvSpPr>
          <p:cNvPr id="60" name="Zástupný symbol pro číslo snímku 59"/>
          <p:cNvSpPr>
            <a:spLocks noGrp="1"/>
          </p:cNvSpPr>
          <p:nvPr>
            <p:ph type="sldNum" sz="quarter" idx="12"/>
          </p:nvPr>
        </p:nvSpPr>
        <p:spPr/>
        <p:txBody>
          <a:bodyPr/>
          <a:lstStyle/>
          <a:p>
            <a:pPr>
              <a:defRPr/>
            </a:pPr>
            <a:fld id="{81494967-73EE-4A75-A827-47B02327E019}" type="slidenum">
              <a:rPr lang="en-US" altLang="en-US" smtClean="0"/>
              <a:pPr>
                <a:defRPr/>
              </a:pPr>
              <a:t>75</a:t>
            </a:fld>
            <a:endParaRPr lang="en-US" altLang="en-US"/>
          </a:p>
        </p:txBody>
      </p:sp>
      <p:sp>
        <p:nvSpPr>
          <p:cNvPr id="3" name="Footer Placeholder 2"/>
          <p:cNvSpPr>
            <a:spLocks noGrp="1"/>
          </p:cNvSpPr>
          <p:nvPr>
            <p:ph type="ftr" sz="quarter" idx="11"/>
          </p:nvPr>
        </p:nvSpPr>
        <p:spPr/>
        <p:txBody>
          <a:bodyPr/>
          <a:lstStyle/>
          <a:p>
            <a:pPr>
              <a:defRPr/>
            </a:pPr>
            <a:r>
              <a:rPr lang="en-US" altLang="en-US" smtClean="0"/>
              <a:t>PG III (NPGR010) - J. Křivánek 2013</a:t>
            </a:r>
            <a:endParaRPr lang="en-US" altLang="en-US"/>
          </a:p>
        </p:txBody>
      </p:sp>
    </p:spTree>
    <p:extLst>
      <p:ext uri="{BB962C8B-B14F-4D97-AF65-F5344CB8AC3E}">
        <p14:creationId xmlns="" xmlns:p14="http://schemas.microsoft.com/office/powerpoint/2010/main" val="453757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42"/>
                                        </p:tgtEl>
                                        <p:attrNameLst>
                                          <p:attrName>style.visibility</p:attrName>
                                        </p:attrNameLst>
                                      </p:cBhvr>
                                      <p:to>
                                        <p:strVal val="visible"/>
                                      </p:to>
                                    </p:set>
                                    <p:animEffect transition="in" filter="fade">
                                      <p:cBhvr>
                                        <p:cTn id="7" dur="500"/>
                                        <p:tgtEl>
                                          <p:spTgt spid="778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fade">
                                      <p:cBhvr>
                                        <p:cTn id="21" dur="500"/>
                                        <p:tgtEl>
                                          <p:spTgt spid="71"/>
                                        </p:tgtEl>
                                      </p:cBhvr>
                                    </p:animEffect>
                                  </p:childTnLst>
                                </p:cTn>
                              </p:par>
                              <p:par>
                                <p:cTn id="22" presetID="10" presetClass="entr" presetSubtype="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par>
                                <p:cTn id="30" presetID="10" presetClass="entr" presetSubtype="0" fill="hold" nodeType="with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500"/>
                                        <p:tgtEl>
                                          <p:spTgt spid="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
                                        </p:tgtEl>
                                        <p:attrNameLst>
                                          <p:attrName>style.visibility</p:attrName>
                                        </p:attrNameLst>
                                      </p:cBhvr>
                                      <p:to>
                                        <p:strVal val="visible"/>
                                      </p:to>
                                    </p:set>
                                    <p:animEffect transition="in" filter="fade">
                                      <p:cBhvr>
                                        <p:cTn id="37" dur="500"/>
                                        <p:tgtEl>
                                          <p:spTgt spid="127"/>
                                        </p:tgtEl>
                                      </p:cBhvr>
                                    </p:animEffect>
                                  </p:childTnLst>
                                </p:cTn>
                              </p:par>
                              <p:par>
                                <p:cTn id="38" presetID="10" presetClass="entr" presetSubtype="0" fill="hold" nodeType="withEffect">
                                  <p:stCondLst>
                                    <p:cond delay="0"/>
                                  </p:stCondLst>
                                  <p:childTnLst>
                                    <p:set>
                                      <p:cBhvr>
                                        <p:cTn id="39" dur="1" fill="hold">
                                          <p:stCondLst>
                                            <p:cond delay="0"/>
                                          </p:stCondLst>
                                        </p:cTn>
                                        <p:tgtEl>
                                          <p:spTgt spid="129"/>
                                        </p:tgtEl>
                                        <p:attrNameLst>
                                          <p:attrName>style.visibility</p:attrName>
                                        </p:attrNameLst>
                                      </p:cBhvr>
                                      <p:to>
                                        <p:strVal val="visible"/>
                                      </p:to>
                                    </p:set>
                                    <p:animEffect transition="in" filter="fade">
                                      <p:cBhvr>
                                        <p:cTn id="40" dur="500"/>
                                        <p:tgtEl>
                                          <p:spTgt spid="1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animEffect transition="in" filter="fade">
                                      <p:cBhvr>
                                        <p:cTn id="45" dur="500"/>
                                        <p:tgtEl>
                                          <p:spTgt spid="1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2"/>
                                        </p:tgtEl>
                                        <p:attrNameLst>
                                          <p:attrName>style.visibility</p:attrName>
                                        </p:attrNameLst>
                                      </p:cBhvr>
                                      <p:to>
                                        <p:strVal val="visible"/>
                                      </p:to>
                                    </p:set>
                                    <p:animEffect transition="in" filter="fade">
                                      <p:cBhvr>
                                        <p:cTn id="50"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Summary</a:t>
            </a:r>
            <a:endParaRPr lang="cs-CZ" dirty="0"/>
          </a:p>
        </p:txBody>
      </p:sp>
      <p:sp>
        <p:nvSpPr>
          <p:cNvPr id="3" name="Zástupný symbol pro obsah 2"/>
          <p:cNvSpPr>
            <a:spLocks noGrp="1"/>
          </p:cNvSpPr>
          <p:nvPr>
            <p:ph idx="1"/>
          </p:nvPr>
        </p:nvSpPr>
        <p:spPr/>
        <p:txBody>
          <a:bodyPr/>
          <a:lstStyle/>
          <a:p>
            <a:r>
              <a:rPr lang="en-US" b="1" dirty="0" smtClean="0"/>
              <a:t>Algorithms </a:t>
            </a:r>
          </a:p>
          <a:p>
            <a:pPr lvl="1"/>
            <a:endParaRPr lang="en-US" dirty="0" smtClean="0"/>
          </a:p>
          <a:p>
            <a:pPr lvl="1"/>
            <a:r>
              <a:rPr lang="en-US" dirty="0" smtClean="0"/>
              <a:t>different path sampling techniques</a:t>
            </a:r>
          </a:p>
          <a:p>
            <a:pPr lvl="1"/>
            <a:endParaRPr lang="en-US" dirty="0" smtClean="0"/>
          </a:p>
          <a:p>
            <a:pPr lvl="1"/>
            <a:r>
              <a:rPr lang="en-US" smtClean="0"/>
              <a:t>different path PDF</a:t>
            </a:r>
            <a:endParaRPr lang="en-US" dirty="0" smtClean="0"/>
          </a:p>
          <a:p>
            <a:pPr lvl="1"/>
            <a:endParaRPr lang="en-US" dirty="0" smtClean="0"/>
          </a:p>
        </p:txBody>
      </p:sp>
      <p:grpSp>
        <p:nvGrpSpPr>
          <p:cNvPr id="5" name="Skupina 26"/>
          <p:cNvGrpSpPr/>
          <p:nvPr/>
        </p:nvGrpSpPr>
        <p:grpSpPr>
          <a:xfrm>
            <a:off x="4139952" y="2924944"/>
            <a:ext cx="4310136" cy="3164282"/>
            <a:chOff x="2565071" y="2161455"/>
            <a:chExt cx="5885019" cy="4320479"/>
          </a:xfrm>
        </p:grpSpPr>
        <p:grpSp>
          <p:nvGrpSpPr>
            <p:cNvPr id="6" name="Skupina 4"/>
            <p:cNvGrpSpPr/>
            <p:nvPr/>
          </p:nvGrpSpPr>
          <p:grpSpPr>
            <a:xfrm>
              <a:off x="4561657" y="2161455"/>
              <a:ext cx="3888433" cy="4320479"/>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1" name="Volný tvar 10"/>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Volný tvar 11"/>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Volný tvar 12"/>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Volný tvar 13"/>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Volný tvar 14"/>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565071" y="3549693"/>
              <a:ext cx="1199749" cy="1236452"/>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Volný tvar 7"/>
            <p:cNvSpPr/>
            <p:nvPr/>
          </p:nvSpPr>
          <p:spPr>
            <a:xfrm>
              <a:off x="3623941" y="2795236"/>
              <a:ext cx="4454148" cy="293504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Lst>
              <a:ahLst/>
              <a:cxnLst>
                <a:cxn ang="0">
                  <a:pos x="connsiteX0" y="connsiteY0"/>
                </a:cxn>
                <a:cxn ang="0">
                  <a:pos x="connsiteX1" y="connsiteY1"/>
                </a:cxn>
                <a:cxn ang="0">
                  <a:pos x="connsiteX2" y="connsiteY2"/>
                </a:cxn>
                <a:cxn ang="0">
                  <a:pos x="connsiteX3" y="connsiteY3"/>
                </a:cxn>
              </a:cxnLst>
              <a:rect l="l" t="t" r="r" b="b"/>
              <a:pathLst>
                <a:path w="4454147" h="2935041">
                  <a:moveTo>
                    <a:pt x="0" y="1563589"/>
                  </a:moveTo>
                  <a:lnTo>
                    <a:pt x="2438505" y="2935041"/>
                  </a:lnTo>
                  <a:lnTo>
                    <a:pt x="4454147" y="1278116"/>
                  </a:lnTo>
                  <a:lnTo>
                    <a:pt x="3293531"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9" name="Volný tvar 8"/>
            <p:cNvSpPr/>
            <p:nvPr/>
          </p:nvSpPr>
          <p:spPr>
            <a:xfrm>
              <a:off x="3635897" y="2708919"/>
              <a:ext cx="3096344" cy="3384376"/>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2015642"/>
                <a:gd name="connsiteY0" fmla="*/ 2935041 h 2935041"/>
                <a:gd name="connsiteX1" fmla="*/ 2015642 w 2015642"/>
                <a:gd name="connsiteY1" fmla="*/ 1278116 h 2935041"/>
                <a:gd name="connsiteX2" fmla="*/ 855026 w 2015642"/>
                <a:gd name="connsiteY2" fmla="*/ 0 h 2935041"/>
                <a:gd name="connsiteX0" fmla="*/ 0 w 5051792"/>
                <a:gd name="connsiteY0" fmla="*/ 1104282 h 1278116"/>
                <a:gd name="connsiteX1" fmla="*/ 5051792 w 5051792"/>
                <a:gd name="connsiteY1" fmla="*/ 1278116 h 1278116"/>
                <a:gd name="connsiteX2" fmla="*/ 3891176 w 5051792"/>
                <a:gd name="connsiteY2" fmla="*/ 0 h 1278116"/>
                <a:gd name="connsiteX0" fmla="*/ 0 w 4176464"/>
                <a:gd name="connsiteY0" fmla="*/ 1104282 h 2904482"/>
                <a:gd name="connsiteX1" fmla="*/ 4176464 w 4176464"/>
                <a:gd name="connsiteY1" fmla="*/ 2904482 h 2904482"/>
                <a:gd name="connsiteX2" fmla="*/ 3891176 w 4176464"/>
                <a:gd name="connsiteY2" fmla="*/ 0 h 2904482"/>
                <a:gd name="connsiteX0" fmla="*/ 0 w 4176464"/>
                <a:gd name="connsiteY0" fmla="*/ 1800200 h 3600400"/>
                <a:gd name="connsiteX1" fmla="*/ 4176464 w 4176464"/>
                <a:gd name="connsiteY1" fmla="*/ 3600400 h 3600400"/>
                <a:gd name="connsiteX2" fmla="*/ 3096344 w 4176464"/>
                <a:gd name="connsiteY2" fmla="*/ 0 h 3600400"/>
                <a:gd name="connsiteX0" fmla="*/ 0 w 3096344"/>
                <a:gd name="connsiteY0" fmla="*/ 1800200 h 3384376"/>
                <a:gd name="connsiteX1" fmla="*/ 2664296 w 3096344"/>
                <a:gd name="connsiteY1" fmla="*/ 3384376 h 3384376"/>
                <a:gd name="connsiteX2" fmla="*/ 3096344 w 3096344"/>
                <a:gd name="connsiteY2" fmla="*/ 0 h 3384376"/>
              </a:gdLst>
              <a:ahLst/>
              <a:cxnLst>
                <a:cxn ang="0">
                  <a:pos x="connsiteX0" y="connsiteY0"/>
                </a:cxn>
                <a:cxn ang="0">
                  <a:pos x="connsiteX1" y="connsiteY1"/>
                </a:cxn>
                <a:cxn ang="0">
                  <a:pos x="connsiteX2" y="connsiteY2"/>
                </a:cxn>
              </a:cxnLst>
              <a:rect l="l" t="t" r="r" b="b"/>
              <a:pathLst>
                <a:path w="3096344" h="3384376">
                  <a:moveTo>
                    <a:pt x="0" y="1800200"/>
                  </a:moveTo>
                  <a:lnTo>
                    <a:pt x="2664296" y="3384376"/>
                  </a:lnTo>
                  <a:lnTo>
                    <a:pt x="3096344"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0" name="Volný tvar 9"/>
            <p:cNvSpPr/>
            <p:nvPr/>
          </p:nvSpPr>
          <p:spPr>
            <a:xfrm>
              <a:off x="3635896" y="2708919"/>
              <a:ext cx="2736304" cy="1656184"/>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48003"/>
                <a:gd name="connsiteY0" fmla="*/ 1157592 h 3112851"/>
                <a:gd name="connsiteX1" fmla="*/ 3472774 w 5548003"/>
                <a:gd name="connsiteY1" fmla="*/ 3112851 h 3112851"/>
                <a:gd name="connsiteX2" fmla="*/ 5548003 w 5548003"/>
                <a:gd name="connsiteY2" fmla="*/ 1484985 h 3112851"/>
                <a:gd name="connsiteX3" fmla="*/ 4406629 w 5548003"/>
                <a:gd name="connsiteY3" fmla="*/ 0 h 3112851"/>
                <a:gd name="connsiteX4" fmla="*/ 4406629 w 5548003"/>
                <a:gd name="connsiteY4" fmla="*/ 0 h 3112851"/>
                <a:gd name="connsiteX5" fmla="*/ 4406629 w 5548003"/>
                <a:gd name="connsiteY5" fmla="*/ 0 h 3112851"/>
                <a:gd name="connsiteX0" fmla="*/ 0 w 5548003"/>
                <a:gd name="connsiteY0" fmla="*/ 1157592 h 3122473"/>
                <a:gd name="connsiteX1" fmla="*/ 3523160 w 5548003"/>
                <a:gd name="connsiteY1" fmla="*/ 3122473 h 3122473"/>
                <a:gd name="connsiteX2" fmla="*/ 5548003 w 5548003"/>
                <a:gd name="connsiteY2" fmla="*/ 1484985 h 3122473"/>
                <a:gd name="connsiteX3" fmla="*/ 4406629 w 5548003"/>
                <a:gd name="connsiteY3" fmla="*/ 0 h 3122473"/>
                <a:gd name="connsiteX4" fmla="*/ 4406629 w 5548003"/>
                <a:gd name="connsiteY4" fmla="*/ 0 h 3122473"/>
                <a:gd name="connsiteX5" fmla="*/ 4406629 w 5548003"/>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5" fmla="*/ 4406629 w 5525701"/>
                <a:gd name="connsiteY5" fmla="*/ 0 h 3122473"/>
                <a:gd name="connsiteX0" fmla="*/ 0 w 5525701"/>
                <a:gd name="connsiteY0" fmla="*/ 1157592 h 3122473"/>
                <a:gd name="connsiteX1" fmla="*/ 3523160 w 5525701"/>
                <a:gd name="connsiteY1" fmla="*/ 3122473 h 3122473"/>
                <a:gd name="connsiteX2" fmla="*/ 5525701 w 5525701"/>
                <a:gd name="connsiteY2" fmla="*/ 1481268 h 3122473"/>
                <a:gd name="connsiteX3" fmla="*/ 4406629 w 5525701"/>
                <a:gd name="connsiteY3" fmla="*/ 0 h 3122473"/>
                <a:gd name="connsiteX4" fmla="*/ 4406629 w 5525701"/>
                <a:gd name="connsiteY4" fmla="*/ 0 h 3122473"/>
                <a:gd name="connsiteX0" fmla="*/ 0 w 5525701"/>
                <a:gd name="connsiteY0" fmla="*/ 1256783 h 3221664"/>
                <a:gd name="connsiteX1" fmla="*/ 3523160 w 5525701"/>
                <a:gd name="connsiteY1" fmla="*/ 3221664 h 3221664"/>
                <a:gd name="connsiteX2" fmla="*/ 5525701 w 5525701"/>
                <a:gd name="connsiteY2" fmla="*/ 1580459 h 3221664"/>
                <a:gd name="connsiteX3" fmla="*/ 4406629 w 5525701"/>
                <a:gd name="connsiteY3" fmla="*/ 99191 h 3221664"/>
                <a:gd name="connsiteX4" fmla="*/ 4035836 w 5525701"/>
                <a:gd name="connsiteY4" fmla="*/ 0 h 3221664"/>
                <a:gd name="connsiteX0" fmla="*/ 0 w 5525701"/>
                <a:gd name="connsiteY0" fmla="*/ 1256783 h 3221664"/>
                <a:gd name="connsiteX1" fmla="*/ 3523160 w 5525701"/>
                <a:gd name="connsiteY1" fmla="*/ 3221664 h 3221664"/>
                <a:gd name="connsiteX2" fmla="*/ 5525701 w 5525701"/>
                <a:gd name="connsiteY2" fmla="*/ 1580459 h 3221664"/>
                <a:gd name="connsiteX3" fmla="*/ 4179852 w 5525701"/>
                <a:gd name="connsiteY3" fmla="*/ 432048 h 3221664"/>
                <a:gd name="connsiteX4" fmla="*/ 4035836 w 5525701"/>
                <a:gd name="connsiteY4" fmla="*/ 0 h 3221664"/>
                <a:gd name="connsiteX0" fmla="*/ 0 w 5525701"/>
                <a:gd name="connsiteY0" fmla="*/ 824735 h 2789616"/>
                <a:gd name="connsiteX1" fmla="*/ 3523160 w 5525701"/>
                <a:gd name="connsiteY1" fmla="*/ 2789616 h 2789616"/>
                <a:gd name="connsiteX2" fmla="*/ 5525701 w 5525701"/>
                <a:gd name="connsiteY2" fmla="*/ 1148411 h 2789616"/>
                <a:gd name="connsiteX3" fmla="*/ 4179852 w 5525701"/>
                <a:gd name="connsiteY3" fmla="*/ 0 h 2789616"/>
                <a:gd name="connsiteX0" fmla="*/ 0 w 5525701"/>
                <a:gd name="connsiteY0" fmla="*/ 954440 h 2919321"/>
                <a:gd name="connsiteX1" fmla="*/ 3523160 w 5525701"/>
                <a:gd name="connsiteY1" fmla="*/ 2919321 h 2919321"/>
                <a:gd name="connsiteX2" fmla="*/ 5525701 w 5525701"/>
                <a:gd name="connsiteY2" fmla="*/ 1278116 h 2919321"/>
                <a:gd name="connsiteX3" fmla="*/ 4365085 w 5525701"/>
                <a:gd name="connsiteY3" fmla="*/ 0 h 2919321"/>
                <a:gd name="connsiteX0" fmla="*/ 0 w 5525701"/>
                <a:gd name="connsiteY0" fmla="*/ 954440 h 2966482"/>
                <a:gd name="connsiteX1" fmla="*/ 3504819 w 5525701"/>
                <a:gd name="connsiteY1" fmla="*/ 2966482 h 2966482"/>
                <a:gd name="connsiteX2" fmla="*/ 5525701 w 5525701"/>
                <a:gd name="connsiteY2" fmla="*/ 1278116 h 2966482"/>
                <a:gd name="connsiteX3" fmla="*/ 4365085 w 5525701"/>
                <a:gd name="connsiteY3" fmla="*/ 0 h 2966482"/>
                <a:gd name="connsiteX0" fmla="*/ 0 w 5525701"/>
                <a:gd name="connsiteY0" fmla="*/ 954440 h 2935041"/>
                <a:gd name="connsiteX1" fmla="*/ 3510059 w 5525701"/>
                <a:gd name="connsiteY1" fmla="*/ 2935041 h 2935041"/>
                <a:gd name="connsiteX2" fmla="*/ 5525701 w 5525701"/>
                <a:gd name="connsiteY2" fmla="*/ 1278116 h 2935041"/>
                <a:gd name="connsiteX3" fmla="*/ 4365085 w 5525701"/>
                <a:gd name="connsiteY3" fmla="*/ 0 h 2935041"/>
                <a:gd name="connsiteX0" fmla="*/ 0 w 3650105"/>
                <a:gd name="connsiteY0" fmla="*/ 1065810 h 2935041"/>
                <a:gd name="connsiteX1" fmla="*/ 1634463 w 3650105"/>
                <a:gd name="connsiteY1" fmla="*/ 2935041 h 2935041"/>
                <a:gd name="connsiteX2" fmla="*/ 3650105 w 3650105"/>
                <a:gd name="connsiteY2" fmla="*/ 1278116 h 2935041"/>
                <a:gd name="connsiteX3" fmla="*/ 2489489 w 3650105"/>
                <a:gd name="connsiteY3"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0 w 4415418"/>
                <a:gd name="connsiteY0" fmla="*/ 1602524 h 2935041"/>
                <a:gd name="connsiteX1" fmla="*/ 45233 w 4415418"/>
                <a:gd name="connsiteY1" fmla="*/ 2001914 h 2935041"/>
                <a:gd name="connsiteX2" fmla="*/ 2399776 w 4415418"/>
                <a:gd name="connsiteY2" fmla="*/ 2935041 h 2935041"/>
                <a:gd name="connsiteX3" fmla="*/ 4415418 w 4415418"/>
                <a:gd name="connsiteY3" fmla="*/ 1278116 h 2935041"/>
                <a:gd name="connsiteX4" fmla="*/ 3254802 w 4415418"/>
                <a:gd name="connsiteY4" fmla="*/ 0 h 2935041"/>
                <a:gd name="connsiteX0" fmla="*/ 0 w 4415418"/>
                <a:gd name="connsiteY0" fmla="*/ 1602524 h 2935041"/>
                <a:gd name="connsiteX1" fmla="*/ 2399776 w 4415418"/>
                <a:gd name="connsiteY1" fmla="*/ 2935041 h 2935041"/>
                <a:gd name="connsiteX2" fmla="*/ 4415418 w 4415418"/>
                <a:gd name="connsiteY2" fmla="*/ 1278116 h 2935041"/>
                <a:gd name="connsiteX3" fmla="*/ 3254802 w 4415418"/>
                <a:gd name="connsiteY3" fmla="*/ 0 h 2935041"/>
                <a:gd name="connsiteX0" fmla="*/ 170791 w 4586209"/>
                <a:gd name="connsiteY0" fmla="*/ 1602524 h 2935041"/>
                <a:gd name="connsiteX1" fmla="*/ 0 w 4586209"/>
                <a:gd name="connsiteY1" fmla="*/ 20019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586209"/>
                <a:gd name="connsiteY0" fmla="*/ 2001914 h 2935041"/>
                <a:gd name="connsiteX1" fmla="*/ 216025 w 4586209"/>
                <a:gd name="connsiteY1" fmla="*/ 1785890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151696 w 4586209"/>
                <a:gd name="connsiteY1" fmla="*/ 1577614 h 2935041"/>
                <a:gd name="connsiteX2" fmla="*/ 2570567 w 4586209"/>
                <a:gd name="connsiteY2" fmla="*/ 2935041 h 2935041"/>
                <a:gd name="connsiteX3" fmla="*/ 4586209 w 4586209"/>
                <a:gd name="connsiteY3" fmla="*/ 1278116 h 2935041"/>
                <a:gd name="connsiteX4" fmla="*/ 3425593 w 4586209"/>
                <a:gd name="connsiteY4" fmla="*/ 0 h 2935041"/>
                <a:gd name="connsiteX0" fmla="*/ 0 w 4586209"/>
                <a:gd name="connsiteY0" fmla="*/ 2001914 h 2935041"/>
                <a:gd name="connsiteX1" fmla="*/ 2570567 w 4586209"/>
                <a:gd name="connsiteY1" fmla="*/ 2935041 h 2935041"/>
                <a:gd name="connsiteX2" fmla="*/ 4586209 w 4586209"/>
                <a:gd name="connsiteY2" fmla="*/ 1278116 h 2935041"/>
                <a:gd name="connsiteX3" fmla="*/ 3425593 w 4586209"/>
                <a:gd name="connsiteY3" fmla="*/ 0 h 2935041"/>
                <a:gd name="connsiteX0" fmla="*/ 0 w 4658216"/>
                <a:gd name="connsiteY0" fmla="*/ 2217938 h 2935041"/>
                <a:gd name="connsiteX1" fmla="*/ 2642574 w 4658216"/>
                <a:gd name="connsiteY1" fmla="*/ 2935041 h 2935041"/>
                <a:gd name="connsiteX2" fmla="*/ 4658216 w 4658216"/>
                <a:gd name="connsiteY2" fmla="*/ 1278116 h 2935041"/>
                <a:gd name="connsiteX3" fmla="*/ 3497600 w 4658216"/>
                <a:gd name="connsiteY3" fmla="*/ 0 h 2935041"/>
                <a:gd name="connsiteX0" fmla="*/ 0 w 4454147"/>
                <a:gd name="connsiteY0" fmla="*/ 1563589 h 2935041"/>
                <a:gd name="connsiteX1" fmla="*/ 2438505 w 4454147"/>
                <a:gd name="connsiteY1" fmla="*/ 2935041 h 2935041"/>
                <a:gd name="connsiteX2" fmla="*/ 4454147 w 4454147"/>
                <a:gd name="connsiteY2" fmla="*/ 1278116 h 2935041"/>
                <a:gd name="connsiteX3" fmla="*/ 3293531 w 4454147"/>
                <a:gd name="connsiteY3" fmla="*/ 0 h 2935041"/>
                <a:gd name="connsiteX0" fmla="*/ 0 w 4454147"/>
                <a:gd name="connsiteY0" fmla="*/ 1563589 h 1563589"/>
                <a:gd name="connsiteX1" fmla="*/ 4454147 w 4454147"/>
                <a:gd name="connsiteY1" fmla="*/ 1278116 h 1563589"/>
                <a:gd name="connsiteX2" fmla="*/ 3293531 w 4454147"/>
                <a:gd name="connsiteY2" fmla="*/ 0 h 1563589"/>
                <a:gd name="connsiteX0" fmla="*/ 101972 w 4556119"/>
                <a:gd name="connsiteY0" fmla="*/ 1563589 h 2392040"/>
                <a:gd name="connsiteX1" fmla="*/ 0 w 4556119"/>
                <a:gd name="connsiteY1" fmla="*/ 2392040 h 2392040"/>
                <a:gd name="connsiteX2" fmla="*/ 4556119 w 4556119"/>
                <a:gd name="connsiteY2" fmla="*/ 1278116 h 2392040"/>
                <a:gd name="connsiteX3" fmla="*/ 3395503 w 4556119"/>
                <a:gd name="connsiteY3" fmla="*/ 0 h 2392040"/>
                <a:gd name="connsiteX0" fmla="*/ 0 w 4454147"/>
                <a:gd name="connsiteY0" fmla="*/ 1563589 h 1563589"/>
                <a:gd name="connsiteX1" fmla="*/ 2346299 w 4454147"/>
                <a:gd name="connsiteY1" fmla="*/ 1095897 h 1563589"/>
                <a:gd name="connsiteX2" fmla="*/ 4454147 w 4454147"/>
                <a:gd name="connsiteY2" fmla="*/ 1278116 h 1563589"/>
                <a:gd name="connsiteX3" fmla="*/ 3293531 w 4454147"/>
                <a:gd name="connsiteY3" fmla="*/ 0 h 1563589"/>
                <a:gd name="connsiteX0" fmla="*/ 0 w 5204191"/>
                <a:gd name="connsiteY0" fmla="*/ 735858 h 1278116"/>
                <a:gd name="connsiteX1" fmla="*/ 3096343 w 5204191"/>
                <a:gd name="connsiteY1" fmla="*/ 1095897 h 1278116"/>
                <a:gd name="connsiteX2" fmla="*/ 5204191 w 5204191"/>
                <a:gd name="connsiteY2" fmla="*/ 1278116 h 1278116"/>
                <a:gd name="connsiteX3" fmla="*/ 4043575 w 5204191"/>
                <a:gd name="connsiteY3" fmla="*/ 0 h 1278116"/>
                <a:gd name="connsiteX0" fmla="*/ 0 w 4043575"/>
                <a:gd name="connsiteY0" fmla="*/ 735858 h 1095897"/>
                <a:gd name="connsiteX1" fmla="*/ 3096343 w 4043575"/>
                <a:gd name="connsiteY1" fmla="*/ 1095897 h 1095897"/>
                <a:gd name="connsiteX2" fmla="*/ 1296144 w 4043575"/>
                <a:gd name="connsiteY2" fmla="*/ 15779 h 1095897"/>
                <a:gd name="connsiteX3" fmla="*/ 4043575 w 4043575"/>
                <a:gd name="connsiteY3" fmla="*/ 0 h 1095897"/>
                <a:gd name="connsiteX0" fmla="*/ 0 w 3096343"/>
                <a:gd name="connsiteY0" fmla="*/ 1584174 h 1944213"/>
                <a:gd name="connsiteX1" fmla="*/ 3096343 w 3096343"/>
                <a:gd name="connsiteY1" fmla="*/ 1944213 h 1944213"/>
                <a:gd name="connsiteX2" fmla="*/ 1296144 w 3096343"/>
                <a:gd name="connsiteY2" fmla="*/ 864095 h 1944213"/>
                <a:gd name="connsiteX3" fmla="*/ 2736303 w 3096343"/>
                <a:gd name="connsiteY3" fmla="*/ 0 h 1944213"/>
                <a:gd name="connsiteX0" fmla="*/ 0 w 3600399"/>
                <a:gd name="connsiteY0" fmla="*/ 1584174 h 1944215"/>
                <a:gd name="connsiteX1" fmla="*/ 3600399 w 3600399"/>
                <a:gd name="connsiteY1" fmla="*/ 1944215 h 1944215"/>
                <a:gd name="connsiteX2" fmla="*/ 1296144 w 3600399"/>
                <a:gd name="connsiteY2" fmla="*/ 864095 h 1944215"/>
                <a:gd name="connsiteX3" fmla="*/ 2736303 w 3600399"/>
                <a:gd name="connsiteY3" fmla="*/ 0 h 1944215"/>
                <a:gd name="connsiteX0" fmla="*/ 0 w 2736303"/>
                <a:gd name="connsiteY0" fmla="*/ 1584174 h 1656183"/>
                <a:gd name="connsiteX1" fmla="*/ 2520279 w 2736303"/>
                <a:gd name="connsiteY1" fmla="*/ 1656183 h 1656183"/>
                <a:gd name="connsiteX2" fmla="*/ 1296144 w 2736303"/>
                <a:gd name="connsiteY2" fmla="*/ 864095 h 1656183"/>
                <a:gd name="connsiteX3" fmla="*/ 2736303 w 2736303"/>
                <a:gd name="connsiteY3" fmla="*/ 0 h 1656183"/>
              </a:gdLst>
              <a:ahLst/>
              <a:cxnLst>
                <a:cxn ang="0">
                  <a:pos x="connsiteX0" y="connsiteY0"/>
                </a:cxn>
                <a:cxn ang="0">
                  <a:pos x="connsiteX1" y="connsiteY1"/>
                </a:cxn>
                <a:cxn ang="0">
                  <a:pos x="connsiteX2" y="connsiteY2"/>
                </a:cxn>
                <a:cxn ang="0">
                  <a:pos x="connsiteX3" y="connsiteY3"/>
                </a:cxn>
              </a:cxnLst>
              <a:rect l="l" t="t" r="r" b="b"/>
              <a:pathLst>
                <a:path w="2736303" h="1656183">
                  <a:moveTo>
                    <a:pt x="0" y="1584174"/>
                  </a:moveTo>
                  <a:lnTo>
                    <a:pt x="2520279" y="1656183"/>
                  </a:lnTo>
                  <a:lnTo>
                    <a:pt x="1296144" y="864095"/>
                  </a:lnTo>
                  <a:lnTo>
                    <a:pt x="2736303" y="0"/>
                  </a:lnTo>
                </a:path>
              </a:pathLst>
            </a:custGeom>
            <a:ln w="38100">
              <a:solidFill>
                <a:srgbClr val="FFCC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pSp>
      <p:sp>
        <p:nvSpPr>
          <p:cNvPr id="17" name="Zástupný symbol pro číslo snímku 16"/>
          <p:cNvSpPr>
            <a:spLocks noGrp="1"/>
          </p:cNvSpPr>
          <p:nvPr>
            <p:ph type="sldNum" sz="quarter" idx="12"/>
          </p:nvPr>
        </p:nvSpPr>
        <p:spPr/>
        <p:txBody>
          <a:bodyPr/>
          <a:lstStyle/>
          <a:p>
            <a:pPr>
              <a:defRPr/>
            </a:pPr>
            <a:fld id="{81494967-73EE-4A75-A827-47B02327E019}" type="slidenum">
              <a:rPr lang="en-US" altLang="en-US" smtClean="0"/>
              <a:pPr>
                <a:defRPr/>
              </a:pPr>
              <a:t>76</a:t>
            </a:fld>
            <a:endParaRPr lang="en-US" altLang="en-US"/>
          </a:p>
        </p:txBody>
      </p:sp>
      <p:sp>
        <p:nvSpPr>
          <p:cNvPr id="20" name="Zástupný symbol pro zápatí 19"/>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3554629484"/>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cs-CZ" b="1" dirty="0" smtClean="0"/>
              <a:t>Odvození integrálu přes prostor cest ze zobrazovací a měřicí rovnice</a:t>
            </a:r>
            <a:r>
              <a:rPr lang="cs-CZ" dirty="0" smtClean="0"/>
              <a:t> </a:t>
            </a:r>
            <a:endParaRPr lang="cs-CZ" dirty="0"/>
          </a:p>
        </p:txBody>
      </p:sp>
      <p:sp>
        <p:nvSpPr>
          <p:cNvPr id="7" name="Subtitle 6"/>
          <p:cNvSpPr>
            <a:spLocks noGrp="1"/>
          </p:cNvSpPr>
          <p:nvPr>
            <p:ph type="subTitle" idx="1"/>
          </p:nvPr>
        </p:nvSpPr>
        <p:spPr/>
        <p:txBody>
          <a:bodyPr/>
          <a:lstStyle/>
          <a:p>
            <a:endParaRPr lang="cs-CZ"/>
          </a:p>
        </p:txBody>
      </p:sp>
    </p:spTree>
    <p:extLst>
      <p:ext uri="{BB962C8B-B14F-4D97-AF65-F5344CB8AC3E}">
        <p14:creationId xmlns="" xmlns:p14="http://schemas.microsoft.com/office/powerpoint/2010/main" val="41238796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p:txBody>
          <a:bodyPr/>
          <a:lstStyle/>
          <a:p>
            <a:r>
              <a:rPr lang="cs-CZ" dirty="0" smtClean="0"/>
              <a:t>Eliminace směrů (pouze body na ploše)</a:t>
            </a:r>
            <a:endParaRPr lang="en-US" dirty="0" smtClean="0"/>
          </a:p>
        </p:txBody>
      </p:sp>
      <p:sp>
        <p:nvSpPr>
          <p:cNvPr id="7172" name="Title 1"/>
          <p:cNvSpPr>
            <a:spLocks noGrp="1"/>
          </p:cNvSpPr>
          <p:nvPr>
            <p:ph type="title"/>
          </p:nvPr>
        </p:nvSpPr>
        <p:spPr>
          <a:xfrm>
            <a:off x="381000" y="266700"/>
            <a:ext cx="8512175" cy="1104900"/>
          </a:xfrm>
        </p:spPr>
        <p:txBody>
          <a:bodyPr/>
          <a:lstStyle/>
          <a:p>
            <a:r>
              <a:rPr lang="cs-CZ" dirty="0" smtClean="0"/>
              <a:t>Tříbodová formulace přenosu světla</a:t>
            </a:r>
            <a:endParaRPr lang="en-US" dirty="0" smtClean="0"/>
          </a:p>
        </p:txBody>
      </p:sp>
      <p:grpSp>
        <p:nvGrpSpPr>
          <p:cNvPr id="20" name="Group 19"/>
          <p:cNvGrpSpPr/>
          <p:nvPr/>
        </p:nvGrpSpPr>
        <p:grpSpPr>
          <a:xfrm>
            <a:off x="1835150" y="2060575"/>
            <a:ext cx="5572125" cy="2962275"/>
            <a:chOff x="1835150" y="2060575"/>
            <a:chExt cx="5572125" cy="2962275"/>
          </a:xfrm>
        </p:grpSpPr>
        <p:grpSp>
          <p:nvGrpSpPr>
            <p:cNvPr id="16" name="Group 15"/>
            <p:cNvGrpSpPr/>
            <p:nvPr/>
          </p:nvGrpSpPr>
          <p:grpSpPr>
            <a:xfrm>
              <a:off x="1835150" y="2060575"/>
              <a:ext cx="5572125" cy="2962275"/>
              <a:chOff x="1835150" y="2060575"/>
              <a:chExt cx="5572125" cy="2962275"/>
            </a:xfrm>
          </p:grpSpPr>
          <p:pic>
            <p:nvPicPr>
              <p:cNvPr id="7170" name="Picture 2"/>
              <p:cNvPicPr>
                <a:picLocks noChangeAspect="1" noChangeArrowheads="1"/>
              </p:cNvPicPr>
              <p:nvPr/>
            </p:nvPicPr>
            <p:blipFill>
              <a:blip r:embed="rId3" cstate="print"/>
              <a:srcRect/>
              <a:stretch>
                <a:fillRect/>
              </a:stretch>
            </p:blipFill>
            <p:spPr bwMode="auto">
              <a:xfrm>
                <a:off x="1835150" y="2060575"/>
                <a:ext cx="5572125" cy="2962275"/>
              </a:xfrm>
              <a:prstGeom prst="rect">
                <a:avLst/>
              </a:prstGeom>
              <a:noFill/>
              <a:ln w="12700">
                <a:noFill/>
                <a:miter lim="800000"/>
                <a:headEnd/>
                <a:tailEnd/>
              </a:ln>
            </p:spPr>
          </p:pic>
          <p:sp>
            <p:nvSpPr>
              <p:cNvPr id="14" name="Rectangle 13"/>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48866" name="Object 2"/>
            <p:cNvGraphicFramePr>
              <a:graphicFrameLocks noChangeAspect="1"/>
            </p:cNvGraphicFramePr>
            <p:nvPr/>
          </p:nvGraphicFramePr>
          <p:xfrm>
            <a:off x="5531034" y="2751668"/>
            <a:ext cx="381000" cy="523875"/>
          </p:xfrm>
          <a:graphic>
            <a:graphicData uri="http://schemas.openxmlformats.org/presentationml/2006/ole">
              <p:oleObj spid="_x0000_s406686" name="Rovnice" r:id="rId4" imgW="165028" imgH="228501" progId="Equation.3">
                <p:embed/>
              </p:oleObj>
            </a:graphicData>
          </a:graphic>
        </p:graphicFrame>
        <p:graphicFrame>
          <p:nvGraphicFramePr>
            <p:cNvPr id="548867" name="Object 3"/>
            <p:cNvGraphicFramePr>
              <a:graphicFrameLocks noChangeAspect="1"/>
            </p:cNvGraphicFramePr>
            <p:nvPr/>
          </p:nvGraphicFramePr>
          <p:xfrm>
            <a:off x="4471988" y="3279775"/>
            <a:ext cx="439737" cy="493713"/>
          </p:xfrm>
          <a:graphic>
            <a:graphicData uri="http://schemas.openxmlformats.org/presentationml/2006/ole">
              <p:oleObj spid="_x0000_s406687" name="Rovnice" r:id="rId5" imgW="190335" imgH="215713" progId="Equation.3">
                <p:embed/>
              </p:oleObj>
            </a:graphicData>
          </a:graphic>
        </p:graphicFrame>
      </p:grpSp>
      <p:graphicFrame>
        <p:nvGraphicFramePr>
          <p:cNvPr id="548868" name="Object 4"/>
          <p:cNvGraphicFramePr>
            <a:graphicFrameLocks noChangeAspect="1"/>
          </p:cNvGraphicFramePr>
          <p:nvPr/>
        </p:nvGraphicFramePr>
        <p:xfrm>
          <a:off x="2915816" y="5267554"/>
          <a:ext cx="2871788" cy="465137"/>
        </p:xfrm>
        <a:graphic>
          <a:graphicData uri="http://schemas.openxmlformats.org/presentationml/2006/ole">
            <p:oleObj spid="_x0000_s406688" name="Rovnice" r:id="rId6" imgW="1244600" imgH="203200" progId="Equation.3">
              <p:embed/>
            </p:oleObj>
          </a:graphicData>
        </a:graphic>
      </p:graphicFrame>
      <p:graphicFrame>
        <p:nvGraphicFramePr>
          <p:cNvPr id="548869" name="Object 5"/>
          <p:cNvGraphicFramePr>
            <a:graphicFrameLocks noChangeAspect="1"/>
          </p:cNvGraphicFramePr>
          <p:nvPr/>
        </p:nvGraphicFramePr>
        <p:xfrm>
          <a:off x="2027010" y="5771610"/>
          <a:ext cx="4922837" cy="522288"/>
        </p:xfrm>
        <a:graphic>
          <a:graphicData uri="http://schemas.openxmlformats.org/presentationml/2006/ole">
            <p:oleObj spid="_x0000_s406689" name="Rovnice" r:id="rId7" imgW="2133600" imgH="228600" progId="Equation.3">
              <p:embed/>
            </p:oleObj>
          </a:graphicData>
        </a:graphic>
      </p:graphicFrame>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78</a:t>
            </a:fld>
            <a:endParaRPr lang="en-US" altLang="en-US"/>
          </a:p>
        </p:txBody>
      </p:sp>
    </p:spTree>
    <p:extLst>
      <p:ext uri="{BB962C8B-B14F-4D97-AF65-F5344CB8AC3E}">
        <p14:creationId xmlns="" xmlns:p14="http://schemas.microsoft.com/office/powerpoint/2010/main" val="120403892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cs-CZ" dirty="0" smtClean="0"/>
              <a:t>Zobrazovací rovnice v 3b</a:t>
            </a:r>
            <a:r>
              <a:rPr lang="en-US" dirty="0" smtClean="0"/>
              <a:t> </a:t>
            </a:r>
            <a:r>
              <a:rPr lang="cs-CZ" dirty="0" smtClean="0"/>
              <a:t>formulaci</a:t>
            </a:r>
          </a:p>
        </p:txBody>
      </p:sp>
      <p:sp>
        <p:nvSpPr>
          <p:cNvPr id="8195" name="Content Placeholder 2"/>
          <p:cNvSpPr>
            <a:spLocks noGrp="1"/>
          </p:cNvSpPr>
          <p:nvPr>
            <p:ph idx="1"/>
          </p:nvPr>
        </p:nvSpPr>
        <p:spPr/>
        <p:txBody>
          <a:bodyPr/>
          <a:lstStyle/>
          <a:p>
            <a:endParaRPr lang="en-US" smtClean="0"/>
          </a:p>
        </p:txBody>
      </p:sp>
      <p:graphicFrame>
        <p:nvGraphicFramePr>
          <p:cNvPr id="549890" name="Object 2"/>
          <p:cNvGraphicFramePr>
            <a:graphicFrameLocks noChangeAspect="1"/>
          </p:cNvGraphicFramePr>
          <p:nvPr/>
        </p:nvGraphicFramePr>
        <p:xfrm>
          <a:off x="828675" y="3644900"/>
          <a:ext cx="7677150" cy="1217613"/>
        </p:xfrm>
        <a:graphic>
          <a:graphicData uri="http://schemas.openxmlformats.org/presentationml/2006/ole">
            <p:oleObj spid="_x0000_s407710" name="Rovnice" r:id="rId3" imgW="3327400" imgH="533400" progId="Equation.3">
              <p:embed/>
            </p:oleObj>
          </a:graphicData>
        </a:graphic>
      </p:graphicFrame>
      <p:graphicFrame>
        <p:nvGraphicFramePr>
          <p:cNvPr id="549891" name="Object 3"/>
          <p:cNvGraphicFramePr>
            <a:graphicFrameLocks noChangeAspect="1"/>
          </p:cNvGraphicFramePr>
          <p:nvPr/>
        </p:nvGraphicFramePr>
        <p:xfrm>
          <a:off x="1943100" y="5301208"/>
          <a:ext cx="5448300" cy="1131888"/>
        </p:xfrm>
        <a:graphic>
          <a:graphicData uri="http://schemas.openxmlformats.org/presentationml/2006/ole">
            <p:oleObj spid="_x0000_s407711" name="Rovnice" r:id="rId4" imgW="2362200" imgH="495300" progId="Equation.3">
              <p:embed/>
            </p:oleObj>
          </a:graphicData>
        </a:graphic>
      </p:graphicFrame>
      <p:grpSp>
        <p:nvGrpSpPr>
          <p:cNvPr id="10" name="Group 9"/>
          <p:cNvGrpSpPr/>
          <p:nvPr/>
        </p:nvGrpSpPr>
        <p:grpSpPr>
          <a:xfrm>
            <a:off x="4886246" y="1772816"/>
            <a:ext cx="3657127" cy="1944216"/>
            <a:chOff x="1835150" y="2060575"/>
            <a:chExt cx="5572125" cy="2962275"/>
          </a:xfrm>
        </p:grpSpPr>
        <p:grpSp>
          <p:nvGrpSpPr>
            <p:cNvPr id="11" name="Group 15"/>
            <p:cNvGrpSpPr/>
            <p:nvPr/>
          </p:nvGrpSpPr>
          <p:grpSpPr>
            <a:xfrm>
              <a:off x="1835150" y="2060575"/>
              <a:ext cx="5572125" cy="2962275"/>
              <a:chOff x="1835150" y="2060575"/>
              <a:chExt cx="5572125" cy="2962275"/>
            </a:xfrm>
          </p:grpSpPr>
          <p:pic>
            <p:nvPicPr>
              <p:cNvPr id="14" name="Picture 2"/>
              <p:cNvPicPr>
                <a:picLocks noChangeAspect="1" noChangeArrowheads="1"/>
              </p:cNvPicPr>
              <p:nvPr/>
            </p:nvPicPr>
            <p:blipFill>
              <a:blip r:embed="rId5" cstate="print"/>
              <a:srcRect/>
              <a:stretch>
                <a:fillRect/>
              </a:stretch>
            </p:blipFill>
            <p:spPr bwMode="auto">
              <a:xfrm>
                <a:off x="1835150" y="2060575"/>
                <a:ext cx="5572125" cy="2962275"/>
              </a:xfrm>
              <a:prstGeom prst="rect">
                <a:avLst/>
              </a:prstGeom>
              <a:noFill/>
              <a:ln w="12700">
                <a:noFill/>
                <a:miter lim="800000"/>
                <a:headEnd/>
                <a:tailEnd/>
              </a:ln>
            </p:spPr>
          </p:pic>
          <p:sp>
            <p:nvSpPr>
              <p:cNvPr id="15" name="Rectangle 14"/>
              <p:cNvSpPr/>
              <p:nvPr/>
            </p:nvSpPr>
            <p:spPr>
              <a:xfrm rot="20339525">
                <a:off x="5532612" y="2852936"/>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339525">
                <a:off x="4529943" y="3478372"/>
                <a:ext cx="2880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Object 2"/>
            <p:cNvGraphicFramePr>
              <a:graphicFrameLocks noChangeAspect="1"/>
            </p:cNvGraphicFramePr>
            <p:nvPr/>
          </p:nvGraphicFramePr>
          <p:xfrm>
            <a:off x="5531034" y="2751668"/>
            <a:ext cx="381000" cy="523875"/>
          </p:xfrm>
          <a:graphic>
            <a:graphicData uri="http://schemas.openxmlformats.org/presentationml/2006/ole">
              <p:oleObj spid="_x0000_s407712" name="Rovnice" r:id="rId6" imgW="165028" imgH="228501" progId="Equation.3">
                <p:embed/>
              </p:oleObj>
            </a:graphicData>
          </a:graphic>
        </p:graphicFrame>
        <p:graphicFrame>
          <p:nvGraphicFramePr>
            <p:cNvPr id="13" name="Object 3"/>
            <p:cNvGraphicFramePr>
              <a:graphicFrameLocks noChangeAspect="1"/>
            </p:cNvGraphicFramePr>
            <p:nvPr/>
          </p:nvGraphicFramePr>
          <p:xfrm>
            <a:off x="4471988" y="3279775"/>
            <a:ext cx="439737" cy="493713"/>
          </p:xfrm>
          <a:graphic>
            <a:graphicData uri="http://schemas.openxmlformats.org/presentationml/2006/ole">
              <p:oleObj spid="_x0000_s407713" name="Rovnice" r:id="rId7" imgW="190335" imgH="215713" progId="Equation.3">
                <p:embed/>
              </p:oleObj>
            </a:graphicData>
          </a:graphic>
        </p:graphicFrame>
      </p:gr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79</a:t>
            </a:fld>
            <a:endParaRPr lang="en-US" altLang="en-US"/>
          </a:p>
        </p:txBody>
      </p:sp>
    </p:spTree>
    <p:extLst>
      <p:ext uri="{BB962C8B-B14F-4D97-AF65-F5344CB8AC3E}">
        <p14:creationId xmlns="" xmlns:p14="http://schemas.microsoft.com/office/powerpoint/2010/main" val="410449450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891"/>
                                        </p:tgtEl>
                                        <p:attrNameLst>
                                          <p:attrName>style.visibility</p:attrName>
                                        </p:attrNameLst>
                                      </p:cBhvr>
                                      <p:to>
                                        <p:strVal val="visible"/>
                                      </p:to>
                                    </p:set>
                                    <p:animEffect transition="in" filter="fade">
                                      <p:cBhvr>
                                        <p:cTn id="7" dur="500"/>
                                        <p:tgtEl>
                                          <p:spTgt spid="549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Light transport – Global illumination</a:t>
            </a:r>
            <a:endParaRPr lang="en-US" dirty="0"/>
          </a:p>
        </p:txBody>
      </p:sp>
      <p:sp>
        <p:nvSpPr>
          <p:cNvPr id="19" name="TextovéPole 18"/>
          <p:cNvSpPr txBox="1"/>
          <p:nvPr/>
        </p:nvSpPr>
        <p:spPr>
          <a:xfrm>
            <a:off x="4283968" y="1196752"/>
            <a:ext cx="3888432" cy="461665"/>
          </a:xfrm>
          <a:prstGeom prst="rect">
            <a:avLst/>
          </a:prstGeom>
          <a:noFill/>
        </p:spPr>
        <p:txBody>
          <a:bodyPr wrap="square" rtlCol="0">
            <a:spAutoFit/>
          </a:bodyPr>
          <a:lstStyle/>
          <a:p>
            <a:pPr algn="ctr"/>
            <a:r>
              <a:rPr lang="en-US" sz="2400" b="1" dirty="0" smtClean="0">
                <a:solidFill>
                  <a:schemeClr val="tx2"/>
                </a:solidFill>
                <a:latin typeface="+mn-lt"/>
              </a:rPr>
              <a:t>Movies</a:t>
            </a:r>
          </a:p>
        </p:txBody>
      </p:sp>
      <p:pic>
        <p:nvPicPr>
          <p:cNvPr id="20" name="Picture 4" descr="shrek2"/>
          <p:cNvPicPr>
            <a:picLocks noChangeAspect="1" noChangeArrowheads="1"/>
          </p:cNvPicPr>
          <p:nvPr/>
        </p:nvPicPr>
        <p:blipFill>
          <a:blip r:embed="rId3" cstate="print"/>
          <a:srcRect t="2100" r="50000" b="34901"/>
          <a:stretch>
            <a:fillRect/>
          </a:stretch>
        </p:blipFill>
        <p:spPr>
          <a:xfrm>
            <a:off x="5415487" y="1844824"/>
            <a:ext cx="2468881" cy="1944216"/>
          </a:xfrm>
          <a:prstGeom prst="rect">
            <a:avLst/>
          </a:prstGeom>
          <a:noFill/>
          <a:effectLst>
            <a:outerShdw blurRad="50800" dist="38100" dir="18900000" algn="bl" rotWithShape="0">
              <a:prstClr val="black">
                <a:alpha val="40000"/>
              </a:prstClr>
            </a:outerShdw>
          </a:effectLst>
        </p:spPr>
      </p:pic>
      <p:sp>
        <p:nvSpPr>
          <p:cNvPr id="16" name="Zástupný symbol pro obsah 2"/>
          <p:cNvSpPr>
            <a:spLocks noGrp="1"/>
          </p:cNvSpPr>
          <p:nvPr>
            <p:ph idx="1"/>
          </p:nvPr>
        </p:nvSpPr>
        <p:spPr>
          <a:xfrm>
            <a:off x="457200" y="1600201"/>
            <a:ext cx="3394720" cy="2116832"/>
          </a:xfrm>
        </p:spPr>
        <p:txBody>
          <a:bodyPr/>
          <a:lstStyle/>
          <a:p>
            <a:endParaRPr lang="en-US" b="1" dirty="0" smtClean="0"/>
          </a:p>
          <a:p>
            <a:r>
              <a:rPr lang="en-US" b="1" dirty="0" smtClean="0"/>
              <a:t>2002, Shrek 2</a:t>
            </a:r>
            <a:br>
              <a:rPr lang="en-US" b="1" dirty="0" smtClean="0"/>
            </a:br>
            <a:r>
              <a:rPr lang="en-US" dirty="0" smtClean="0"/>
              <a:t>(PDI/</a:t>
            </a:r>
            <a:r>
              <a:rPr lang="en-US" dirty="0" err="1" smtClean="0"/>
              <a:t>Dreamworks</a:t>
            </a:r>
            <a:r>
              <a:rPr lang="en-US" dirty="0" smtClean="0"/>
              <a:t>)</a:t>
            </a:r>
          </a:p>
          <a:p>
            <a:pPr lvl="1"/>
            <a:r>
              <a:rPr lang="en-US" dirty="0" smtClean="0"/>
              <a:t>1 bounce indirect</a:t>
            </a:r>
          </a:p>
          <a:p>
            <a:pPr lvl="1"/>
            <a:endParaRPr lang="en-US" dirty="0" smtClean="0"/>
          </a:p>
          <a:p>
            <a:endParaRPr lang="en-US" dirty="0" smtClean="0"/>
          </a:p>
          <a:p>
            <a:endParaRPr lang="en-US" dirty="0" smtClean="0"/>
          </a:p>
        </p:txBody>
      </p:sp>
      <p:grpSp>
        <p:nvGrpSpPr>
          <p:cNvPr id="21" name="Skupina 20"/>
          <p:cNvGrpSpPr/>
          <p:nvPr/>
        </p:nvGrpSpPr>
        <p:grpSpPr>
          <a:xfrm>
            <a:off x="467544" y="4045540"/>
            <a:ext cx="8229600" cy="2252921"/>
            <a:chOff x="467544" y="4045540"/>
            <a:chExt cx="8229600" cy="2252921"/>
          </a:xfrm>
        </p:grpSpPr>
        <p:grpSp>
          <p:nvGrpSpPr>
            <p:cNvPr id="8" name="Skupina 11"/>
            <p:cNvGrpSpPr/>
            <p:nvPr/>
          </p:nvGrpSpPr>
          <p:grpSpPr>
            <a:xfrm>
              <a:off x="4355976" y="4077072"/>
              <a:ext cx="3559925" cy="2221389"/>
              <a:chOff x="9401516" y="1876674"/>
              <a:chExt cx="3559925" cy="2221389"/>
            </a:xfrm>
          </p:grpSpPr>
          <p:pic>
            <p:nvPicPr>
              <p:cNvPr id="22" name="Picture 2"/>
              <p:cNvPicPr>
                <a:picLocks noChangeArrowheads="1"/>
              </p:cNvPicPr>
              <p:nvPr/>
            </p:nvPicPr>
            <p:blipFill>
              <a:blip r:embed="rId4" cstate="print"/>
              <a:srcRect r="18740"/>
              <a:stretch>
                <a:fillRect/>
              </a:stretch>
            </p:blipFill>
            <p:spPr bwMode="auto">
              <a:xfrm>
                <a:off x="9522689" y="1876674"/>
                <a:ext cx="3438752" cy="1800200"/>
              </a:xfrm>
              <a:prstGeom prst="rect">
                <a:avLst/>
              </a:prstGeom>
              <a:noFill/>
              <a:effectLst>
                <a:outerShdw blurRad="50800" dist="38100" dir="18900000" algn="bl" rotWithShape="0">
                  <a:prstClr val="black">
                    <a:alpha val="40000"/>
                  </a:prstClr>
                </a:outerShdw>
              </a:effectLst>
            </p:spPr>
          </p:pic>
          <p:sp>
            <p:nvSpPr>
              <p:cNvPr id="23" name="Obdélník 22"/>
              <p:cNvSpPr/>
              <p:nvPr/>
            </p:nvSpPr>
            <p:spPr>
              <a:xfrm>
                <a:off x="9401516" y="3636398"/>
                <a:ext cx="3240360" cy="461665"/>
              </a:xfrm>
              <a:prstGeom prst="rect">
                <a:avLst/>
              </a:prstGeom>
            </p:spPr>
            <p:txBody>
              <a:bodyPr wrap="square">
                <a:spAutoFit/>
              </a:bodyPr>
              <a:lstStyle/>
              <a:p>
                <a:pPr lvl="0" eaLnBrk="0" hangingPunct="0">
                  <a:defRPr/>
                </a:pPr>
                <a:r>
                  <a:rPr lang="en-US" sz="1200" kern="0" dirty="0" smtClean="0">
                    <a:latin typeface="+mj-lt"/>
                  </a:rPr>
                  <a:t>Image courtesy of Columbia Pictures.  </a:t>
                </a:r>
                <a:br>
                  <a:rPr lang="en-US" sz="1200" kern="0" dirty="0" smtClean="0">
                    <a:latin typeface="+mj-lt"/>
                  </a:rPr>
                </a:br>
                <a:r>
                  <a:rPr lang="en-US" sz="1200" kern="0" dirty="0" smtClean="0">
                    <a:latin typeface="+mj-lt"/>
                  </a:rPr>
                  <a:t>© 2006 Columbia Pictures Industries, Inc.</a:t>
                </a:r>
              </a:p>
            </p:txBody>
          </p:sp>
        </p:grpSp>
        <p:sp>
          <p:nvSpPr>
            <p:cNvPr id="17" name="Zástupný symbol pro obsah 2"/>
            <p:cNvSpPr txBox="1">
              <a:spLocks/>
            </p:cNvSpPr>
            <p:nvPr/>
          </p:nvSpPr>
          <p:spPr bwMode="auto">
            <a:xfrm>
              <a:off x="467544" y="4045540"/>
              <a:ext cx="82296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baseline="0" noProof="0" dirty="0" smtClean="0">
                  <a:ln>
                    <a:noFill/>
                  </a:ln>
                  <a:solidFill>
                    <a:schemeClr val="tx2"/>
                  </a:solidFill>
                  <a:effectLst/>
                  <a:uLnTx/>
                  <a:uFillTx/>
                  <a:latin typeface="+mn-lt"/>
                  <a:ea typeface="+mn-ea"/>
                  <a:cs typeface="+mn-cs"/>
                </a:rPr>
                <a:t>2006, Monster House</a:t>
              </a:r>
              <a:r>
                <a:rPr kumimoji="0" lang="en-US" sz="2400" b="0" i="0" u="none" strike="noStrike" kern="0" cap="none" spc="0" normalizeH="0" baseline="0" noProof="0" dirty="0" smtClean="0">
                  <a:ln>
                    <a:noFill/>
                  </a:ln>
                  <a:solidFill>
                    <a:schemeClr val="tx2"/>
                  </a:solidFill>
                  <a:effectLst/>
                  <a:uLnTx/>
                  <a:uFillTx/>
                  <a:latin typeface="+mn-lt"/>
                  <a:ea typeface="+mn-ea"/>
                  <a:cs typeface="+mn-cs"/>
                </a:rPr>
                <a:t/>
              </a:r>
              <a:br>
                <a:rPr kumimoji="0" lang="en-US" sz="2400" b="0" i="0" u="none" strike="noStrike" kern="0" cap="none" spc="0" normalizeH="0" baseline="0" noProof="0" dirty="0" smtClean="0">
                  <a:ln>
                    <a:noFill/>
                  </a:ln>
                  <a:solidFill>
                    <a:schemeClr val="tx2"/>
                  </a:solidFill>
                  <a:effectLst/>
                  <a:uLnTx/>
                  <a:uFillTx/>
                  <a:latin typeface="+mn-lt"/>
                  <a:ea typeface="+mn-ea"/>
                  <a:cs typeface="+mn-cs"/>
                </a:rPr>
              </a:br>
              <a:r>
                <a:rPr kumimoji="0" lang="en-US" sz="2400" b="0" i="0" u="none" strike="noStrike" kern="0" cap="none" spc="0" normalizeH="0" baseline="0" noProof="0" dirty="0" smtClean="0">
                  <a:ln>
                    <a:noFill/>
                  </a:ln>
                  <a:solidFill>
                    <a:schemeClr val="tx2"/>
                  </a:solidFill>
                  <a:effectLst/>
                  <a:uLnTx/>
                  <a:uFillTx/>
                  <a:latin typeface="+mn-lt"/>
                  <a:ea typeface="+mn-ea"/>
                  <a:cs typeface="+mn-cs"/>
                </a:rPr>
                <a:t>(Sony </a:t>
              </a:r>
              <a:r>
                <a:rPr kumimoji="0" lang="en-US" sz="2400" b="0" i="0" u="none" strike="noStrike" kern="0" cap="none" spc="0" normalizeH="0" baseline="0" noProof="0" dirty="0" err="1" smtClean="0">
                  <a:ln>
                    <a:noFill/>
                  </a:ln>
                  <a:solidFill>
                    <a:schemeClr val="tx2"/>
                  </a:solidFill>
                  <a:effectLst/>
                  <a:uLnTx/>
                  <a:uFillTx/>
                  <a:latin typeface="+mn-lt"/>
                  <a:ea typeface="+mn-ea"/>
                  <a:cs typeface="+mn-cs"/>
                </a:rPr>
                <a:t>Imageworks</a:t>
              </a:r>
              <a:r>
                <a:rPr kumimoji="0" lang="en-US" sz="2400" b="0" i="0" u="none" strike="noStrike" kern="0" cap="none" spc="0" normalizeH="0" baseline="0" noProof="0" dirty="0" smtClean="0">
                  <a:ln>
                    <a:noFill/>
                  </a:ln>
                  <a:solidFill>
                    <a:schemeClr val="tx2"/>
                  </a:solidFill>
                  <a:effectLst/>
                  <a:uLnTx/>
                  <a:uFillTx/>
                  <a:latin typeface="+mn-lt"/>
                  <a:ea typeface="+mn-ea"/>
                  <a:cs typeface="+mn-cs"/>
                </a:rPr>
                <a:t>)</a:t>
              </a: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200" b="1" i="0" u="none" strike="noStrike" kern="0" cap="none" spc="0" normalizeH="0" baseline="0" noProof="0" dirty="0" smtClean="0">
                  <a:ln>
                    <a:noFill/>
                  </a:ln>
                  <a:solidFill>
                    <a:schemeClr val="tx2"/>
                  </a:solidFill>
                  <a:effectLst/>
                  <a:uLnTx/>
                  <a:uFillTx/>
                  <a:latin typeface="+mn-lt"/>
                </a:rPr>
                <a:t>Full light transport</a:t>
              </a:r>
              <a:r>
                <a:rPr kumimoji="0" lang="en-US" sz="2200" b="0" i="0" u="none" strike="noStrike" kern="0" cap="none" spc="0" normalizeH="0" baseline="0" noProof="0" dirty="0" smtClean="0">
                  <a:ln>
                    <a:noFill/>
                  </a:ln>
                  <a:solidFill>
                    <a:schemeClr val="tx2"/>
                  </a:solidFill>
                  <a:effectLst/>
                  <a:uLnTx/>
                  <a:uFillTx/>
                  <a:latin typeface="+mn-lt"/>
                </a:rPr>
                <a:t/>
              </a:r>
              <a:br>
                <a:rPr kumimoji="0" lang="en-US" sz="2200" b="0" i="0" u="none" strike="noStrike" kern="0" cap="none" spc="0" normalizeH="0" baseline="0" noProof="0" dirty="0" smtClean="0">
                  <a:ln>
                    <a:noFill/>
                  </a:ln>
                  <a:solidFill>
                    <a:schemeClr val="tx2"/>
                  </a:solidFill>
                  <a:effectLst/>
                  <a:uLnTx/>
                  <a:uFillTx/>
                  <a:latin typeface="+mn-lt"/>
                </a:rPr>
              </a:br>
              <a:r>
                <a:rPr kumimoji="0" lang="en-US" sz="2200" b="0" i="0" u="none" strike="noStrike" kern="0" cap="none" spc="0" normalizeH="0" baseline="0" noProof="0" dirty="0" smtClean="0">
                  <a:ln>
                    <a:noFill/>
                  </a:ln>
                  <a:solidFill>
                    <a:schemeClr val="tx2"/>
                  </a:solidFill>
                  <a:effectLst/>
                  <a:uLnTx/>
                  <a:uFillTx/>
                  <a:latin typeface="+mn-lt"/>
                </a:rPr>
                <a:t>(path traced)</a:t>
              </a: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200" b="0" i="0" u="none" strike="noStrike" kern="0" cap="none" spc="0" normalizeH="0" baseline="0" noProof="0" dirty="0" smtClean="0">
                  <a:ln>
                    <a:noFill/>
                  </a:ln>
                  <a:solidFill>
                    <a:schemeClr val="tx2"/>
                  </a:solidFill>
                  <a:effectLst/>
                  <a:uLnTx/>
                  <a:uFillTx/>
                  <a:latin typeface="+mn-lt"/>
                </a:rPr>
                <a:t>Arnold renderer</a:t>
              </a: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2"/>
                </a:solidFill>
                <a:effectLst/>
                <a:uLnTx/>
                <a:uFillTx/>
                <a:latin typeface="+mn-lt"/>
              </a:endParaRP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endParaRPr kumimoji="0" lang="en-US" sz="2200" b="0" i="0" u="none" strike="noStrike" kern="0" cap="none" spc="0" normalizeH="0" baseline="0" noProof="0" dirty="0" smtClean="0">
                <a:ln>
                  <a:noFill/>
                </a:ln>
                <a:solidFill>
                  <a:schemeClr val="tx2"/>
                </a:solidFill>
                <a:effectLst/>
                <a:uLnTx/>
                <a:uFillTx/>
                <a:latin typeface="+mn-lt"/>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p:txBody>
        </p:sp>
      </p:grpSp>
      <p:sp>
        <p:nvSpPr>
          <p:cNvPr id="13" name="Zástupný symbol pro číslo snímku 12"/>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
        <p:nvSpPr>
          <p:cNvPr id="15" name="Zástupný symbol pro zápatí 14"/>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193574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xEl>
                                              <p:pRg st="1" end="1"/>
                                            </p:txEl>
                                          </p:spTgt>
                                        </p:tgtEl>
                                      </p:cBhvr>
                                    </p:animEffect>
                                    <p:set>
                                      <p:cBhvr>
                                        <p:cTn id="10" dur="1" fill="hold">
                                          <p:stCondLst>
                                            <p:cond delay="499"/>
                                          </p:stCondLst>
                                        </p:cTn>
                                        <p:tgtEl>
                                          <p:spTgt spid="16">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xEl>
                                              <p:pRg st="2" end="2"/>
                                            </p:txEl>
                                          </p:spTgt>
                                        </p:tgtEl>
                                      </p:cBhvr>
                                    </p:animEffect>
                                    <p:set>
                                      <p:cBhvr>
                                        <p:cTn id="13" dur="1" fill="hold">
                                          <p:stCondLst>
                                            <p:cond delay="499"/>
                                          </p:stCondLst>
                                        </p:cTn>
                                        <p:tgtEl>
                                          <p:spTgt spid="16">
                                            <p:txEl>
                                              <p:pRg st="2" end="2"/>
                                            </p:txEl>
                                          </p:spTgt>
                                        </p:tgtEl>
                                        <p:attrNameLst>
                                          <p:attrName>style.visibility</p:attrName>
                                        </p:attrNameLst>
                                      </p:cBhvr>
                                      <p:to>
                                        <p:strVal val="hidden"/>
                                      </p:to>
                                    </p:set>
                                  </p:childTnLst>
                                </p:cTn>
                              </p:par>
                            </p:childTnLst>
                          </p:cTn>
                        </p:par>
                        <p:par>
                          <p:cTn id="14" fill="hold">
                            <p:stCondLst>
                              <p:cond delay="500"/>
                            </p:stCondLst>
                            <p:childTnLst>
                              <p:par>
                                <p:cTn id="15" presetID="64" presetClass="path" presetSubtype="0" accel="50000" decel="50000" fill="hold" nodeType="afterEffect">
                                  <p:stCondLst>
                                    <p:cond delay="0"/>
                                  </p:stCondLst>
                                  <p:childTnLst>
                                    <p:animMotion origin="layout" path="M 0 0  L 0 -0.33333  E" pathEditMode="relative" ptsTypes="">
                                      <p:cBhvr>
                                        <p:cTn id="16" dur="500" fill="hold"/>
                                        <p:tgtEl>
                                          <p:spTgt spid="2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cs-CZ" dirty="0" smtClean="0"/>
              <a:t>Měřicí rovnice v 3b formulaci</a:t>
            </a:r>
            <a:endParaRPr lang="en-US" dirty="0" smtClean="0"/>
          </a:p>
        </p:txBody>
      </p:sp>
      <p:sp>
        <p:nvSpPr>
          <p:cNvPr id="9223" name="TextBox 7"/>
          <p:cNvSpPr txBox="1">
            <a:spLocks noChangeArrowheads="1"/>
          </p:cNvSpPr>
          <p:nvPr/>
        </p:nvSpPr>
        <p:spPr bwMode="auto">
          <a:xfrm>
            <a:off x="1475656" y="3861048"/>
            <a:ext cx="6327373" cy="769441"/>
          </a:xfrm>
          <a:prstGeom prst="rect">
            <a:avLst/>
          </a:prstGeom>
          <a:noFill/>
          <a:ln w="9525">
            <a:noFill/>
            <a:miter lim="800000"/>
            <a:headEnd/>
            <a:tailEnd/>
          </a:ln>
        </p:spPr>
        <p:txBody>
          <a:bodyPr wrap="none">
            <a:spAutoFit/>
          </a:bodyPr>
          <a:lstStyle/>
          <a:p>
            <a:r>
              <a:rPr lang="cs-CZ" sz="2400" dirty="0" smtClean="0">
                <a:latin typeface="+mj-lt"/>
              </a:rPr>
              <a:t>Důležitost </a:t>
            </a:r>
            <a:r>
              <a:rPr lang="cs-CZ" sz="2400" dirty="0">
                <a:latin typeface="+mj-lt"/>
              </a:rPr>
              <a:t>emitovaná </a:t>
            </a:r>
            <a:r>
              <a:rPr lang="cs-CZ" sz="2400" dirty="0" smtClean="0">
                <a:latin typeface="+mj-lt"/>
              </a:rPr>
              <a:t>z </a:t>
            </a:r>
            <a:r>
              <a:rPr lang="cs-CZ" sz="2400" b="1" dirty="0">
                <a:latin typeface="+mj-lt"/>
              </a:rPr>
              <a:t>x</a:t>
            </a:r>
            <a:r>
              <a:rPr lang="en-US" sz="2400" dirty="0">
                <a:latin typeface="+mj-lt"/>
              </a:rPr>
              <a:t>’ do </a:t>
            </a:r>
            <a:r>
              <a:rPr lang="en-US" sz="2400" b="1" dirty="0" smtClean="0">
                <a:latin typeface="+mj-lt"/>
              </a:rPr>
              <a:t>x</a:t>
            </a:r>
            <a:endParaRPr lang="cs-CZ" sz="2400" dirty="0" smtClean="0">
              <a:latin typeface="+mj-lt"/>
            </a:endParaRPr>
          </a:p>
          <a:p>
            <a:r>
              <a:rPr lang="cs-CZ" sz="2000" dirty="0" smtClean="0">
                <a:latin typeface="+mj-lt"/>
              </a:rPr>
              <a:t>(Značení: šipka = směr šíření světla, nikoli důležitosti)</a:t>
            </a:r>
            <a:endParaRPr lang="en-US" sz="2000" dirty="0" smtClean="0">
              <a:latin typeface="+mj-lt"/>
            </a:endParaRPr>
          </a:p>
        </p:txBody>
      </p:sp>
      <p:sp>
        <p:nvSpPr>
          <p:cNvPr id="9224" name="TextBox 7"/>
          <p:cNvSpPr txBox="1">
            <a:spLocks noChangeArrowheads="1"/>
          </p:cNvSpPr>
          <p:nvPr/>
        </p:nvSpPr>
        <p:spPr bwMode="auto">
          <a:xfrm>
            <a:off x="1187450" y="5229200"/>
            <a:ext cx="2895344" cy="830997"/>
          </a:xfrm>
          <a:prstGeom prst="rect">
            <a:avLst/>
          </a:prstGeom>
          <a:noFill/>
          <a:ln w="9525">
            <a:noFill/>
            <a:miter lim="800000"/>
            <a:headEnd/>
            <a:tailEnd/>
          </a:ln>
        </p:spPr>
        <p:txBody>
          <a:bodyPr wrap="none">
            <a:spAutoFit/>
          </a:bodyPr>
          <a:lstStyle/>
          <a:p>
            <a:r>
              <a:rPr lang="cs-CZ" sz="2400" b="1">
                <a:latin typeface="+mj-lt"/>
              </a:rPr>
              <a:t>x</a:t>
            </a:r>
            <a:r>
              <a:rPr lang="en-US" sz="2400">
                <a:latin typeface="+mj-lt"/>
              </a:rPr>
              <a:t>’</a:t>
            </a:r>
            <a:r>
              <a:rPr lang="cs-CZ" sz="2400">
                <a:latin typeface="+mj-lt"/>
              </a:rPr>
              <a:t> ... na senzoru</a:t>
            </a:r>
            <a:endParaRPr lang="en-US" sz="2400">
              <a:latin typeface="+mj-lt"/>
            </a:endParaRPr>
          </a:p>
          <a:p>
            <a:r>
              <a:rPr lang="en-US" sz="2400" b="1">
                <a:latin typeface="+mj-lt"/>
              </a:rPr>
              <a:t>x</a:t>
            </a:r>
            <a:r>
              <a:rPr lang="en-US" sz="2400">
                <a:latin typeface="+mj-lt"/>
              </a:rPr>
              <a:t> … na plo</a:t>
            </a:r>
            <a:r>
              <a:rPr lang="cs-CZ" sz="2400">
                <a:latin typeface="+mj-lt"/>
              </a:rPr>
              <a:t>še scnény</a:t>
            </a:r>
            <a:endParaRPr lang="en-US" sz="2400">
              <a:latin typeface="+mj-lt"/>
            </a:endParaRPr>
          </a:p>
        </p:txBody>
      </p:sp>
      <p:graphicFrame>
        <p:nvGraphicFramePr>
          <p:cNvPr id="552962" name="Object 2"/>
          <p:cNvGraphicFramePr>
            <a:graphicFrameLocks noChangeAspect="1"/>
          </p:cNvGraphicFramePr>
          <p:nvPr/>
        </p:nvGraphicFramePr>
        <p:xfrm>
          <a:off x="755576" y="2204864"/>
          <a:ext cx="7618413" cy="666750"/>
        </p:xfrm>
        <a:graphic>
          <a:graphicData uri="http://schemas.openxmlformats.org/presentationml/2006/ole">
            <p:oleObj spid="_x0000_s408617" name="Rovnice" r:id="rId3" imgW="3302000" imgH="292100" progId="Equation.3">
              <p:embed/>
            </p:oleObj>
          </a:graphicData>
        </a:graphic>
      </p:graphicFrame>
      <p:cxnSp>
        <p:nvCxnSpPr>
          <p:cNvPr id="11" name="Straight Arrow Connector 10"/>
          <p:cNvCxnSpPr/>
          <p:nvPr/>
        </p:nvCxnSpPr>
        <p:spPr>
          <a:xfrm flipV="1">
            <a:off x="2123728" y="2780928"/>
            <a:ext cx="360041" cy="1080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80</a:t>
            </a:fld>
            <a:endParaRPr lang="en-US" altLang="en-US"/>
          </a:p>
        </p:txBody>
      </p:sp>
    </p:spTree>
    <p:extLst>
      <p:ext uri="{BB962C8B-B14F-4D97-AF65-F5344CB8AC3E}">
        <p14:creationId xmlns="" xmlns:p14="http://schemas.microsoft.com/office/powerpoint/2010/main" val="123863251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Odvození integrálu přes prostor cest</a:t>
            </a:r>
            <a:endParaRPr lang="cs-CZ" dirty="0"/>
          </a:p>
        </p:txBody>
      </p:sp>
      <p:sp>
        <p:nvSpPr>
          <p:cNvPr id="3" name="Content Placeholder 2"/>
          <p:cNvSpPr>
            <a:spLocks noGrp="1"/>
          </p:cNvSpPr>
          <p:nvPr>
            <p:ph idx="1"/>
          </p:nvPr>
        </p:nvSpPr>
        <p:spPr/>
        <p:txBody>
          <a:bodyPr/>
          <a:lstStyle/>
          <a:p>
            <a:r>
              <a:rPr lang="cs-CZ" dirty="0" smtClean="0"/>
              <a:t>Do měřicí rovnice v 3b formulaci se dosadí Neumannova expanze ZR v 3b formulaci, vypadne suma integrálů. </a:t>
            </a:r>
          </a:p>
          <a:p>
            <a:endParaRPr lang="cs-CZ" dirty="0"/>
          </a:p>
          <a:p>
            <a:r>
              <a:rPr lang="cs-CZ" dirty="0" smtClean="0"/>
              <a:t>Integrand je funkcí příspěvku (contribution function).</a:t>
            </a: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81</a:t>
            </a:fld>
            <a:endParaRPr lang="en-US" altLang="en-US"/>
          </a:p>
        </p:txBody>
      </p:sp>
    </p:spTree>
    <p:extLst>
      <p:ext uri="{BB962C8B-B14F-4D97-AF65-F5344CB8AC3E}">
        <p14:creationId xmlns="" xmlns:p14="http://schemas.microsoft.com/office/powerpoint/2010/main" val="237260629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“Path integral” – A historical remark</a:t>
            </a:r>
            <a:endParaRPr lang="en-US" dirty="0"/>
          </a:p>
        </p:txBody>
      </p:sp>
      <p:sp>
        <p:nvSpPr>
          <p:cNvPr id="3" name="Zástupný symbol pro obsah 2"/>
          <p:cNvSpPr>
            <a:spLocks noGrp="1"/>
          </p:cNvSpPr>
          <p:nvPr>
            <p:ph idx="1"/>
          </p:nvPr>
        </p:nvSpPr>
        <p:spPr/>
        <p:txBody>
          <a:bodyPr/>
          <a:lstStyle/>
          <a:p>
            <a:r>
              <a:rPr lang="en-US" dirty="0" smtClean="0"/>
              <a:t>This course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and </a:t>
            </a:r>
            <a:r>
              <a:rPr lang="en-US" sz="2000" dirty="0" err="1" smtClean="0">
                <a:solidFill>
                  <a:schemeClr val="accent1"/>
                </a:solidFill>
              </a:rPr>
              <a:t>Guibas</a:t>
            </a:r>
            <a:r>
              <a:rPr lang="en-US" sz="2000" dirty="0" smtClean="0">
                <a:solidFill>
                  <a:schemeClr val="accent1"/>
                </a:solidFill>
              </a:rPr>
              <a:t> 1995], [</a:t>
            </a:r>
            <a:r>
              <a:rPr lang="en-US" sz="2000" dirty="0" err="1" smtClean="0">
                <a:solidFill>
                  <a:schemeClr val="accent1"/>
                </a:solidFill>
              </a:rPr>
              <a:t>Veach</a:t>
            </a:r>
            <a:r>
              <a:rPr lang="en-US" sz="2000" dirty="0" smtClean="0">
                <a:solidFill>
                  <a:schemeClr val="accent1"/>
                </a:solidFill>
              </a:rPr>
              <a:t> 1997]</a:t>
            </a:r>
          </a:p>
          <a:p>
            <a:pPr lvl="1"/>
            <a:r>
              <a:rPr lang="en-US" dirty="0" smtClean="0"/>
              <a:t>Easily derived form the rendering equation </a:t>
            </a:r>
            <a:r>
              <a:rPr lang="en-US" sz="2000" dirty="0" smtClean="0">
                <a:solidFill>
                  <a:schemeClr val="accent1"/>
                </a:solidFill>
              </a:rPr>
              <a:t>[</a:t>
            </a:r>
            <a:r>
              <a:rPr lang="en-US" sz="2000" dirty="0" err="1" smtClean="0">
                <a:solidFill>
                  <a:schemeClr val="accent1"/>
                </a:solidFill>
              </a:rPr>
              <a:t>Veach</a:t>
            </a:r>
            <a:r>
              <a:rPr lang="en-US" sz="2000" dirty="0" smtClean="0">
                <a:solidFill>
                  <a:schemeClr val="accent1"/>
                </a:solidFill>
              </a:rPr>
              <a:t> 1997]</a:t>
            </a:r>
            <a:endParaRPr lang="en-US" sz="2000" dirty="0" smtClean="0"/>
          </a:p>
          <a:p>
            <a:endParaRPr lang="en-US" dirty="0" smtClean="0"/>
          </a:p>
          <a:p>
            <a:r>
              <a:rPr lang="en-US" dirty="0" smtClean="0"/>
              <a:t>Feynman path integral</a:t>
            </a:r>
            <a:r>
              <a:rPr lang="cs-CZ" dirty="0" smtClean="0"/>
              <a:t> </a:t>
            </a:r>
            <a:r>
              <a:rPr lang="cs-CZ" dirty="0" err="1" smtClean="0"/>
              <a:t>formulation</a:t>
            </a:r>
            <a:r>
              <a:rPr lang="cs-CZ" dirty="0" smtClean="0"/>
              <a:t> </a:t>
            </a:r>
            <a:r>
              <a:rPr lang="cs-CZ" dirty="0" err="1" smtClean="0"/>
              <a:t>of</a:t>
            </a:r>
            <a:r>
              <a:rPr lang="cs-CZ" dirty="0" smtClean="0"/>
              <a:t> </a:t>
            </a:r>
            <a:r>
              <a:rPr lang="cs-CZ" dirty="0" err="1" smtClean="0"/>
              <a:t>quantum</a:t>
            </a:r>
            <a:r>
              <a:rPr lang="cs-CZ" dirty="0" smtClean="0"/>
              <a:t> </a:t>
            </a:r>
            <a:r>
              <a:rPr lang="cs-CZ" dirty="0" err="1" smtClean="0"/>
              <a:t>mechanics</a:t>
            </a:r>
            <a:r>
              <a:rPr lang="cs-CZ" dirty="0" smtClean="0"/>
              <a:t> </a:t>
            </a:r>
            <a:r>
              <a:rPr lang="en-US" dirty="0" smtClean="0"/>
              <a:t> </a:t>
            </a:r>
            <a:r>
              <a:rPr lang="en-US" sz="2000" dirty="0" smtClean="0">
                <a:solidFill>
                  <a:schemeClr val="accent1"/>
                </a:solidFill>
              </a:rPr>
              <a:t>[Feynman and </a:t>
            </a:r>
            <a:r>
              <a:rPr lang="en-US" sz="2000" dirty="0" err="1" smtClean="0">
                <a:solidFill>
                  <a:schemeClr val="accent1"/>
                </a:solidFill>
              </a:rPr>
              <a:t>Hibbs</a:t>
            </a:r>
            <a:r>
              <a:rPr lang="en-US" sz="2000" dirty="0" smtClean="0">
                <a:solidFill>
                  <a:schemeClr val="accent1"/>
                </a:solidFill>
              </a:rPr>
              <a:t> 65]</a:t>
            </a:r>
          </a:p>
          <a:p>
            <a:endParaRPr lang="en-US" dirty="0" smtClean="0"/>
          </a:p>
          <a:p>
            <a:r>
              <a:rPr lang="en-US" dirty="0" smtClean="0"/>
              <a:t>Homogeneous materials </a:t>
            </a:r>
            <a:r>
              <a:rPr lang="en-US" sz="2000" dirty="0" smtClean="0">
                <a:solidFill>
                  <a:schemeClr val="accent1"/>
                </a:solidFill>
              </a:rPr>
              <a:t>[</a:t>
            </a:r>
            <a:r>
              <a:rPr lang="en-US" sz="2000" dirty="0" err="1" smtClean="0">
                <a:solidFill>
                  <a:schemeClr val="accent1"/>
                </a:solidFill>
              </a:rPr>
              <a:t>Tessendorf</a:t>
            </a:r>
            <a:r>
              <a:rPr lang="en-US" sz="2000" dirty="0" smtClean="0">
                <a:solidFill>
                  <a:schemeClr val="accent1"/>
                </a:solidFill>
              </a:rPr>
              <a:t> 89, 91, 92]</a:t>
            </a:r>
          </a:p>
          <a:p>
            <a:endParaRPr lang="en-US" dirty="0" smtClean="0"/>
          </a:p>
          <a:p>
            <a:r>
              <a:rPr lang="en-US" dirty="0" smtClean="0"/>
              <a:t>Rendering </a:t>
            </a:r>
            <a:r>
              <a:rPr lang="en-US" sz="2000" dirty="0" smtClean="0">
                <a:solidFill>
                  <a:schemeClr val="accent1"/>
                </a:solidFill>
              </a:rPr>
              <a:t>[</a:t>
            </a:r>
            <a:r>
              <a:rPr lang="en-US" sz="2000" dirty="0" err="1" smtClean="0">
                <a:solidFill>
                  <a:schemeClr val="accent1"/>
                </a:solidFill>
              </a:rPr>
              <a:t>Premo</a:t>
            </a:r>
            <a:r>
              <a:rPr lang="cs-CZ" sz="2000" dirty="0" smtClean="0">
                <a:solidFill>
                  <a:schemeClr val="accent1"/>
                </a:solidFill>
              </a:rPr>
              <a:t>že </a:t>
            </a:r>
            <a:r>
              <a:rPr lang="cs-CZ" sz="2000" dirty="0" err="1" smtClean="0">
                <a:solidFill>
                  <a:schemeClr val="accent1"/>
                </a:solidFill>
              </a:rPr>
              <a:t>et</a:t>
            </a:r>
            <a:r>
              <a:rPr lang="cs-CZ" sz="2000" dirty="0" smtClean="0">
                <a:solidFill>
                  <a:schemeClr val="accent1"/>
                </a:solidFill>
              </a:rPr>
              <a:t> </a:t>
            </a:r>
            <a:r>
              <a:rPr lang="cs-CZ" sz="2000" dirty="0" err="1" smtClean="0">
                <a:solidFill>
                  <a:schemeClr val="accent1"/>
                </a:solidFill>
              </a:rPr>
              <a:t>al</a:t>
            </a:r>
            <a:r>
              <a:rPr lang="cs-CZ" sz="2000" dirty="0" smtClean="0">
                <a:solidFill>
                  <a:schemeClr val="accent1"/>
                </a:solidFill>
              </a:rPr>
              <a:t>. 03, 04</a:t>
            </a:r>
            <a:r>
              <a:rPr lang="en-US" sz="2000" dirty="0" smtClean="0">
                <a:solidFill>
                  <a:schemeClr val="accent1"/>
                </a:solidFill>
              </a:rPr>
              <a:t>]</a:t>
            </a:r>
            <a:endParaRPr lang="en-US" sz="2000" dirty="0">
              <a:solidFill>
                <a:schemeClr val="accent1"/>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82</a:t>
            </a:fld>
            <a:endParaRPr lang="en-US" altLang="en-US"/>
          </a:p>
        </p:txBody>
      </p:sp>
      <p:sp>
        <p:nvSpPr>
          <p:cNvPr id="6" name="Zástupný symbol pro zápatí 5"/>
          <p:cNvSpPr>
            <a:spLocks noGrp="1"/>
          </p:cNvSpPr>
          <p:nvPr>
            <p:ph type="ftr" sz="quarter" idx="11"/>
          </p:nvPr>
        </p:nvSpPr>
        <p:spPr/>
        <p:txBody>
          <a:bodyPr/>
          <a:lstStyle/>
          <a:p>
            <a:pPr>
              <a:defRPr/>
            </a:pPr>
            <a:endParaRPr lang="cs-CZ" altLang="en-US" smtClean="0"/>
          </a:p>
          <a:p>
            <a:pPr>
              <a:defRPr/>
            </a:pPr>
            <a:r>
              <a:rPr lang="cs-CZ" altLang="en-US" smtClean="0"/>
              <a:t>Course: </a:t>
            </a:r>
            <a:r>
              <a:rPr lang="en-US" altLang="en-US" smtClean="0"/>
              <a:t>Recent Advances in Light Transport Simulation</a:t>
            </a:r>
          </a:p>
          <a:p>
            <a:pPr>
              <a:defRPr/>
            </a:pPr>
            <a:r>
              <a:rPr lang="en-US" i="1" smtClean="0"/>
              <a:t>Jaroslav K</a:t>
            </a:r>
            <a:r>
              <a:rPr lang="cs-CZ" i="1" smtClean="0"/>
              <a:t>řivánek</a:t>
            </a:r>
            <a:r>
              <a:rPr lang="cs-CZ" smtClean="0"/>
              <a:t> – </a:t>
            </a:r>
            <a:r>
              <a:rPr lang="en-US" smtClean="0"/>
              <a:t>Bidirectional Path Sampling Techniques</a:t>
            </a:r>
            <a:endParaRPr lang="en-US" altLang="en-US" dirty="0"/>
          </a:p>
        </p:txBody>
      </p:sp>
    </p:spTree>
    <p:extLst>
      <p:ext uri="{BB962C8B-B14F-4D97-AF65-F5344CB8AC3E}">
        <p14:creationId xmlns="" xmlns:p14="http://schemas.microsoft.com/office/powerpoint/2010/main" val="2819939777"/>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1524000"/>
            <a:ext cx="8229600" cy="1752600"/>
          </a:xfrm>
        </p:spPr>
        <p:txBody>
          <a:bodyPr/>
          <a:lstStyle/>
          <a:p>
            <a:pPr eaLnBrk="1" hangingPunct="1"/>
            <a:r>
              <a:rPr lang="cs-CZ" b="1" dirty="0" smtClean="0"/>
              <a:t>Obousměrné sledování cest</a:t>
            </a:r>
            <a:br>
              <a:rPr lang="cs-CZ" b="1" dirty="0" smtClean="0"/>
            </a:br>
            <a:r>
              <a:rPr lang="cs-CZ" b="1" dirty="0" smtClean="0"/>
              <a:t>(</a:t>
            </a:r>
            <a:r>
              <a:rPr lang="cs-CZ" b="1" dirty="0" err="1" smtClean="0"/>
              <a:t>Bidirectional</a:t>
            </a:r>
            <a:r>
              <a:rPr lang="cs-CZ" b="1" dirty="0" smtClean="0"/>
              <a:t> </a:t>
            </a:r>
            <a:r>
              <a:rPr lang="cs-CZ" b="1" dirty="0" err="1" smtClean="0"/>
              <a:t>path</a:t>
            </a:r>
            <a:r>
              <a:rPr lang="cs-CZ" b="1" dirty="0" smtClean="0"/>
              <a:t> </a:t>
            </a:r>
            <a:r>
              <a:rPr lang="cs-CZ" b="1" dirty="0" err="1" smtClean="0"/>
              <a:t>tracing</a:t>
            </a:r>
            <a:r>
              <a:rPr lang="cs-CZ" b="1" dirty="0" smtClean="0"/>
              <a:t>)</a:t>
            </a:r>
          </a:p>
        </p:txBody>
      </p:sp>
      <p:sp>
        <p:nvSpPr>
          <p:cNvPr id="18435" name="Rectangle 3"/>
          <p:cNvSpPr>
            <a:spLocks noGrp="1" noChangeArrowheads="1"/>
          </p:cNvSpPr>
          <p:nvPr>
            <p:ph type="subTitle" idx="1"/>
          </p:nvPr>
        </p:nvSpPr>
        <p:spPr>
          <a:xfrm>
            <a:off x="1981200" y="3962400"/>
            <a:ext cx="6553200" cy="2130896"/>
          </a:xfrm>
        </p:spPr>
        <p:txBody>
          <a:bodyPr/>
          <a:lstStyle/>
          <a:p>
            <a:pPr eaLnBrk="1" hangingPunct="1"/>
            <a:endParaRPr lang="cs-CZ" sz="2000" dirty="0" smtClean="0"/>
          </a:p>
        </p:txBody>
      </p:sp>
    </p:spTree>
    <p:extLst>
      <p:ext uri="{BB962C8B-B14F-4D97-AF65-F5344CB8AC3E}">
        <p14:creationId xmlns="" xmlns:p14="http://schemas.microsoft.com/office/powerpoint/2010/main" val="103566293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bdélník 56"/>
          <p:cNvSpPr/>
          <p:nvPr/>
        </p:nvSpPr>
        <p:spPr>
          <a:xfrm>
            <a:off x="6084168" y="2276872"/>
            <a:ext cx="3011706" cy="31683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p:txBody>
          <a:bodyPr/>
          <a:lstStyle/>
          <a:p>
            <a:r>
              <a:rPr lang="en-US" dirty="0" smtClean="0"/>
              <a:t>Bidirectional path sampling</a:t>
            </a:r>
            <a:endParaRPr lang="cs-CZ" dirty="0"/>
          </a:p>
        </p:txBody>
      </p:sp>
      <p:sp>
        <p:nvSpPr>
          <p:cNvPr id="3" name="Zástupný symbol pro obsah 2"/>
          <p:cNvSpPr>
            <a:spLocks noGrp="1"/>
          </p:cNvSpPr>
          <p:nvPr>
            <p:ph idx="1"/>
          </p:nvPr>
        </p:nvSpPr>
        <p:spPr/>
        <p:txBody>
          <a:bodyPr/>
          <a:lstStyle/>
          <a:p>
            <a:r>
              <a:rPr lang="en-US" dirty="0" smtClean="0"/>
              <a:t>Algorithms = different path sampling techniques</a:t>
            </a:r>
            <a:endParaRPr lang="cs-CZ" dirty="0" smtClean="0"/>
          </a:p>
          <a:p>
            <a:endParaRPr lang="cs-CZ" dirty="0"/>
          </a:p>
        </p:txBody>
      </p:sp>
      <p:grpSp>
        <p:nvGrpSpPr>
          <p:cNvPr id="4" name="Skupina 19"/>
          <p:cNvGrpSpPr/>
          <p:nvPr/>
        </p:nvGrpSpPr>
        <p:grpSpPr>
          <a:xfrm>
            <a:off x="35496" y="3263249"/>
            <a:ext cx="2521406" cy="1828800"/>
            <a:chOff x="2493350" y="2161456"/>
            <a:chExt cx="5956738" cy="4320480"/>
          </a:xfrm>
        </p:grpSpPr>
        <p:grpSp>
          <p:nvGrpSpPr>
            <p:cNvPr id="5"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3"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4"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5"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7"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8"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9"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20" name="Skupina 35"/>
          <p:cNvGrpSpPr/>
          <p:nvPr/>
        </p:nvGrpSpPr>
        <p:grpSpPr>
          <a:xfrm>
            <a:off x="3084105" y="3263249"/>
            <a:ext cx="2544867" cy="1845817"/>
            <a:chOff x="2493350" y="2161456"/>
            <a:chExt cx="5956738" cy="4320480"/>
          </a:xfrm>
        </p:grpSpPr>
        <p:grpSp>
          <p:nvGrpSpPr>
            <p:cNvPr id="21" name="Skupina 20"/>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22" name="Volný tvar 2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Volný tvar 2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Volný tvar 23"/>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Volný tvar 24"/>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Volný tvar 25"/>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Volný tvar 26"/>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29"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0"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1"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2"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33" name="Straight Arrow Connector 13"/>
            <p:cNvCxnSpPr/>
            <p:nvPr/>
          </p:nvCxnSpPr>
          <p:spPr>
            <a:xfrm>
              <a:off x="6915020" y="2792447"/>
              <a:ext cx="1102329" cy="1234160"/>
            </a:xfrm>
            <a:prstGeom prst="straightConnector1">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35"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grpSp>
        <p:nvGrpSpPr>
          <p:cNvPr id="36" name="Skupina 51"/>
          <p:cNvGrpSpPr/>
          <p:nvPr/>
        </p:nvGrpSpPr>
        <p:grpSpPr>
          <a:xfrm>
            <a:off x="6156176" y="3263249"/>
            <a:ext cx="2522876" cy="1829866"/>
            <a:chOff x="2493350" y="2161456"/>
            <a:chExt cx="5956738" cy="4320480"/>
          </a:xfrm>
        </p:grpSpPr>
        <p:grpSp>
          <p:nvGrpSpPr>
            <p:cNvPr id="37" name="Skupina 36"/>
            <p:cNvGrpSpPr/>
            <p:nvPr/>
          </p:nvGrpSpPr>
          <p:grpSpPr>
            <a:xfrm>
              <a:off x="4561656" y="2161456"/>
              <a:ext cx="3888432" cy="4320480"/>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8" name="Volný tvar 37"/>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Volný tvar 40"/>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Volný tvar 42"/>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493350" y="3433150"/>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5" name="Straight Arrow Connector 13"/>
            <p:cNvCxnSpPr/>
            <p:nvPr/>
          </p:nvCxnSpPr>
          <p:spPr>
            <a:xfrm flipH="1" flipV="1">
              <a:off x="3635896" y="4365104"/>
              <a:ext cx="2365921" cy="132474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6" name="Oval 11"/>
            <p:cNvSpPr/>
            <p:nvPr/>
          </p:nvSpPr>
          <p:spPr>
            <a:xfrm>
              <a:off x="3497816" y="428302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7" name="Straight Arrow Connector 13"/>
            <p:cNvCxnSpPr/>
            <p:nvPr/>
          </p:nvCxnSpPr>
          <p:spPr>
            <a:xfrm flipH="1">
              <a:off x="6153807" y="4105672"/>
              <a:ext cx="1864233" cy="1549068"/>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8" name="Oval 11"/>
            <p:cNvSpPr/>
            <p:nvPr/>
          </p:nvSpPr>
          <p:spPr>
            <a:xfrm>
              <a:off x="6793904" y="266551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49" name="Straight Arrow Connector 13"/>
            <p:cNvCxnSpPr/>
            <p:nvPr/>
          </p:nvCxnSpPr>
          <p:spPr>
            <a:xfrm>
              <a:off x="6915020" y="2792447"/>
              <a:ext cx="1102329" cy="1234160"/>
            </a:xfrm>
            <a:prstGeom prst="straightConnector1">
              <a:avLst/>
            </a:prstGeom>
            <a:ln w="12700">
              <a:solidFill>
                <a:schemeClr val="tx1">
                  <a:lumMod val="65000"/>
                  <a:lumOff val="35000"/>
                </a:schemeClr>
              </a:solidFill>
              <a:prstDash val="solid"/>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50" name="Oval 11"/>
            <p:cNvSpPr/>
            <p:nvPr/>
          </p:nvSpPr>
          <p:spPr>
            <a:xfrm>
              <a:off x="8010089" y="400186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51" name="Oval 11"/>
            <p:cNvSpPr/>
            <p:nvPr/>
          </p:nvSpPr>
          <p:spPr>
            <a:xfrm>
              <a:off x="6008870" y="564124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sp>
        <p:nvSpPr>
          <p:cNvPr id="53" name="TextovéPole 52"/>
          <p:cNvSpPr txBox="1"/>
          <p:nvPr/>
        </p:nvSpPr>
        <p:spPr>
          <a:xfrm>
            <a:off x="650707" y="2516778"/>
            <a:ext cx="2121093" cy="461665"/>
          </a:xfrm>
          <a:prstGeom prst="rect">
            <a:avLst/>
          </a:prstGeom>
          <a:noFill/>
        </p:spPr>
        <p:txBody>
          <a:bodyPr wrap="none" rtlCol="0">
            <a:spAutoFit/>
          </a:bodyPr>
          <a:lstStyle/>
          <a:p>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4" name="TextovéPole 53"/>
          <p:cNvSpPr txBox="1"/>
          <p:nvPr/>
        </p:nvSpPr>
        <p:spPr>
          <a:xfrm>
            <a:off x="3707904" y="2516778"/>
            <a:ext cx="2220480" cy="461665"/>
          </a:xfrm>
          <a:prstGeom prst="rect">
            <a:avLst/>
          </a:prstGeom>
          <a:noFill/>
        </p:spPr>
        <p:txBody>
          <a:bodyPr wrap="none" rtlCol="0">
            <a:spAutoFit/>
          </a:bodyPr>
          <a:lstStyle/>
          <a:p>
            <a:r>
              <a:rPr lang="en-US" sz="2400" b="1" dirty="0" smtClean="0">
                <a:solidFill>
                  <a:schemeClr val="tx2"/>
                </a:solidFill>
                <a:latin typeface="+mn-lt"/>
              </a:rPr>
              <a:t>Light tracing</a:t>
            </a:r>
            <a:endParaRPr lang="cs-CZ" sz="2400" b="1" dirty="0" smtClean="0">
              <a:solidFill>
                <a:schemeClr val="tx2"/>
              </a:solidFill>
              <a:latin typeface="+mn-lt"/>
            </a:endParaRPr>
          </a:p>
        </p:txBody>
      </p:sp>
      <p:sp>
        <p:nvSpPr>
          <p:cNvPr id="55" name="TextovéPole 54"/>
          <p:cNvSpPr txBox="1"/>
          <p:nvPr/>
        </p:nvSpPr>
        <p:spPr>
          <a:xfrm>
            <a:off x="6672000" y="2333853"/>
            <a:ext cx="2265364" cy="830997"/>
          </a:xfrm>
          <a:prstGeom prst="rect">
            <a:avLst/>
          </a:prstGeom>
          <a:noFill/>
        </p:spPr>
        <p:txBody>
          <a:bodyPr wrap="none" rtlCol="0">
            <a:spAutoFit/>
          </a:bodyPr>
          <a:lstStyle/>
          <a:p>
            <a:pPr algn="ctr"/>
            <a:r>
              <a:rPr lang="en-US" sz="2400" b="1" dirty="0" smtClean="0">
                <a:solidFill>
                  <a:schemeClr val="tx2"/>
                </a:solidFill>
                <a:latin typeface="+mn-lt"/>
              </a:rPr>
              <a:t>Bidirectional</a:t>
            </a:r>
            <a:br>
              <a:rPr lang="en-US" sz="2400" b="1" dirty="0" smtClean="0">
                <a:solidFill>
                  <a:schemeClr val="tx2"/>
                </a:solidFill>
                <a:latin typeface="+mn-lt"/>
              </a:rPr>
            </a:br>
            <a:r>
              <a:rPr lang="en-US" sz="2400" b="1" dirty="0" smtClean="0">
                <a:solidFill>
                  <a:schemeClr val="tx2"/>
                </a:solidFill>
                <a:latin typeface="+mn-lt"/>
              </a:rPr>
              <a:t>path tracing</a:t>
            </a:r>
            <a:endParaRPr lang="cs-CZ" sz="2400" b="1" dirty="0" smtClean="0">
              <a:solidFill>
                <a:schemeClr val="tx2"/>
              </a:solidFill>
              <a:latin typeface="+mn-lt"/>
            </a:endParaRPr>
          </a:p>
        </p:txBody>
      </p:sp>
      <p:sp>
        <p:nvSpPr>
          <p:cNvPr id="56" name="Zástupný symbol pro číslo snímku 55"/>
          <p:cNvSpPr>
            <a:spLocks noGrp="1"/>
          </p:cNvSpPr>
          <p:nvPr>
            <p:ph type="sldNum" sz="quarter" idx="12"/>
          </p:nvPr>
        </p:nvSpPr>
        <p:spPr/>
        <p:txBody>
          <a:bodyPr/>
          <a:lstStyle/>
          <a:p>
            <a:pPr>
              <a:defRPr/>
            </a:pPr>
            <a:fld id="{81494967-73EE-4A75-A827-47B02327E019}" type="slidenum">
              <a:rPr lang="en-US" altLang="en-US" smtClean="0"/>
              <a:pPr>
                <a:defRPr/>
              </a:pPr>
              <a:t>84</a:t>
            </a:fld>
            <a:endParaRPr lang="en-US" altLang="en-US"/>
          </a:p>
        </p:txBody>
      </p:sp>
      <p:sp>
        <p:nvSpPr>
          <p:cNvPr id="58" name="Zástupný symbol pro zápatí 57"/>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23345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4" grpId="0"/>
      <p:bldP spid="5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148"/>
          <p:cNvGrpSpPr/>
          <p:nvPr/>
        </p:nvGrpSpPr>
        <p:grpSpPr>
          <a:xfrm>
            <a:off x="5580112" y="2852936"/>
            <a:ext cx="2786710" cy="3096344"/>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50" name="Volný tvar 14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Volný tvar 15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Volný tvar 15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Volný tvar 15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Volný tvar 15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Volný tvar 15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p:cNvSpPr>
            <a:spLocks noGrp="1"/>
          </p:cNvSpPr>
          <p:nvPr>
            <p:ph type="title"/>
          </p:nvPr>
        </p:nvSpPr>
        <p:spPr/>
        <p:txBody>
          <a:bodyPr/>
          <a:lstStyle/>
          <a:p>
            <a:r>
              <a:rPr lang="cs-CZ" dirty="0"/>
              <a:t>One </a:t>
            </a:r>
            <a:r>
              <a:rPr lang="en-US" dirty="0"/>
              <a:t>bidirectional path sampling technique</a:t>
            </a:r>
            <a:endParaRPr lang="cs-CZ" dirty="0"/>
          </a:p>
        </p:txBody>
      </p:sp>
      <p:sp>
        <p:nvSpPr>
          <p:cNvPr id="3" name="Zástupný symbol pro obsah 2"/>
          <p:cNvSpPr>
            <a:spLocks noGrp="1"/>
          </p:cNvSpPr>
          <p:nvPr>
            <p:ph idx="1"/>
          </p:nvPr>
        </p:nvSpPr>
        <p:spPr/>
        <p:txBody>
          <a:bodyPr/>
          <a:lstStyle/>
          <a:p>
            <a:pPr marL="457200" indent="-457200"/>
            <a:r>
              <a:rPr lang="en-US" dirty="0" smtClean="0"/>
              <a:t>sample light sub-path</a:t>
            </a:r>
          </a:p>
          <a:p>
            <a:pPr marL="457200" indent="-457200"/>
            <a:r>
              <a:rPr lang="en-US" dirty="0" smtClean="0"/>
              <a:t>sample camera sub-path</a:t>
            </a:r>
          </a:p>
          <a:p>
            <a:pPr marL="457200" indent="-457200"/>
            <a:r>
              <a:rPr lang="en-US" dirty="0" smtClean="0"/>
              <a:t>sub-path connection</a:t>
            </a:r>
            <a:r>
              <a:rPr lang="en-US" b="1" dirty="0" smtClean="0"/>
              <a:t> </a:t>
            </a:r>
            <a:endParaRPr lang="cs-CZ" b="1" dirty="0"/>
          </a:p>
        </p:txBody>
      </p:sp>
      <p:cxnSp>
        <p:nvCxnSpPr>
          <p:cNvPr id="100" name="Straight Connector 95"/>
          <p:cNvCxnSpPr>
            <a:endCxn id="33" idx="1"/>
          </p:cNvCxnSpPr>
          <p:nvPr/>
        </p:nvCxnSpPr>
        <p:spPr>
          <a:xfrm>
            <a:off x="7110946" y="3330611"/>
            <a:ext cx="1012408" cy="909619"/>
          </a:xfrm>
          <a:prstGeom prst="line">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pic>
        <p:nvPicPr>
          <p:cNvPr id="157"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106463" y="382632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58" name="Straight Arrow Connector 13"/>
          <p:cNvCxnSpPr/>
          <p:nvPr/>
        </p:nvCxnSpPr>
        <p:spPr>
          <a:xfrm flipH="1" flipV="1">
            <a:off x="5142322" y="4722829"/>
            <a:ext cx="1146799" cy="672833"/>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3"/>
          <p:cNvCxnSpPr/>
          <p:nvPr/>
        </p:nvCxnSpPr>
        <p:spPr>
          <a:xfrm flipV="1">
            <a:off x="6388894" y="4281296"/>
            <a:ext cx="1782565" cy="115271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6980740" y="32004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36" name="Oval 11"/>
          <p:cNvSpPr/>
          <p:nvPr/>
        </p:nvSpPr>
        <p:spPr>
          <a:xfrm>
            <a:off x="5076056" y="46531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1" name="Volný tvar 40"/>
          <p:cNvSpPr/>
          <p:nvPr/>
        </p:nvSpPr>
        <p:spPr>
          <a:xfrm>
            <a:off x="5224007" y="3332993"/>
            <a:ext cx="2953890" cy="211223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890" h="2112231">
                <a:moveTo>
                  <a:pt x="5837" y="1433345"/>
                </a:moveTo>
                <a:lnTo>
                  <a:pt x="0" y="1436306"/>
                </a:lnTo>
                <a:lnTo>
                  <a:pt x="1155908" y="2112231"/>
                </a:lnTo>
                <a:lnTo>
                  <a:pt x="2953890" y="938876"/>
                </a:lnTo>
                <a:lnTo>
                  <a:pt x="1901091"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val 11"/>
          <p:cNvSpPr/>
          <p:nvPr/>
        </p:nvSpPr>
        <p:spPr>
          <a:xfrm>
            <a:off x="8104286" y="422116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59" name="Oval 11"/>
          <p:cNvSpPr/>
          <p:nvPr/>
        </p:nvSpPr>
        <p:spPr>
          <a:xfrm>
            <a:off x="6314002" y="53732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23" name="Zástupný symbol pro číslo snímku 22"/>
          <p:cNvSpPr>
            <a:spLocks noGrp="1"/>
          </p:cNvSpPr>
          <p:nvPr>
            <p:ph type="sldNum" sz="quarter" idx="12"/>
          </p:nvPr>
        </p:nvSpPr>
        <p:spPr/>
        <p:txBody>
          <a:bodyPr/>
          <a:lstStyle/>
          <a:p>
            <a:pPr>
              <a:defRPr/>
            </a:pPr>
            <a:fld id="{81494967-73EE-4A75-A827-47B02327E019}" type="slidenum">
              <a:rPr lang="en-US" altLang="en-US" smtClean="0"/>
              <a:pPr>
                <a:defRPr/>
              </a:pPr>
              <a:t>85</a:t>
            </a:fld>
            <a:endParaRPr lang="en-US" altLang="en-US"/>
          </a:p>
        </p:txBody>
      </p:sp>
      <p:sp>
        <p:nvSpPr>
          <p:cNvPr id="24" name="Zástupný symbol pro zápatí 23"/>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2665415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up)">
                                      <p:cBhvr>
                                        <p:cTn id="14" dur="500"/>
                                        <p:tgtEl>
                                          <p:spTgt spid="10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500"/>
                                        <p:tgtEl>
                                          <p:spTgt spid="36"/>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58"/>
                                        </p:tgtEl>
                                        <p:attrNameLst>
                                          <p:attrName>style.visibility</p:attrName>
                                        </p:attrNameLst>
                                      </p:cBhvr>
                                      <p:to>
                                        <p:strVal val="visible"/>
                                      </p:to>
                                    </p:set>
                                    <p:animEffect transition="in" filter="wipe(left)">
                                      <p:cBhvr>
                                        <p:cTn id="30" dur="500"/>
                                        <p:tgtEl>
                                          <p:spTgt spid="158"/>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fade">
                                      <p:cBhvr>
                                        <p:cTn id="34" dur="500"/>
                                        <p:tgtEl>
                                          <p:spTgt spid="15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173"/>
                                        </p:tgtEl>
                                        <p:attrNameLst>
                                          <p:attrName>style.visibility</p:attrName>
                                        </p:attrNameLst>
                                      </p:cBhvr>
                                      <p:to>
                                        <p:strVal val="visible"/>
                                      </p:to>
                                    </p:set>
                                    <p:animEffect transition="in" filter="wipe(up)">
                                      <p:cBhvr>
                                        <p:cTn id="43" dur="500"/>
                                        <p:tgtEl>
                                          <p:spTgt spid="17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41" grpId="0" animBg="1"/>
      <p:bldP spid="33" grpId="0" animBg="1"/>
      <p:bldP spid="15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148"/>
          <p:cNvGrpSpPr/>
          <p:nvPr/>
        </p:nvGrpSpPr>
        <p:grpSpPr>
          <a:xfrm>
            <a:off x="5580112" y="2852936"/>
            <a:ext cx="2786710" cy="3096344"/>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50" name="Volný tvar 14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Volný tvar 15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Volný tvar 15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Volný tvar 15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Volný tvar 15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Volný tvar 15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p:cNvSpPr>
            <a:spLocks noGrp="1"/>
          </p:cNvSpPr>
          <p:nvPr>
            <p:ph type="title"/>
          </p:nvPr>
        </p:nvSpPr>
        <p:spPr/>
        <p:txBody>
          <a:bodyPr/>
          <a:lstStyle/>
          <a:p>
            <a:r>
              <a:rPr lang="cs-CZ" dirty="0" smtClean="0"/>
              <a:t>One </a:t>
            </a:r>
            <a:r>
              <a:rPr lang="en-US" dirty="0" smtClean="0"/>
              <a:t>bidirectional path sampling technique</a:t>
            </a:r>
            <a:endParaRPr lang="cs-CZ" dirty="0"/>
          </a:p>
        </p:txBody>
      </p:sp>
      <p:sp>
        <p:nvSpPr>
          <p:cNvPr id="3" name="Zástupný symbol pro obsah 2"/>
          <p:cNvSpPr>
            <a:spLocks noGrp="1"/>
          </p:cNvSpPr>
          <p:nvPr>
            <p:ph idx="1"/>
          </p:nvPr>
        </p:nvSpPr>
        <p:spPr/>
        <p:txBody>
          <a:bodyPr/>
          <a:lstStyle/>
          <a:p>
            <a:pPr marL="457200" indent="-457200"/>
            <a:r>
              <a:rPr lang="en-US" dirty="0" smtClean="0"/>
              <a:t>The usual path integral </a:t>
            </a:r>
            <a:r>
              <a:rPr lang="en-US" b="1" dirty="0" smtClean="0"/>
              <a:t>estimator</a:t>
            </a:r>
            <a:endParaRPr lang="en-US" b="1" dirty="0"/>
          </a:p>
        </p:txBody>
      </p:sp>
      <p:cxnSp>
        <p:nvCxnSpPr>
          <p:cNvPr id="100" name="Straight Connector 95"/>
          <p:cNvCxnSpPr/>
          <p:nvPr/>
        </p:nvCxnSpPr>
        <p:spPr>
          <a:xfrm>
            <a:off x="7041653" y="3269379"/>
            <a:ext cx="1130648" cy="1023826"/>
          </a:xfrm>
          <a:prstGeom prst="line">
            <a:avLst/>
          </a:prstGeom>
          <a:noFill/>
          <a:ln w="6350" cap="flat" cmpd="sng" algn="ctr">
            <a:solidFill>
              <a:srgbClr val="FFFFFF">
                <a:lumMod val="50000"/>
              </a:srgbClr>
            </a:solidFill>
            <a:prstDash val="solid"/>
            <a:tailEnd type="none" w="lg" len="lg"/>
          </a:ln>
          <a:effectLst>
            <a:outerShdw blurRad="63500" sx="102000" sy="102000" algn="ctr" rotWithShape="0">
              <a:prstClr val="black">
                <a:alpha val="40000"/>
              </a:prstClr>
            </a:outerShdw>
          </a:effectLst>
        </p:spPr>
      </p:cxnSp>
      <p:pic>
        <p:nvPicPr>
          <p:cNvPr id="157"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106463" y="382632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58" name="Straight Arrow Connector 13"/>
          <p:cNvCxnSpPr/>
          <p:nvPr/>
        </p:nvCxnSpPr>
        <p:spPr>
          <a:xfrm flipH="1" flipV="1">
            <a:off x="5142322" y="4722829"/>
            <a:ext cx="1146799" cy="672833"/>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3"/>
          <p:cNvCxnSpPr/>
          <p:nvPr/>
        </p:nvCxnSpPr>
        <p:spPr>
          <a:xfrm flipV="1">
            <a:off x="6388894" y="4281296"/>
            <a:ext cx="1782565" cy="115271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6980740" y="32004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36" name="Oval 11"/>
          <p:cNvSpPr/>
          <p:nvPr/>
        </p:nvSpPr>
        <p:spPr>
          <a:xfrm>
            <a:off x="5076056" y="46531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1" name="Volný tvar 40"/>
          <p:cNvSpPr/>
          <p:nvPr/>
        </p:nvSpPr>
        <p:spPr>
          <a:xfrm>
            <a:off x="5224007" y="3330501"/>
            <a:ext cx="2953890" cy="211223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890" h="2112231">
                <a:moveTo>
                  <a:pt x="5837" y="1433345"/>
                </a:moveTo>
                <a:lnTo>
                  <a:pt x="0" y="1436306"/>
                </a:lnTo>
                <a:lnTo>
                  <a:pt x="1155908" y="2112231"/>
                </a:lnTo>
                <a:lnTo>
                  <a:pt x="2953890" y="938876"/>
                </a:lnTo>
                <a:lnTo>
                  <a:pt x="1901091"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val 11"/>
          <p:cNvSpPr/>
          <p:nvPr/>
        </p:nvSpPr>
        <p:spPr>
          <a:xfrm>
            <a:off x="8104286" y="422116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59" name="Oval 11"/>
          <p:cNvSpPr/>
          <p:nvPr/>
        </p:nvSpPr>
        <p:spPr>
          <a:xfrm>
            <a:off x="6314002" y="53732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grpSp>
        <p:nvGrpSpPr>
          <p:cNvPr id="23" name="Skupina 4"/>
          <p:cNvGrpSpPr/>
          <p:nvPr/>
        </p:nvGrpSpPr>
        <p:grpSpPr>
          <a:xfrm>
            <a:off x="1763688" y="2204864"/>
            <a:ext cx="1673796" cy="936104"/>
            <a:chOff x="1619672" y="1556792"/>
            <a:chExt cx="1673796" cy="936104"/>
          </a:xfrm>
        </p:grpSpPr>
        <p:graphicFrame>
          <p:nvGraphicFramePr>
            <p:cNvPr id="24" name="Object 2"/>
            <p:cNvGraphicFramePr>
              <a:graphicFrameLocks noChangeAspect="1"/>
            </p:cNvGraphicFramePr>
            <p:nvPr/>
          </p:nvGraphicFramePr>
          <p:xfrm>
            <a:off x="1691680" y="1556792"/>
            <a:ext cx="1601788" cy="889000"/>
          </p:xfrm>
          <a:graphic>
            <a:graphicData uri="http://schemas.openxmlformats.org/presentationml/2006/ole">
              <p:oleObj spid="_x0000_s435434" name="Rovnice" r:id="rId5" imgW="799920" imgH="444240" progId="Equation.3">
                <p:embed/>
              </p:oleObj>
            </a:graphicData>
          </a:graphic>
        </p:graphicFrame>
        <p:sp>
          <p:nvSpPr>
            <p:cNvPr id="25" name="Obdélník 24"/>
            <p:cNvSpPr/>
            <p:nvPr/>
          </p:nvSpPr>
          <p:spPr>
            <a:xfrm>
              <a:off x="1619672" y="1556792"/>
              <a:ext cx="1656184" cy="936104"/>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6" name="Object 2"/>
          <p:cNvGraphicFramePr>
            <a:graphicFrameLocks noChangeAspect="1"/>
          </p:cNvGraphicFramePr>
          <p:nvPr/>
        </p:nvGraphicFramePr>
        <p:xfrm>
          <a:off x="8015288" y="3789363"/>
          <a:ext cx="381000" cy="457200"/>
        </p:xfrm>
        <a:graphic>
          <a:graphicData uri="http://schemas.openxmlformats.org/presentationml/2006/ole">
            <p:oleObj spid="_x0000_s435435" name="Rovnice" r:id="rId6" imgW="190440" imgH="228600" progId="Equation.3">
              <p:embed/>
            </p:oleObj>
          </a:graphicData>
        </a:graphic>
      </p:graphicFrame>
      <p:graphicFrame>
        <p:nvGraphicFramePr>
          <p:cNvPr id="57348" name="Object 4"/>
          <p:cNvGraphicFramePr>
            <a:graphicFrameLocks noChangeAspect="1"/>
          </p:cNvGraphicFramePr>
          <p:nvPr/>
        </p:nvGraphicFramePr>
        <p:xfrm>
          <a:off x="6228184" y="4941168"/>
          <a:ext cx="381000" cy="457200"/>
        </p:xfrm>
        <a:graphic>
          <a:graphicData uri="http://schemas.openxmlformats.org/presentationml/2006/ole">
            <p:oleObj spid="_x0000_s435436" name="Rovnice" r:id="rId7" imgW="190440" imgH="228600" progId="Equation.3">
              <p:embed/>
            </p:oleObj>
          </a:graphicData>
        </a:graphic>
      </p:graphicFrame>
      <p:graphicFrame>
        <p:nvGraphicFramePr>
          <p:cNvPr id="57349" name="Object 5"/>
          <p:cNvGraphicFramePr>
            <a:graphicFrameLocks noChangeAspect="1"/>
          </p:cNvGraphicFramePr>
          <p:nvPr/>
        </p:nvGraphicFramePr>
        <p:xfrm>
          <a:off x="7026275" y="2797175"/>
          <a:ext cx="355600" cy="457200"/>
        </p:xfrm>
        <a:graphic>
          <a:graphicData uri="http://schemas.openxmlformats.org/presentationml/2006/ole">
            <p:oleObj spid="_x0000_s435437" name="Rovnice" r:id="rId8" imgW="177480" imgH="228600" progId="Equation.3">
              <p:embed/>
            </p:oleObj>
          </a:graphicData>
        </a:graphic>
      </p:graphicFrame>
      <p:graphicFrame>
        <p:nvGraphicFramePr>
          <p:cNvPr id="57350" name="Object 6"/>
          <p:cNvGraphicFramePr>
            <a:graphicFrameLocks noChangeAspect="1"/>
          </p:cNvGraphicFramePr>
          <p:nvPr/>
        </p:nvGraphicFramePr>
        <p:xfrm>
          <a:off x="5124450" y="4314825"/>
          <a:ext cx="406400" cy="457200"/>
        </p:xfrm>
        <a:graphic>
          <a:graphicData uri="http://schemas.openxmlformats.org/presentationml/2006/ole">
            <p:oleObj spid="_x0000_s435438" name="Rovnice" r:id="rId9" imgW="203040" imgH="228600" progId="Equation.3">
              <p:embed/>
            </p:oleObj>
          </a:graphicData>
        </a:graphic>
      </p:graphicFrame>
      <p:graphicFrame>
        <p:nvGraphicFramePr>
          <p:cNvPr id="57351" name="Object 7"/>
          <p:cNvGraphicFramePr>
            <a:graphicFrameLocks noChangeAspect="1"/>
          </p:cNvGraphicFramePr>
          <p:nvPr/>
        </p:nvGraphicFramePr>
        <p:xfrm>
          <a:off x="5722938" y="4754563"/>
          <a:ext cx="330200" cy="355600"/>
        </p:xfrm>
        <a:graphic>
          <a:graphicData uri="http://schemas.openxmlformats.org/presentationml/2006/ole">
            <p:oleObj spid="_x0000_s435439" name="Rovnice" r:id="rId10" imgW="164880" imgH="177480" progId="Equation.3">
              <p:embed/>
            </p:oleObj>
          </a:graphicData>
        </a:graphic>
      </p:graphicFrame>
      <p:graphicFrame>
        <p:nvGraphicFramePr>
          <p:cNvPr id="57352" name="Object 8"/>
          <p:cNvGraphicFramePr>
            <a:graphicFrameLocks noChangeAspect="1"/>
          </p:cNvGraphicFramePr>
          <p:nvPr/>
        </p:nvGraphicFramePr>
        <p:xfrm>
          <a:off x="7045412" y="4509120"/>
          <a:ext cx="330200" cy="355600"/>
        </p:xfrm>
        <a:graphic>
          <a:graphicData uri="http://schemas.openxmlformats.org/presentationml/2006/ole">
            <p:oleObj spid="_x0000_s435440" name="Rovnice" r:id="rId11" imgW="164880" imgH="177480" progId="Equation.3">
              <p:embed/>
            </p:oleObj>
          </a:graphicData>
        </a:graphic>
      </p:graphicFrame>
      <p:graphicFrame>
        <p:nvGraphicFramePr>
          <p:cNvPr id="57353" name="Object 9"/>
          <p:cNvGraphicFramePr>
            <a:graphicFrameLocks noChangeAspect="1"/>
          </p:cNvGraphicFramePr>
          <p:nvPr/>
        </p:nvGraphicFramePr>
        <p:xfrm>
          <a:off x="7213927" y="3640520"/>
          <a:ext cx="330200" cy="355600"/>
        </p:xfrm>
        <a:graphic>
          <a:graphicData uri="http://schemas.openxmlformats.org/presentationml/2006/ole">
            <p:oleObj spid="_x0000_s435441" name="Rovnice" r:id="rId12" imgW="164880" imgH="177480" progId="Equation.3">
              <p:embed/>
            </p:oleObj>
          </a:graphicData>
        </a:graphic>
      </p:graphicFrame>
      <p:grpSp>
        <p:nvGrpSpPr>
          <p:cNvPr id="47" name="Skupina 46"/>
          <p:cNvGrpSpPr/>
          <p:nvPr/>
        </p:nvGrpSpPr>
        <p:grpSpPr>
          <a:xfrm>
            <a:off x="5209907" y="3869992"/>
            <a:ext cx="3241581" cy="2520628"/>
            <a:chOff x="5209907" y="3869992"/>
            <a:chExt cx="3241581" cy="2520628"/>
          </a:xfrm>
        </p:grpSpPr>
        <p:sp>
          <p:nvSpPr>
            <p:cNvPr id="38" name="Elipsa 37"/>
            <p:cNvSpPr/>
            <p:nvPr/>
          </p:nvSpPr>
          <p:spPr>
            <a:xfrm>
              <a:off x="7875424" y="3869992"/>
              <a:ext cx="576064" cy="576064"/>
            </a:xfrm>
            <a:prstGeom prst="ellipse">
              <a:avLst/>
            </a:pr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ipsa 38"/>
            <p:cNvSpPr/>
            <p:nvPr/>
          </p:nvSpPr>
          <p:spPr>
            <a:xfrm>
              <a:off x="6934620" y="4405580"/>
              <a:ext cx="576064" cy="576064"/>
            </a:xfrm>
            <a:prstGeom prst="ellipse">
              <a:avLst/>
            </a:pr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ipsa 39"/>
            <p:cNvSpPr/>
            <p:nvPr/>
          </p:nvSpPr>
          <p:spPr>
            <a:xfrm>
              <a:off x="6099934" y="5013176"/>
              <a:ext cx="576064" cy="576064"/>
            </a:xfrm>
            <a:prstGeom prst="ellipse">
              <a:avLst/>
            </a:pr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7425559" y="4177862"/>
              <a:ext cx="409903" cy="299545"/>
            </a:xfrm>
            <a:custGeom>
              <a:avLst/>
              <a:gdLst>
                <a:gd name="connsiteX0" fmla="*/ 409903 w 409903"/>
                <a:gd name="connsiteY0" fmla="*/ 0 h 299545"/>
                <a:gd name="connsiteX1" fmla="*/ 126124 w 409903"/>
                <a:gd name="connsiteY1" fmla="*/ 78828 h 299545"/>
                <a:gd name="connsiteX2" fmla="*/ 0 w 409903"/>
                <a:gd name="connsiteY2" fmla="*/ 299545 h 299545"/>
                <a:gd name="connsiteX3" fmla="*/ 0 w 409903"/>
                <a:gd name="connsiteY3" fmla="*/ 299545 h 299545"/>
              </a:gdLst>
              <a:ahLst/>
              <a:cxnLst>
                <a:cxn ang="0">
                  <a:pos x="connsiteX0" y="connsiteY0"/>
                </a:cxn>
                <a:cxn ang="0">
                  <a:pos x="connsiteX1" y="connsiteY1"/>
                </a:cxn>
                <a:cxn ang="0">
                  <a:pos x="connsiteX2" y="connsiteY2"/>
                </a:cxn>
                <a:cxn ang="0">
                  <a:pos x="connsiteX3" y="connsiteY3"/>
                </a:cxn>
              </a:cxnLst>
              <a:rect l="l" t="t" r="r" b="b"/>
              <a:pathLst>
                <a:path w="409903" h="299545">
                  <a:moveTo>
                    <a:pt x="409903" y="0"/>
                  </a:moveTo>
                  <a:cubicBezTo>
                    <a:pt x="302172" y="14452"/>
                    <a:pt x="194441" y="28904"/>
                    <a:pt x="126124" y="78828"/>
                  </a:cubicBezTo>
                  <a:cubicBezTo>
                    <a:pt x="57807" y="128752"/>
                    <a:pt x="0" y="299545"/>
                    <a:pt x="0" y="299545"/>
                  </a:cubicBezTo>
                  <a:lnTo>
                    <a:pt x="0" y="299545"/>
                  </a:lnTo>
                </a:path>
              </a:pathLst>
            </a:cu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3" name="Volný tvar 42"/>
            <p:cNvSpPr/>
            <p:nvPr/>
          </p:nvSpPr>
          <p:spPr>
            <a:xfrm>
              <a:off x="6516216" y="4729672"/>
              <a:ext cx="409903" cy="299545"/>
            </a:xfrm>
            <a:custGeom>
              <a:avLst/>
              <a:gdLst>
                <a:gd name="connsiteX0" fmla="*/ 409903 w 409903"/>
                <a:gd name="connsiteY0" fmla="*/ 0 h 299545"/>
                <a:gd name="connsiteX1" fmla="*/ 126124 w 409903"/>
                <a:gd name="connsiteY1" fmla="*/ 78828 h 299545"/>
                <a:gd name="connsiteX2" fmla="*/ 0 w 409903"/>
                <a:gd name="connsiteY2" fmla="*/ 299545 h 299545"/>
                <a:gd name="connsiteX3" fmla="*/ 0 w 409903"/>
                <a:gd name="connsiteY3" fmla="*/ 299545 h 299545"/>
              </a:gdLst>
              <a:ahLst/>
              <a:cxnLst>
                <a:cxn ang="0">
                  <a:pos x="connsiteX0" y="connsiteY0"/>
                </a:cxn>
                <a:cxn ang="0">
                  <a:pos x="connsiteX1" y="connsiteY1"/>
                </a:cxn>
                <a:cxn ang="0">
                  <a:pos x="connsiteX2" y="connsiteY2"/>
                </a:cxn>
                <a:cxn ang="0">
                  <a:pos x="connsiteX3" y="connsiteY3"/>
                </a:cxn>
              </a:cxnLst>
              <a:rect l="l" t="t" r="r" b="b"/>
              <a:pathLst>
                <a:path w="409903" h="299545">
                  <a:moveTo>
                    <a:pt x="409903" y="0"/>
                  </a:moveTo>
                  <a:cubicBezTo>
                    <a:pt x="302172" y="14452"/>
                    <a:pt x="194441" y="28904"/>
                    <a:pt x="126124" y="78828"/>
                  </a:cubicBezTo>
                  <a:cubicBezTo>
                    <a:pt x="57807" y="128752"/>
                    <a:pt x="0" y="299545"/>
                    <a:pt x="0" y="299545"/>
                  </a:cubicBezTo>
                  <a:lnTo>
                    <a:pt x="0" y="299545"/>
                  </a:lnTo>
                </a:path>
              </a:pathLst>
            </a:cu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5" name="Volný tvar 44"/>
            <p:cNvSpPr/>
            <p:nvPr/>
          </p:nvSpPr>
          <p:spPr>
            <a:xfrm rot="18497057">
              <a:off x="6037572" y="5700010"/>
              <a:ext cx="419162" cy="282516"/>
            </a:xfrm>
            <a:custGeom>
              <a:avLst/>
              <a:gdLst>
                <a:gd name="connsiteX0" fmla="*/ 409903 w 409903"/>
                <a:gd name="connsiteY0" fmla="*/ 0 h 299545"/>
                <a:gd name="connsiteX1" fmla="*/ 126124 w 409903"/>
                <a:gd name="connsiteY1" fmla="*/ 78828 h 299545"/>
                <a:gd name="connsiteX2" fmla="*/ 0 w 409903"/>
                <a:gd name="connsiteY2" fmla="*/ 299545 h 299545"/>
                <a:gd name="connsiteX3" fmla="*/ 0 w 409903"/>
                <a:gd name="connsiteY3" fmla="*/ 299545 h 299545"/>
                <a:gd name="connsiteX0" fmla="*/ 454888 w 454888"/>
                <a:gd name="connsiteY0" fmla="*/ 0 h 585924"/>
                <a:gd name="connsiteX1" fmla="*/ 171109 w 454888"/>
                <a:gd name="connsiteY1" fmla="*/ 78828 h 585924"/>
                <a:gd name="connsiteX2" fmla="*/ 44985 w 454888"/>
                <a:gd name="connsiteY2" fmla="*/ 299545 h 585924"/>
                <a:gd name="connsiteX3" fmla="*/ 0 w 454888"/>
                <a:gd name="connsiteY3" fmla="*/ 585924 h 585924"/>
                <a:gd name="connsiteX0" fmla="*/ 409903 w 409903"/>
                <a:gd name="connsiteY0" fmla="*/ 0 h 299545"/>
                <a:gd name="connsiteX1" fmla="*/ 126124 w 409903"/>
                <a:gd name="connsiteY1" fmla="*/ 78828 h 299545"/>
                <a:gd name="connsiteX2" fmla="*/ 0 w 409903"/>
                <a:gd name="connsiteY2" fmla="*/ 299545 h 299545"/>
                <a:gd name="connsiteX0" fmla="*/ 508389 w 508389"/>
                <a:gd name="connsiteY0" fmla="*/ 0 h 169471"/>
                <a:gd name="connsiteX1" fmla="*/ 224610 w 508389"/>
                <a:gd name="connsiteY1" fmla="*/ 78828 h 169471"/>
                <a:gd name="connsiteX2" fmla="*/ 0 w 508389"/>
                <a:gd name="connsiteY2" fmla="*/ 169471 h 169471"/>
                <a:gd name="connsiteX0" fmla="*/ 508389 w 508389"/>
                <a:gd name="connsiteY0" fmla="*/ 0 h 169471"/>
                <a:gd name="connsiteX1" fmla="*/ 0 w 508389"/>
                <a:gd name="connsiteY1" fmla="*/ 169471 h 169471"/>
                <a:gd name="connsiteX0" fmla="*/ 419162 w 419162"/>
                <a:gd name="connsiteY0" fmla="*/ 0 h 282516"/>
                <a:gd name="connsiteX1" fmla="*/ 0 w 419162"/>
                <a:gd name="connsiteY1" fmla="*/ 282516 h 282516"/>
              </a:gdLst>
              <a:ahLst/>
              <a:cxnLst>
                <a:cxn ang="0">
                  <a:pos x="connsiteX0" y="connsiteY0"/>
                </a:cxn>
                <a:cxn ang="0">
                  <a:pos x="connsiteX1" y="connsiteY1"/>
                </a:cxn>
              </a:cxnLst>
              <a:rect l="l" t="t" r="r" b="b"/>
              <a:pathLst>
                <a:path w="419162" h="282516">
                  <a:moveTo>
                    <a:pt x="419162" y="0"/>
                  </a:moveTo>
                  <a:lnTo>
                    <a:pt x="0" y="282516"/>
                  </a:lnTo>
                </a:path>
              </a:pathLst>
            </a:cu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6" name="TextovéPole 45"/>
            <p:cNvSpPr txBox="1"/>
            <p:nvPr/>
          </p:nvSpPr>
          <p:spPr>
            <a:xfrm>
              <a:off x="5209907" y="6021288"/>
              <a:ext cx="1957587" cy="369332"/>
            </a:xfrm>
            <a:prstGeom prst="rect">
              <a:avLst/>
            </a:prstGeom>
            <a:noFill/>
          </p:spPr>
          <p:txBody>
            <a:bodyPr wrap="none" rtlCol="0">
              <a:spAutoFit/>
            </a:bodyPr>
            <a:lstStyle/>
            <a:p>
              <a:r>
                <a:rPr lang="cs-CZ" dirty="0" smtClean="0">
                  <a:solidFill>
                    <a:schemeClr val="tx2"/>
                  </a:solidFill>
                  <a:latin typeface="+mn-lt"/>
                </a:rPr>
                <a:t>connection terms</a:t>
              </a:r>
              <a:endParaRPr lang="en-US" dirty="0" smtClean="0">
                <a:solidFill>
                  <a:schemeClr val="tx2"/>
                </a:solidFill>
                <a:latin typeface="+mn-lt"/>
              </a:endParaRPr>
            </a:p>
          </p:txBody>
        </p:sp>
      </p:grpSp>
      <p:sp>
        <p:nvSpPr>
          <p:cNvPr id="44" name="Zástupný symbol pro číslo snímku 43"/>
          <p:cNvSpPr>
            <a:spLocks noGrp="1"/>
          </p:cNvSpPr>
          <p:nvPr>
            <p:ph type="sldNum" sz="quarter" idx="12"/>
          </p:nvPr>
        </p:nvSpPr>
        <p:spPr/>
        <p:txBody>
          <a:bodyPr/>
          <a:lstStyle/>
          <a:p>
            <a:pPr>
              <a:defRPr/>
            </a:pPr>
            <a:fld id="{81494967-73EE-4A75-A827-47B02327E019}" type="slidenum">
              <a:rPr lang="en-US" altLang="en-US" smtClean="0"/>
              <a:pPr>
                <a:defRPr/>
              </a:pPr>
              <a:t>86</a:t>
            </a:fld>
            <a:endParaRPr lang="en-US" altLang="en-US"/>
          </a:p>
        </p:txBody>
      </p:sp>
      <p:sp>
        <p:nvSpPr>
          <p:cNvPr id="48" name="Zástupný symbol pro zápatí 47"/>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497936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5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50"/>
                                        </p:tgtEl>
                                        <p:attrNameLst>
                                          <p:attrName>style.visibility</p:attrName>
                                        </p:attrNameLst>
                                      </p:cBhvr>
                                      <p:to>
                                        <p:strVal val="visible"/>
                                      </p:to>
                                    </p:set>
                                    <p:animEffect transition="in" filter="fade">
                                      <p:cBhvr>
                                        <p:cTn id="12" dur="500"/>
                                        <p:tgtEl>
                                          <p:spTgt spid="573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48"/>
                                        </p:tgtEl>
                                        <p:attrNameLst>
                                          <p:attrName>style.visibility</p:attrName>
                                        </p:attrNameLst>
                                      </p:cBhvr>
                                      <p:to>
                                        <p:strVal val="visible"/>
                                      </p:to>
                                    </p:set>
                                    <p:animEffect transition="in" filter="fade">
                                      <p:cBhvr>
                                        <p:cTn id="17" dur="500"/>
                                        <p:tgtEl>
                                          <p:spTgt spid="57348"/>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353"/>
                                        </p:tgtEl>
                                        <p:attrNameLst>
                                          <p:attrName>style.visibility</p:attrName>
                                        </p:attrNameLst>
                                      </p:cBhvr>
                                      <p:to>
                                        <p:strVal val="visible"/>
                                      </p:to>
                                    </p:set>
                                    <p:animEffect transition="in" filter="fade">
                                      <p:cBhvr>
                                        <p:cTn id="25" dur="500"/>
                                        <p:tgtEl>
                                          <p:spTgt spid="57353"/>
                                        </p:tgtEl>
                                      </p:cBhvr>
                                    </p:animEffect>
                                  </p:childTnLst>
                                </p:cTn>
                              </p:par>
                              <p:par>
                                <p:cTn id="26" presetID="10" presetClass="entr" presetSubtype="0" fill="hold" nodeType="withEffect">
                                  <p:stCondLst>
                                    <p:cond delay="0"/>
                                  </p:stCondLst>
                                  <p:childTnLst>
                                    <p:set>
                                      <p:cBhvr>
                                        <p:cTn id="27" dur="1" fill="hold">
                                          <p:stCondLst>
                                            <p:cond delay="0"/>
                                          </p:stCondLst>
                                        </p:cTn>
                                        <p:tgtEl>
                                          <p:spTgt spid="57352"/>
                                        </p:tgtEl>
                                        <p:attrNameLst>
                                          <p:attrName>style.visibility</p:attrName>
                                        </p:attrNameLst>
                                      </p:cBhvr>
                                      <p:to>
                                        <p:strVal val="visible"/>
                                      </p:to>
                                    </p:set>
                                    <p:animEffect transition="in" filter="fade">
                                      <p:cBhvr>
                                        <p:cTn id="28" dur="500"/>
                                        <p:tgtEl>
                                          <p:spTgt spid="57352"/>
                                        </p:tgtEl>
                                      </p:cBhvr>
                                    </p:animEffect>
                                  </p:childTnLst>
                                </p:cTn>
                              </p:par>
                              <p:par>
                                <p:cTn id="29" presetID="10" presetClass="entr" presetSubtype="0" fill="hold" nodeType="withEffect">
                                  <p:stCondLst>
                                    <p:cond delay="0"/>
                                  </p:stCondLst>
                                  <p:childTnLst>
                                    <p:set>
                                      <p:cBhvr>
                                        <p:cTn id="30" dur="1" fill="hold">
                                          <p:stCondLst>
                                            <p:cond delay="0"/>
                                          </p:stCondLst>
                                        </p:cTn>
                                        <p:tgtEl>
                                          <p:spTgt spid="57351"/>
                                        </p:tgtEl>
                                        <p:attrNameLst>
                                          <p:attrName>style.visibility</p:attrName>
                                        </p:attrNameLst>
                                      </p:cBhvr>
                                      <p:to>
                                        <p:strVal val="visible"/>
                                      </p:to>
                                    </p:set>
                                    <p:animEffect transition="in" filter="fade">
                                      <p:cBhvr>
                                        <p:cTn id="31" dur="500"/>
                                        <p:tgtEl>
                                          <p:spTgt spid="573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8288"/>
            <a:ext cx="8229600" cy="1139825"/>
          </a:xfrm>
        </p:spPr>
        <p:txBody>
          <a:bodyPr/>
          <a:lstStyle/>
          <a:p>
            <a:r>
              <a:rPr lang="en-US" dirty="0" smtClean="0"/>
              <a:t>Digression</a:t>
            </a:r>
            <a:endParaRPr lang="en-US" dirty="0"/>
          </a:p>
        </p:txBody>
      </p:sp>
      <p:grpSp>
        <p:nvGrpSpPr>
          <p:cNvPr id="4" name="Skupina 44"/>
          <p:cNvGrpSpPr/>
          <p:nvPr/>
        </p:nvGrpSpPr>
        <p:grpSpPr>
          <a:xfrm>
            <a:off x="72194" y="108947"/>
            <a:ext cx="8874508" cy="2403024"/>
            <a:chOff x="72194" y="2394129"/>
            <a:chExt cx="8874508" cy="2403024"/>
          </a:xfrm>
        </p:grpSpPr>
        <p:sp>
          <p:nvSpPr>
            <p:cNvPr id="31" name="Volný tvar 30"/>
            <p:cNvSpPr/>
            <p:nvPr/>
          </p:nvSpPr>
          <p:spPr>
            <a:xfrm>
              <a:off x="72194" y="2394129"/>
              <a:ext cx="8874508" cy="2403024"/>
            </a:xfrm>
            <a:custGeom>
              <a:avLst/>
              <a:gdLst>
                <a:gd name="connsiteX0" fmla="*/ 81887 w 8625385"/>
                <a:gd name="connsiteY0" fmla="*/ 1692322 h 2101755"/>
                <a:gd name="connsiteX1" fmla="*/ 3138985 w 8625385"/>
                <a:gd name="connsiteY1" fmla="*/ 1787856 h 2101755"/>
                <a:gd name="connsiteX2" fmla="*/ 6482687 w 8625385"/>
                <a:gd name="connsiteY2" fmla="*/ 1828800 h 2101755"/>
                <a:gd name="connsiteX3" fmla="*/ 8393374 w 8625385"/>
                <a:gd name="connsiteY3" fmla="*/ 2101755 h 2101755"/>
                <a:gd name="connsiteX4" fmla="*/ 8625385 w 8625385"/>
                <a:gd name="connsiteY4" fmla="*/ 641444 h 2101755"/>
                <a:gd name="connsiteX5" fmla="*/ 8284191 w 8625385"/>
                <a:gd name="connsiteY5" fmla="*/ 0 h 2101755"/>
                <a:gd name="connsiteX6" fmla="*/ 6346209 w 8625385"/>
                <a:gd name="connsiteY6" fmla="*/ 81886 h 2101755"/>
                <a:gd name="connsiteX7" fmla="*/ 5336275 w 8625385"/>
                <a:gd name="connsiteY7" fmla="*/ 1050877 h 2101755"/>
                <a:gd name="connsiteX8" fmla="*/ 1446663 w 8625385"/>
                <a:gd name="connsiteY8" fmla="*/ 1119116 h 2101755"/>
                <a:gd name="connsiteX9" fmla="*/ 0 w 8625385"/>
                <a:gd name="connsiteY9" fmla="*/ 1132764 h 2101755"/>
                <a:gd name="connsiteX10" fmla="*/ 81887 w 8625385"/>
                <a:gd name="connsiteY10" fmla="*/ 1692322 h 210175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81887 w 8625385"/>
                <a:gd name="connsiteY0" fmla="*/ 1785582 h 2195015"/>
                <a:gd name="connsiteX1" fmla="*/ 3138985 w 8625385"/>
                <a:gd name="connsiteY1" fmla="*/ 1881116 h 2195015"/>
                <a:gd name="connsiteX2" fmla="*/ 6482687 w 8625385"/>
                <a:gd name="connsiteY2" fmla="*/ 1922060 h 2195015"/>
                <a:gd name="connsiteX3" fmla="*/ 8393374 w 8625385"/>
                <a:gd name="connsiteY3" fmla="*/ 2195015 h 2195015"/>
                <a:gd name="connsiteX4" fmla="*/ 8625385 w 8625385"/>
                <a:gd name="connsiteY4" fmla="*/ 734704 h 2195015"/>
                <a:gd name="connsiteX5" fmla="*/ 8284191 w 8625385"/>
                <a:gd name="connsiteY5" fmla="*/ 93260 h 2195015"/>
                <a:gd name="connsiteX6" fmla="*/ 6346209 w 8625385"/>
                <a:gd name="connsiteY6" fmla="*/ 175146 h 2195015"/>
                <a:gd name="connsiteX7" fmla="*/ 5336275 w 8625385"/>
                <a:gd name="connsiteY7" fmla="*/ 1144137 h 2195015"/>
                <a:gd name="connsiteX8" fmla="*/ 1446663 w 8625385"/>
                <a:gd name="connsiteY8" fmla="*/ 1212376 h 2195015"/>
                <a:gd name="connsiteX9" fmla="*/ 0 w 8625385"/>
                <a:gd name="connsiteY9" fmla="*/ 1226024 h 2195015"/>
                <a:gd name="connsiteX10" fmla="*/ 81887 w 8625385"/>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195015"/>
                <a:gd name="connsiteX1" fmla="*/ 3580262 w 9066662"/>
                <a:gd name="connsiteY1" fmla="*/ 1881116 h 2195015"/>
                <a:gd name="connsiteX2" fmla="*/ 6923964 w 9066662"/>
                <a:gd name="connsiteY2" fmla="*/ 1922060 h 2195015"/>
                <a:gd name="connsiteX3" fmla="*/ 8834651 w 9066662"/>
                <a:gd name="connsiteY3" fmla="*/ 2195015 h 2195015"/>
                <a:gd name="connsiteX4" fmla="*/ 9066662 w 9066662"/>
                <a:gd name="connsiteY4" fmla="*/ 734704 h 2195015"/>
                <a:gd name="connsiteX5" fmla="*/ 8725468 w 9066662"/>
                <a:gd name="connsiteY5" fmla="*/ 93260 h 2195015"/>
                <a:gd name="connsiteX6" fmla="*/ 6787486 w 9066662"/>
                <a:gd name="connsiteY6" fmla="*/ 175146 h 2195015"/>
                <a:gd name="connsiteX7" fmla="*/ 5777552 w 9066662"/>
                <a:gd name="connsiteY7" fmla="*/ 1144137 h 2195015"/>
                <a:gd name="connsiteX8" fmla="*/ 1887940 w 9066662"/>
                <a:gd name="connsiteY8" fmla="*/ 1212376 h 2195015"/>
                <a:gd name="connsiteX9" fmla="*/ 441277 w 9066662"/>
                <a:gd name="connsiteY9" fmla="*/ 1226024 h 2195015"/>
                <a:gd name="connsiteX10" fmla="*/ 523164 w 9066662"/>
                <a:gd name="connsiteY10" fmla="*/ 1785582 h 2195015"/>
                <a:gd name="connsiteX0" fmla="*/ 523164 w 9066662"/>
                <a:gd name="connsiteY0" fmla="*/ 1785582 h 2392908"/>
                <a:gd name="connsiteX1" fmla="*/ 3580262 w 9066662"/>
                <a:gd name="connsiteY1" fmla="*/ 1881116 h 2392908"/>
                <a:gd name="connsiteX2" fmla="*/ 6923964 w 9066662"/>
                <a:gd name="connsiteY2" fmla="*/ 1922060 h 2392908"/>
                <a:gd name="connsiteX3" fmla="*/ 8834651 w 9066662"/>
                <a:gd name="connsiteY3" fmla="*/ 2195015 h 2392908"/>
                <a:gd name="connsiteX4" fmla="*/ 9066662 w 9066662"/>
                <a:gd name="connsiteY4" fmla="*/ 734704 h 2392908"/>
                <a:gd name="connsiteX5" fmla="*/ 8725468 w 9066662"/>
                <a:gd name="connsiteY5" fmla="*/ 93260 h 2392908"/>
                <a:gd name="connsiteX6" fmla="*/ 6787486 w 9066662"/>
                <a:gd name="connsiteY6" fmla="*/ 175146 h 2392908"/>
                <a:gd name="connsiteX7" fmla="*/ 5777552 w 9066662"/>
                <a:gd name="connsiteY7" fmla="*/ 1144137 h 2392908"/>
                <a:gd name="connsiteX8" fmla="*/ 1887940 w 9066662"/>
                <a:gd name="connsiteY8" fmla="*/ 1212376 h 2392908"/>
                <a:gd name="connsiteX9" fmla="*/ 441277 w 9066662"/>
                <a:gd name="connsiteY9" fmla="*/ 1226024 h 2392908"/>
                <a:gd name="connsiteX10" fmla="*/ 523164 w 9066662"/>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523164 w 9191767"/>
                <a:gd name="connsiteY0" fmla="*/ 1785582 h 2392908"/>
                <a:gd name="connsiteX1" fmla="*/ 3580262 w 9191767"/>
                <a:gd name="connsiteY1" fmla="*/ 1881116 h 2392908"/>
                <a:gd name="connsiteX2" fmla="*/ 6923964 w 9191767"/>
                <a:gd name="connsiteY2" fmla="*/ 1922060 h 2392908"/>
                <a:gd name="connsiteX3" fmla="*/ 8834651 w 9191767"/>
                <a:gd name="connsiteY3" fmla="*/ 2195015 h 2392908"/>
                <a:gd name="connsiteX4" fmla="*/ 9066662 w 9191767"/>
                <a:gd name="connsiteY4" fmla="*/ 734704 h 2392908"/>
                <a:gd name="connsiteX5" fmla="*/ 8725468 w 9191767"/>
                <a:gd name="connsiteY5" fmla="*/ 93260 h 2392908"/>
                <a:gd name="connsiteX6" fmla="*/ 6787486 w 9191767"/>
                <a:gd name="connsiteY6" fmla="*/ 175146 h 2392908"/>
                <a:gd name="connsiteX7" fmla="*/ 5777552 w 9191767"/>
                <a:gd name="connsiteY7" fmla="*/ 1144137 h 2392908"/>
                <a:gd name="connsiteX8" fmla="*/ 1887940 w 9191767"/>
                <a:gd name="connsiteY8" fmla="*/ 1212376 h 2392908"/>
                <a:gd name="connsiteX9" fmla="*/ 441277 w 9191767"/>
                <a:gd name="connsiteY9" fmla="*/ 1226024 h 2392908"/>
                <a:gd name="connsiteX10" fmla="*/ 523164 w 9191767"/>
                <a:gd name="connsiteY10" fmla="*/ 1785582 h 2392908"/>
                <a:gd name="connsiteX0" fmla="*/ 455357 w 9123960"/>
                <a:gd name="connsiteY0" fmla="*/ 1785582 h 2392908"/>
                <a:gd name="connsiteX1" fmla="*/ 3512455 w 9123960"/>
                <a:gd name="connsiteY1" fmla="*/ 1881116 h 2392908"/>
                <a:gd name="connsiteX2" fmla="*/ 6856157 w 9123960"/>
                <a:gd name="connsiteY2" fmla="*/ 1922060 h 2392908"/>
                <a:gd name="connsiteX3" fmla="*/ 8766844 w 9123960"/>
                <a:gd name="connsiteY3" fmla="*/ 2195015 h 2392908"/>
                <a:gd name="connsiteX4" fmla="*/ 8998855 w 9123960"/>
                <a:gd name="connsiteY4" fmla="*/ 734704 h 2392908"/>
                <a:gd name="connsiteX5" fmla="*/ 8657661 w 9123960"/>
                <a:gd name="connsiteY5" fmla="*/ 93260 h 2392908"/>
                <a:gd name="connsiteX6" fmla="*/ 6719679 w 9123960"/>
                <a:gd name="connsiteY6" fmla="*/ 175146 h 2392908"/>
                <a:gd name="connsiteX7" fmla="*/ 5709745 w 9123960"/>
                <a:gd name="connsiteY7" fmla="*/ 1144137 h 2392908"/>
                <a:gd name="connsiteX8" fmla="*/ 1820133 w 9123960"/>
                <a:gd name="connsiteY8" fmla="*/ 1212376 h 2392908"/>
                <a:gd name="connsiteX9" fmla="*/ 780314 w 9123960"/>
                <a:gd name="connsiteY9" fmla="*/ 1271807 h 2392908"/>
                <a:gd name="connsiteX10" fmla="*/ 455357 w 9123960"/>
                <a:gd name="connsiteY10" fmla="*/ 1785582 h 2392908"/>
                <a:gd name="connsiteX0" fmla="*/ 455357 w 8871012"/>
                <a:gd name="connsiteY0" fmla="*/ 1775863 h 2392908"/>
                <a:gd name="connsiteX1" fmla="*/ 3259507 w 8871012"/>
                <a:gd name="connsiteY1" fmla="*/ 1881116 h 2392908"/>
                <a:gd name="connsiteX2" fmla="*/ 6603209 w 8871012"/>
                <a:gd name="connsiteY2" fmla="*/ 1922060 h 2392908"/>
                <a:gd name="connsiteX3" fmla="*/ 8513896 w 8871012"/>
                <a:gd name="connsiteY3" fmla="*/ 2195015 h 2392908"/>
                <a:gd name="connsiteX4" fmla="*/ 8745907 w 8871012"/>
                <a:gd name="connsiteY4" fmla="*/ 734704 h 2392908"/>
                <a:gd name="connsiteX5" fmla="*/ 8404713 w 8871012"/>
                <a:gd name="connsiteY5" fmla="*/ 93260 h 2392908"/>
                <a:gd name="connsiteX6" fmla="*/ 6466731 w 8871012"/>
                <a:gd name="connsiteY6" fmla="*/ 175146 h 2392908"/>
                <a:gd name="connsiteX7" fmla="*/ 5456797 w 8871012"/>
                <a:gd name="connsiteY7" fmla="*/ 1144137 h 2392908"/>
                <a:gd name="connsiteX8" fmla="*/ 1567185 w 8871012"/>
                <a:gd name="connsiteY8" fmla="*/ 1212376 h 2392908"/>
                <a:gd name="connsiteX9" fmla="*/ 527366 w 8871012"/>
                <a:gd name="connsiteY9" fmla="*/ 1271807 h 2392908"/>
                <a:gd name="connsiteX10" fmla="*/ 455357 w 8871012"/>
                <a:gd name="connsiteY10" fmla="*/ 1775863 h 2392908"/>
                <a:gd name="connsiteX0" fmla="*/ 455357 w 8875541"/>
                <a:gd name="connsiteY0" fmla="*/ 1775863 h 2404546"/>
                <a:gd name="connsiteX1" fmla="*/ 3259507 w 8875541"/>
                <a:gd name="connsiteY1" fmla="*/ 1881116 h 2404546"/>
                <a:gd name="connsiteX2" fmla="*/ 6576037 w 8875541"/>
                <a:gd name="connsiteY2" fmla="*/ 1991887 h 2404546"/>
                <a:gd name="connsiteX3" fmla="*/ 8513896 w 8875541"/>
                <a:gd name="connsiteY3" fmla="*/ 2195015 h 2404546"/>
                <a:gd name="connsiteX4" fmla="*/ 8745907 w 8875541"/>
                <a:gd name="connsiteY4" fmla="*/ 734704 h 2404546"/>
                <a:gd name="connsiteX5" fmla="*/ 8404713 w 8875541"/>
                <a:gd name="connsiteY5" fmla="*/ 93260 h 2404546"/>
                <a:gd name="connsiteX6" fmla="*/ 6466731 w 8875541"/>
                <a:gd name="connsiteY6" fmla="*/ 175146 h 2404546"/>
                <a:gd name="connsiteX7" fmla="*/ 5456797 w 8875541"/>
                <a:gd name="connsiteY7" fmla="*/ 1144137 h 2404546"/>
                <a:gd name="connsiteX8" fmla="*/ 1567185 w 8875541"/>
                <a:gd name="connsiteY8" fmla="*/ 1212376 h 2404546"/>
                <a:gd name="connsiteX9" fmla="*/ 527366 w 8875541"/>
                <a:gd name="connsiteY9" fmla="*/ 1271807 h 2404546"/>
                <a:gd name="connsiteX10" fmla="*/ 455357 w 8875541"/>
                <a:gd name="connsiteY10" fmla="*/ 1775863 h 2404546"/>
                <a:gd name="connsiteX0" fmla="*/ 455357 w 8809890"/>
                <a:gd name="connsiteY0" fmla="*/ 1775863 h 2201418"/>
                <a:gd name="connsiteX1" fmla="*/ 3259507 w 8809890"/>
                <a:gd name="connsiteY1" fmla="*/ 1881116 h 2201418"/>
                <a:gd name="connsiteX2" fmla="*/ 6576037 w 8809890"/>
                <a:gd name="connsiteY2" fmla="*/ 1991887 h 2201418"/>
                <a:gd name="connsiteX3" fmla="*/ 8448245 w 8809890"/>
                <a:gd name="connsiteY3" fmla="*/ 1991887 h 2201418"/>
                <a:gd name="connsiteX4" fmla="*/ 8745907 w 8809890"/>
                <a:gd name="connsiteY4" fmla="*/ 734704 h 2201418"/>
                <a:gd name="connsiteX5" fmla="*/ 8404713 w 8809890"/>
                <a:gd name="connsiteY5" fmla="*/ 93260 h 2201418"/>
                <a:gd name="connsiteX6" fmla="*/ 6466731 w 8809890"/>
                <a:gd name="connsiteY6" fmla="*/ 175146 h 2201418"/>
                <a:gd name="connsiteX7" fmla="*/ 5456797 w 8809890"/>
                <a:gd name="connsiteY7" fmla="*/ 1144137 h 2201418"/>
                <a:gd name="connsiteX8" fmla="*/ 1567185 w 8809890"/>
                <a:gd name="connsiteY8" fmla="*/ 1212376 h 2201418"/>
                <a:gd name="connsiteX9" fmla="*/ 527366 w 8809890"/>
                <a:gd name="connsiteY9" fmla="*/ 1271807 h 2201418"/>
                <a:gd name="connsiteX10" fmla="*/ 455357 w 8809890"/>
                <a:gd name="connsiteY10" fmla="*/ 1775863 h 2201418"/>
                <a:gd name="connsiteX0" fmla="*/ 455357 w 8881898"/>
                <a:gd name="connsiteY0" fmla="*/ 1775863 h 2273426"/>
                <a:gd name="connsiteX1" fmla="*/ 3259507 w 8881898"/>
                <a:gd name="connsiteY1" fmla="*/ 1881116 h 2273426"/>
                <a:gd name="connsiteX2" fmla="*/ 6576037 w 8881898"/>
                <a:gd name="connsiteY2" fmla="*/ 1991887 h 2273426"/>
                <a:gd name="connsiteX3" fmla="*/ 8520253 w 8881898"/>
                <a:gd name="connsiteY3" fmla="*/ 2063895 h 2273426"/>
                <a:gd name="connsiteX4" fmla="*/ 8745907 w 8881898"/>
                <a:gd name="connsiteY4" fmla="*/ 734704 h 2273426"/>
                <a:gd name="connsiteX5" fmla="*/ 8404713 w 8881898"/>
                <a:gd name="connsiteY5" fmla="*/ 93260 h 2273426"/>
                <a:gd name="connsiteX6" fmla="*/ 6466731 w 8881898"/>
                <a:gd name="connsiteY6" fmla="*/ 175146 h 2273426"/>
                <a:gd name="connsiteX7" fmla="*/ 5456797 w 8881898"/>
                <a:gd name="connsiteY7" fmla="*/ 1144137 h 2273426"/>
                <a:gd name="connsiteX8" fmla="*/ 1567185 w 8881898"/>
                <a:gd name="connsiteY8" fmla="*/ 1212376 h 2273426"/>
                <a:gd name="connsiteX9" fmla="*/ 527366 w 8881898"/>
                <a:gd name="connsiteY9" fmla="*/ 1271807 h 2273426"/>
                <a:gd name="connsiteX10" fmla="*/ 455357 w 8881898"/>
                <a:gd name="connsiteY10" fmla="*/ 1775863 h 2273426"/>
                <a:gd name="connsiteX0" fmla="*/ 455357 w 8825032"/>
                <a:gd name="connsiteY0" fmla="*/ 1997395 h 2601865"/>
                <a:gd name="connsiteX1" fmla="*/ 3259507 w 8825032"/>
                <a:gd name="connsiteY1" fmla="*/ 2102648 h 2601865"/>
                <a:gd name="connsiteX2" fmla="*/ 6576037 w 8825032"/>
                <a:gd name="connsiteY2" fmla="*/ 2213419 h 2601865"/>
                <a:gd name="connsiteX3" fmla="*/ 8520253 w 8825032"/>
                <a:gd name="connsiteY3" fmla="*/ 2285427 h 2601865"/>
                <a:gd name="connsiteX4" fmla="*/ 8404713 w 8825032"/>
                <a:gd name="connsiteY4" fmla="*/ 314792 h 2601865"/>
                <a:gd name="connsiteX5" fmla="*/ 6466731 w 8825032"/>
                <a:gd name="connsiteY5" fmla="*/ 396678 h 2601865"/>
                <a:gd name="connsiteX6" fmla="*/ 5456797 w 8825032"/>
                <a:gd name="connsiteY6" fmla="*/ 1365669 h 2601865"/>
                <a:gd name="connsiteX7" fmla="*/ 1567185 w 8825032"/>
                <a:gd name="connsiteY7" fmla="*/ 1433908 h 2601865"/>
                <a:gd name="connsiteX8" fmla="*/ 527366 w 8825032"/>
                <a:gd name="connsiteY8" fmla="*/ 1493339 h 2601865"/>
                <a:gd name="connsiteX9" fmla="*/ 455357 w 8825032"/>
                <a:gd name="connsiteY9" fmla="*/ 1997395 h 2601865"/>
                <a:gd name="connsiteX0" fmla="*/ 455357 w 8862507"/>
                <a:gd name="connsiteY0" fmla="*/ 1826960 h 2403024"/>
                <a:gd name="connsiteX1" fmla="*/ 3259507 w 8862507"/>
                <a:gd name="connsiteY1" fmla="*/ 1932213 h 2403024"/>
                <a:gd name="connsiteX2" fmla="*/ 6576037 w 8862507"/>
                <a:gd name="connsiteY2" fmla="*/ 2042984 h 2403024"/>
                <a:gd name="connsiteX3" fmla="*/ 8520253 w 8862507"/>
                <a:gd name="connsiteY3" fmla="*/ 2114992 h 2403024"/>
                <a:gd name="connsiteX4" fmla="*/ 8520253 w 8862507"/>
                <a:gd name="connsiteY4" fmla="*/ 314792 h 2403024"/>
                <a:gd name="connsiteX5" fmla="*/ 6466731 w 8862507"/>
                <a:gd name="connsiteY5" fmla="*/ 226243 h 2403024"/>
                <a:gd name="connsiteX6" fmla="*/ 5456797 w 8862507"/>
                <a:gd name="connsiteY6" fmla="*/ 1195234 h 2403024"/>
                <a:gd name="connsiteX7" fmla="*/ 1567185 w 8862507"/>
                <a:gd name="connsiteY7" fmla="*/ 1263473 h 2403024"/>
                <a:gd name="connsiteX8" fmla="*/ 527366 w 8862507"/>
                <a:gd name="connsiteY8" fmla="*/ 1322904 h 2403024"/>
                <a:gd name="connsiteX9" fmla="*/ 455357 w 8862507"/>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579186 w 8874508"/>
                <a:gd name="connsiteY7" fmla="*/ 1263473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68798 w 8874508"/>
                <a:gd name="connsiteY6" fmla="*/ 1195234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1178887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 name="connsiteX0" fmla="*/ 467358 w 8874508"/>
                <a:gd name="connsiteY0" fmla="*/ 1826960 h 2403024"/>
                <a:gd name="connsiteX1" fmla="*/ 3271508 w 8874508"/>
                <a:gd name="connsiteY1" fmla="*/ 1932213 h 2403024"/>
                <a:gd name="connsiteX2" fmla="*/ 6588038 w 8874508"/>
                <a:gd name="connsiteY2" fmla="*/ 2042984 h 2403024"/>
                <a:gd name="connsiteX3" fmla="*/ 8532254 w 8874508"/>
                <a:gd name="connsiteY3" fmla="*/ 2114992 h 2403024"/>
                <a:gd name="connsiteX4" fmla="*/ 8532254 w 8874508"/>
                <a:gd name="connsiteY4" fmla="*/ 314792 h 2403024"/>
                <a:gd name="connsiteX5" fmla="*/ 6478732 w 8874508"/>
                <a:gd name="connsiteY5" fmla="*/ 226243 h 2403024"/>
                <a:gd name="connsiteX6" fmla="*/ 5435910 w 8874508"/>
                <a:gd name="connsiteY6" fmla="*/ 962863 h 2403024"/>
                <a:gd name="connsiteX7" fmla="*/ 1619486 w 8874508"/>
                <a:gd name="connsiteY7" fmla="*/ 1178887 h 2403024"/>
                <a:gd name="connsiteX8" fmla="*/ 467358 w 8874508"/>
                <a:gd name="connsiteY8" fmla="*/ 1250895 h 2403024"/>
                <a:gd name="connsiteX9" fmla="*/ 467358 w 8874508"/>
                <a:gd name="connsiteY9" fmla="*/ 1826960 h 240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74508" h="2403024">
                  <a:moveTo>
                    <a:pt x="467358" y="1826960"/>
                  </a:moveTo>
                  <a:cubicBezTo>
                    <a:pt x="934716" y="1940513"/>
                    <a:pt x="2204708" y="1909467"/>
                    <a:pt x="3271508" y="1932213"/>
                  </a:cubicBezTo>
                  <a:lnTo>
                    <a:pt x="6588038" y="2042984"/>
                  </a:lnTo>
                  <a:cubicBezTo>
                    <a:pt x="7463769" y="2095300"/>
                    <a:pt x="8208218" y="2403024"/>
                    <a:pt x="8532254" y="2114992"/>
                  </a:cubicBezTo>
                  <a:cubicBezTo>
                    <a:pt x="8856290" y="1826960"/>
                    <a:pt x="8874508" y="629584"/>
                    <a:pt x="8532254" y="314792"/>
                  </a:cubicBezTo>
                  <a:cubicBezTo>
                    <a:pt x="8190000" y="0"/>
                    <a:pt x="6994789" y="118231"/>
                    <a:pt x="6478732" y="226243"/>
                  </a:cubicBezTo>
                  <a:cubicBezTo>
                    <a:pt x="5962675" y="334255"/>
                    <a:pt x="6151942" y="635360"/>
                    <a:pt x="5435910" y="962863"/>
                  </a:cubicBezTo>
                  <a:cubicBezTo>
                    <a:pt x="4686736" y="1305525"/>
                    <a:pt x="2447578" y="1130882"/>
                    <a:pt x="1619486" y="1178887"/>
                  </a:cubicBezTo>
                  <a:cubicBezTo>
                    <a:pt x="791394" y="1226892"/>
                    <a:pt x="659379" y="1142883"/>
                    <a:pt x="467358" y="1250895"/>
                  </a:cubicBezTo>
                  <a:cubicBezTo>
                    <a:pt x="275337" y="1358907"/>
                    <a:pt x="0" y="1713407"/>
                    <a:pt x="467358" y="1826960"/>
                  </a:cubicBez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5" name="Skupina 43"/>
            <p:cNvGrpSpPr/>
            <p:nvPr/>
          </p:nvGrpSpPr>
          <p:grpSpPr>
            <a:xfrm>
              <a:off x="6693106" y="2636912"/>
              <a:ext cx="1695318" cy="1872208"/>
              <a:chOff x="6693106" y="2636912"/>
              <a:chExt cx="1695318" cy="1872208"/>
            </a:xfrm>
          </p:grpSpPr>
          <p:sp>
            <p:nvSpPr>
              <p:cNvPr id="15" name="Volný tvar 14"/>
              <p:cNvSpPr/>
              <p:nvPr/>
            </p:nvSpPr>
            <p:spPr>
              <a:xfrm>
                <a:off x="6693106" y="2637170"/>
                <a:ext cx="1693467" cy="417155"/>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Volný tvar 15"/>
              <p:cNvSpPr/>
              <p:nvPr/>
            </p:nvSpPr>
            <p:spPr>
              <a:xfrm>
                <a:off x="6693171" y="2711515"/>
                <a:ext cx="376347" cy="1598407"/>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Volný tvar 16"/>
              <p:cNvSpPr/>
              <p:nvPr/>
            </p:nvSpPr>
            <p:spPr>
              <a:xfrm>
                <a:off x="6697301" y="3994625"/>
                <a:ext cx="1691123" cy="513118"/>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Volný tvar 17"/>
              <p:cNvSpPr/>
              <p:nvPr/>
            </p:nvSpPr>
            <p:spPr>
              <a:xfrm>
                <a:off x="8006677" y="2636912"/>
                <a:ext cx="381102" cy="1872208"/>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Volný tvar 18"/>
              <p:cNvSpPr/>
              <p:nvPr/>
            </p:nvSpPr>
            <p:spPr>
              <a:xfrm>
                <a:off x="7055772" y="3050533"/>
                <a:ext cx="962158" cy="1003485"/>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Volný tvar 19"/>
              <p:cNvSpPr/>
              <p:nvPr/>
            </p:nvSpPr>
            <p:spPr>
              <a:xfrm>
                <a:off x="7329574" y="2833013"/>
                <a:ext cx="432902" cy="122101"/>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Elipsa 33"/>
            <p:cNvSpPr/>
            <p:nvPr/>
          </p:nvSpPr>
          <p:spPr>
            <a:xfrm>
              <a:off x="7444932" y="4175369"/>
              <a:ext cx="14401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Elipsa 34"/>
            <p:cNvSpPr/>
            <p:nvPr/>
          </p:nvSpPr>
          <p:spPr>
            <a:xfrm rot="16200000">
              <a:off x="8127385" y="3551360"/>
              <a:ext cx="144016" cy="45719"/>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6" name="Straight Arrow Connector 13"/>
            <p:cNvCxnSpPr/>
            <p:nvPr/>
          </p:nvCxnSpPr>
          <p:spPr>
            <a:xfrm flipH="1">
              <a:off x="7511845" y="3574026"/>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3" name="Volný tvar 42"/>
            <p:cNvSpPr/>
            <p:nvPr/>
          </p:nvSpPr>
          <p:spPr>
            <a:xfrm>
              <a:off x="7217507" y="3727938"/>
              <a:ext cx="832338" cy="565158"/>
            </a:xfrm>
            <a:custGeom>
              <a:avLst/>
              <a:gdLst>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570523 w 832338"/>
                <a:gd name="connsiteY10" fmla="*/ 515816 h 515816"/>
                <a:gd name="connsiteX0" fmla="*/ 570523 w 832338"/>
                <a:gd name="connsiteY0" fmla="*/ 515816 h 515816"/>
                <a:gd name="connsiteX1" fmla="*/ 476738 w 832338"/>
                <a:gd name="connsiteY1" fmla="*/ 422031 h 515816"/>
                <a:gd name="connsiteX2" fmla="*/ 734646 w 832338"/>
                <a:gd name="connsiteY2" fmla="*/ 257908 h 515816"/>
                <a:gd name="connsiteX3" fmla="*/ 832338 w 832338"/>
                <a:gd name="connsiteY3" fmla="*/ 58616 h 515816"/>
                <a:gd name="connsiteX4" fmla="*/ 804984 w 832338"/>
                <a:gd name="connsiteY4" fmla="*/ 11724 h 515816"/>
                <a:gd name="connsiteX5" fmla="*/ 719015 w 832338"/>
                <a:gd name="connsiteY5" fmla="*/ 0 h 515816"/>
                <a:gd name="connsiteX6" fmla="*/ 508000 w 832338"/>
                <a:gd name="connsiteY6" fmla="*/ 109416 h 515816"/>
                <a:gd name="connsiteX7" fmla="*/ 351692 w 832338"/>
                <a:gd name="connsiteY7" fmla="*/ 347785 h 515816"/>
                <a:gd name="connsiteX8" fmla="*/ 152400 w 832338"/>
                <a:gd name="connsiteY8" fmla="*/ 339970 h 515816"/>
                <a:gd name="connsiteX9" fmla="*/ 0 w 832338"/>
                <a:gd name="connsiteY9" fmla="*/ 484554 h 515816"/>
                <a:gd name="connsiteX10" fmla="*/ 218831 w 832338"/>
                <a:gd name="connsiteY10" fmla="*/ 496277 h 515816"/>
                <a:gd name="connsiteX11" fmla="*/ 570523 w 832338"/>
                <a:gd name="connsiteY11" fmla="*/ 515816 h 515816"/>
                <a:gd name="connsiteX0" fmla="*/ 570523 w 832338"/>
                <a:gd name="connsiteY0" fmla="*/ 515816 h 565158"/>
                <a:gd name="connsiteX1" fmla="*/ 476738 w 832338"/>
                <a:gd name="connsiteY1" fmla="*/ 422031 h 565158"/>
                <a:gd name="connsiteX2" fmla="*/ 734646 w 832338"/>
                <a:gd name="connsiteY2" fmla="*/ 257908 h 565158"/>
                <a:gd name="connsiteX3" fmla="*/ 832338 w 832338"/>
                <a:gd name="connsiteY3" fmla="*/ 58616 h 565158"/>
                <a:gd name="connsiteX4" fmla="*/ 804984 w 832338"/>
                <a:gd name="connsiteY4" fmla="*/ 11724 h 565158"/>
                <a:gd name="connsiteX5" fmla="*/ 719015 w 832338"/>
                <a:gd name="connsiteY5" fmla="*/ 0 h 565158"/>
                <a:gd name="connsiteX6" fmla="*/ 508000 w 832338"/>
                <a:gd name="connsiteY6" fmla="*/ 109416 h 565158"/>
                <a:gd name="connsiteX7" fmla="*/ 351692 w 832338"/>
                <a:gd name="connsiteY7" fmla="*/ 347785 h 565158"/>
                <a:gd name="connsiteX8" fmla="*/ 152400 w 832338"/>
                <a:gd name="connsiteY8" fmla="*/ 339970 h 565158"/>
                <a:gd name="connsiteX9" fmla="*/ 0 w 832338"/>
                <a:gd name="connsiteY9" fmla="*/ 484554 h 565158"/>
                <a:gd name="connsiteX10" fmla="*/ 306821 w 832338"/>
                <a:gd name="connsiteY10" fmla="*/ 565158 h 565158"/>
                <a:gd name="connsiteX11" fmla="*/ 570523 w 832338"/>
                <a:gd name="connsiteY11" fmla="*/ 515816 h 56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2338" h="565158">
                  <a:moveTo>
                    <a:pt x="570523" y="515816"/>
                  </a:moveTo>
                  <a:lnTo>
                    <a:pt x="476738" y="422031"/>
                  </a:lnTo>
                  <a:lnTo>
                    <a:pt x="734646" y="257908"/>
                  </a:lnTo>
                  <a:lnTo>
                    <a:pt x="832338" y="58616"/>
                  </a:lnTo>
                  <a:lnTo>
                    <a:pt x="804984" y="11724"/>
                  </a:lnTo>
                  <a:lnTo>
                    <a:pt x="719015" y="0"/>
                  </a:lnTo>
                  <a:lnTo>
                    <a:pt x="508000" y="109416"/>
                  </a:lnTo>
                  <a:lnTo>
                    <a:pt x="351692" y="347785"/>
                  </a:lnTo>
                  <a:lnTo>
                    <a:pt x="152400" y="339970"/>
                  </a:lnTo>
                  <a:lnTo>
                    <a:pt x="0" y="484554"/>
                  </a:lnTo>
                  <a:lnTo>
                    <a:pt x="306821" y="565158"/>
                  </a:lnTo>
                  <a:lnTo>
                    <a:pt x="570523" y="515816"/>
                  </a:lnTo>
                  <a:close/>
                </a:path>
              </a:pathLst>
            </a:custGeom>
            <a:no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3" name="Zástupný symbol pro obsah 2"/>
          <p:cNvSpPr>
            <a:spLocks noGrp="1"/>
          </p:cNvSpPr>
          <p:nvPr>
            <p:ph idx="1"/>
          </p:nvPr>
        </p:nvSpPr>
        <p:spPr>
          <a:xfrm>
            <a:off x="457200" y="-684981"/>
            <a:ext cx="6563072" cy="2908920"/>
          </a:xfrm>
        </p:spPr>
        <p:txBody>
          <a:bodyPr/>
          <a:lstStyle/>
          <a:p>
            <a:pPr>
              <a:buNone/>
            </a:pPr>
            <a:r>
              <a:rPr lang="en-US" b="1" dirty="0" smtClean="0"/>
              <a:t> </a:t>
            </a:r>
            <a:endParaRPr lang="en-US" dirty="0" smtClean="0"/>
          </a:p>
          <a:p>
            <a:pPr>
              <a:buNone/>
            </a:pPr>
            <a:endParaRPr lang="en-US" dirty="0" smtClean="0"/>
          </a:p>
          <a:p>
            <a:pPr marL="457200" indent="-457200">
              <a:buFont typeface="+mj-lt"/>
              <a:buAutoNum type="arabicPeriod"/>
            </a:pPr>
            <a:endParaRPr lang="en-US" dirty="0" smtClean="0"/>
          </a:p>
          <a:p>
            <a:pPr marL="784225" lvl="1" indent="-457200">
              <a:buFont typeface="+mj-lt"/>
              <a:buAutoNum type="arabicPeriod"/>
            </a:pPr>
            <a:endParaRPr lang="en-US" dirty="0" smtClean="0"/>
          </a:p>
          <a:p>
            <a:pPr marL="784225" lvl="1" indent="-457200">
              <a:buFont typeface="+mj-lt"/>
              <a:buAutoNum type="arabicPeriod"/>
            </a:pPr>
            <a:endParaRPr lang="en-US" dirty="0" smtClean="0"/>
          </a:p>
          <a:p>
            <a:pPr marL="457200" indent="-457200"/>
            <a:r>
              <a:rPr lang="en-US" dirty="0" smtClean="0"/>
              <a:t>Sample direction from an existing vertex</a:t>
            </a:r>
          </a:p>
          <a:p>
            <a:pPr marL="457200" indent="-457200">
              <a:buFont typeface="+mj-lt"/>
              <a:buAutoNum type="arabicPeriod"/>
            </a:pPr>
            <a:endParaRPr lang="en-US" dirty="0" smtClean="0"/>
          </a:p>
        </p:txBody>
      </p:sp>
      <p:grpSp>
        <p:nvGrpSpPr>
          <p:cNvPr id="6" name="Skupina 53"/>
          <p:cNvGrpSpPr/>
          <p:nvPr/>
        </p:nvGrpSpPr>
        <p:grpSpPr>
          <a:xfrm>
            <a:off x="4860032" y="2579331"/>
            <a:ext cx="3312366" cy="3657981"/>
            <a:chOff x="2771800" y="2397748"/>
            <a:chExt cx="3672406" cy="4055588"/>
          </a:xfrm>
        </p:grpSpPr>
        <p:grpSp>
          <p:nvGrpSpPr>
            <p:cNvPr id="7" name="Skupina 45"/>
            <p:cNvGrpSpPr/>
            <p:nvPr/>
          </p:nvGrpSpPr>
          <p:grpSpPr>
            <a:xfrm>
              <a:off x="2771800" y="2397748"/>
              <a:ext cx="3672406" cy="4055588"/>
              <a:chOff x="3779912" y="2708920"/>
              <a:chExt cx="1695317" cy="1872208"/>
            </a:xfrm>
          </p:grpSpPr>
          <p:grpSp>
            <p:nvGrpSpPr>
              <p:cNvPr id="8" name="Skupina 44"/>
              <p:cNvGrpSpPr/>
              <p:nvPr/>
            </p:nvGrpSpPr>
            <p:grpSpPr>
              <a:xfrm>
                <a:off x="3779912" y="2708920"/>
                <a:ext cx="1695317" cy="1872208"/>
                <a:chOff x="6693106" y="2636912"/>
                <a:chExt cx="1695317" cy="1872208"/>
              </a:xfrm>
            </p:grpSpPr>
            <p:grpSp>
              <p:nvGrpSpPr>
                <p:cNvPr id="9" name="Skupina 13"/>
                <p:cNvGrpSpPr/>
                <p:nvPr/>
              </p:nvGrpSpPr>
              <p:grpSpPr>
                <a:xfrm>
                  <a:off x="6693106" y="2636912"/>
                  <a:ext cx="1695317" cy="1872208"/>
                  <a:chOff x="2285833" y="1743075"/>
                  <a:chExt cx="4364276"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p:grpSpPr>
              <p:sp>
                <p:nvSpPr>
                  <p:cNvPr id="32" name="Volný tvar 31"/>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Volný tvar 32"/>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2296632" y="5238254"/>
                    <a:ext cx="4353477"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Volný tvar 39"/>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Elipsa 29"/>
                <p:cNvSpPr/>
                <p:nvPr/>
              </p:nvSpPr>
              <p:spPr>
                <a:xfrm>
                  <a:off x="7460495" y="4185096"/>
                  <a:ext cx="100811" cy="32003"/>
                </a:xfrm>
                <a:prstGeom prst="ellipse">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41" name="Elipsa 40"/>
              <p:cNvSpPr/>
              <p:nvPr/>
            </p:nvSpPr>
            <p:spPr>
              <a:xfrm rot="16200000">
                <a:off x="5236717" y="3638211"/>
                <a:ext cx="100811" cy="32003"/>
              </a:xfrm>
              <a:prstGeom prst="ellipse">
                <a:avLst/>
              </a:prstGeom>
              <a:solidFill>
                <a:schemeClr val="accent2">
                  <a:lumMod val="20000"/>
                  <a:lumOff val="80000"/>
                </a:schemeClr>
              </a:solidFill>
              <a:ln>
                <a:solidFill>
                  <a:schemeClr val="accent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2" name="Straight Arrow Connector 13"/>
              <p:cNvCxnSpPr/>
              <p:nvPr/>
            </p:nvCxnSpPr>
            <p:spPr>
              <a:xfrm flipH="1">
                <a:off x="4598651" y="3646034"/>
                <a:ext cx="693175" cy="626806"/>
              </a:xfrm>
              <a:prstGeom prst="straightConnector1">
                <a:avLst/>
              </a:prstGeom>
              <a:ln w="12700">
                <a:solidFill>
                  <a:schemeClr val="accent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cxnSp>
          <p:nvCxnSpPr>
            <p:cNvPr id="52" name="Straight Arrow Connector 13"/>
            <p:cNvCxnSpPr/>
            <p:nvPr/>
          </p:nvCxnSpPr>
          <p:spPr>
            <a:xfrm>
              <a:off x="5326519" y="4437112"/>
              <a:ext cx="706755" cy="0"/>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grpSp>
      <p:graphicFrame>
        <p:nvGraphicFramePr>
          <p:cNvPr id="76802" name="Object 2"/>
          <p:cNvGraphicFramePr>
            <a:graphicFrameLocks noChangeAspect="1"/>
          </p:cNvGraphicFramePr>
          <p:nvPr/>
        </p:nvGraphicFramePr>
        <p:xfrm>
          <a:off x="508000" y="2709168"/>
          <a:ext cx="3598863" cy="503238"/>
        </p:xfrm>
        <a:graphic>
          <a:graphicData uri="http://schemas.openxmlformats.org/presentationml/2006/ole">
            <p:oleObj spid="_x0000_s436400" name="Rovnice" r:id="rId4" imgW="1638000" imgH="228600" progId="Equation.3">
              <p:embed/>
            </p:oleObj>
          </a:graphicData>
        </a:graphic>
      </p:graphicFrame>
      <p:graphicFrame>
        <p:nvGraphicFramePr>
          <p:cNvPr id="76803" name="Object 3"/>
          <p:cNvGraphicFramePr>
            <a:graphicFrameLocks noChangeAspect="1"/>
          </p:cNvGraphicFramePr>
          <p:nvPr/>
        </p:nvGraphicFramePr>
        <p:xfrm>
          <a:off x="6553448" y="5546725"/>
          <a:ext cx="280988" cy="307975"/>
        </p:xfrm>
        <a:graphic>
          <a:graphicData uri="http://schemas.openxmlformats.org/presentationml/2006/ole">
            <p:oleObj spid="_x0000_s436401" name="Equation" r:id="rId5" imgW="126720" imgH="139680" progId="Equation.3">
              <p:embed/>
            </p:oleObj>
          </a:graphicData>
        </a:graphic>
      </p:graphicFrame>
      <p:graphicFrame>
        <p:nvGraphicFramePr>
          <p:cNvPr id="76804" name="Object 4"/>
          <p:cNvGraphicFramePr>
            <a:graphicFrameLocks noChangeAspect="1"/>
          </p:cNvGraphicFramePr>
          <p:nvPr/>
        </p:nvGraphicFramePr>
        <p:xfrm>
          <a:off x="7791961" y="4396713"/>
          <a:ext cx="309562" cy="363537"/>
        </p:xfrm>
        <a:graphic>
          <a:graphicData uri="http://schemas.openxmlformats.org/presentationml/2006/ole">
            <p:oleObj spid="_x0000_s436402" name="Equation" r:id="rId6" imgW="139680" imgH="164880" progId="Equation.3">
              <p:embed/>
            </p:oleObj>
          </a:graphicData>
        </a:graphic>
      </p:graphicFrame>
      <p:sp>
        <p:nvSpPr>
          <p:cNvPr id="57" name="Oblouk 56"/>
          <p:cNvSpPr/>
          <p:nvPr/>
        </p:nvSpPr>
        <p:spPr>
          <a:xfrm>
            <a:off x="7380312" y="3972264"/>
            <a:ext cx="720080" cy="864096"/>
          </a:xfrm>
          <a:prstGeom prst="arc">
            <a:avLst>
              <a:gd name="adj1" fmla="val 6993536"/>
              <a:gd name="adj2" fmla="val 11487277"/>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5" name="Object 5"/>
          <p:cNvGraphicFramePr>
            <a:graphicFrameLocks noChangeAspect="1"/>
          </p:cNvGraphicFramePr>
          <p:nvPr/>
        </p:nvGraphicFramePr>
        <p:xfrm>
          <a:off x="7104943" y="4389563"/>
          <a:ext cx="355600" cy="481012"/>
        </p:xfrm>
        <a:graphic>
          <a:graphicData uri="http://schemas.openxmlformats.org/presentationml/2006/ole">
            <p:oleObj spid="_x0000_s436403" name="Equation" r:id="rId7" imgW="177480" imgH="241200" progId="Equation.3">
              <p:embed/>
            </p:oleObj>
          </a:graphicData>
        </a:graphic>
      </p:graphicFrame>
      <p:cxnSp>
        <p:nvCxnSpPr>
          <p:cNvPr id="58" name="Straight Arrow Connector 13"/>
          <p:cNvCxnSpPr/>
          <p:nvPr/>
        </p:nvCxnSpPr>
        <p:spPr>
          <a:xfrm flipH="1">
            <a:off x="6461703" y="5063231"/>
            <a:ext cx="10607" cy="576064"/>
          </a:xfrm>
          <a:prstGeom prst="straightConnector1">
            <a:avLst/>
          </a:prstGeom>
          <a:ln w="12700">
            <a:solidFill>
              <a:schemeClr val="tx2"/>
            </a:solidFill>
            <a:headEnd type="triangle" w="med" len="lg"/>
            <a:tailEnd type="none" w="med" len="lg"/>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60" name="Oblouk 59"/>
          <p:cNvSpPr/>
          <p:nvPr/>
        </p:nvSpPr>
        <p:spPr>
          <a:xfrm rot="7890895">
            <a:off x="5727948" y="5352440"/>
            <a:ext cx="1212668" cy="1143504"/>
          </a:xfrm>
          <a:prstGeom prst="arc">
            <a:avLst>
              <a:gd name="adj1" fmla="val 8573965"/>
              <a:gd name="adj2" fmla="val 11031842"/>
            </a:avLst>
          </a:prstGeom>
          <a:ln>
            <a:solidFill>
              <a:schemeClr val="tx1">
                <a:lumMod val="75000"/>
                <a:lumOff val="25000"/>
              </a:schemeClr>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graphicFrame>
        <p:nvGraphicFramePr>
          <p:cNvPr id="76806" name="Object 6"/>
          <p:cNvGraphicFramePr>
            <a:graphicFrameLocks noChangeAspect="1"/>
          </p:cNvGraphicFramePr>
          <p:nvPr/>
        </p:nvGraphicFramePr>
        <p:xfrm>
          <a:off x="6500848" y="4918116"/>
          <a:ext cx="330200" cy="455612"/>
        </p:xfrm>
        <a:graphic>
          <a:graphicData uri="http://schemas.openxmlformats.org/presentationml/2006/ole">
            <p:oleObj spid="_x0000_s436404" name="Equation" r:id="rId8" imgW="164880" imgH="228600" progId="Equation.3">
              <p:embed/>
            </p:oleObj>
          </a:graphicData>
        </a:graphic>
      </p:graphicFrame>
      <p:sp>
        <p:nvSpPr>
          <p:cNvPr id="44" name="Zástupný symbol pro číslo snímku 43"/>
          <p:cNvSpPr>
            <a:spLocks noGrp="1"/>
          </p:cNvSpPr>
          <p:nvPr>
            <p:ph type="sldNum" sz="quarter" idx="12"/>
          </p:nvPr>
        </p:nvSpPr>
        <p:spPr/>
        <p:txBody>
          <a:bodyPr/>
          <a:lstStyle/>
          <a:p>
            <a:pPr>
              <a:defRPr/>
            </a:pPr>
            <a:fld id="{81494967-73EE-4A75-A827-47B02327E019}" type="slidenum">
              <a:rPr lang="en-US" altLang="en-US" smtClean="0"/>
              <a:pPr>
                <a:defRPr/>
              </a:pPr>
              <a:t>87</a:t>
            </a:fld>
            <a:endParaRPr lang="en-US" altLang="en-US"/>
          </a:p>
        </p:txBody>
      </p:sp>
      <p:graphicFrame>
        <p:nvGraphicFramePr>
          <p:cNvPr id="49" name="Object 2"/>
          <p:cNvGraphicFramePr>
            <a:graphicFrameLocks noChangeAspect="1"/>
          </p:cNvGraphicFramePr>
          <p:nvPr/>
        </p:nvGraphicFramePr>
        <p:xfrm>
          <a:off x="319088" y="4711923"/>
          <a:ext cx="4133850" cy="949325"/>
        </p:xfrm>
        <a:graphic>
          <a:graphicData uri="http://schemas.openxmlformats.org/presentationml/2006/ole">
            <p:oleObj spid="_x0000_s436405" name="Rovnice" r:id="rId9" imgW="1879560" imgH="431640" progId="Equation.3">
              <p:embed/>
            </p:oleObj>
          </a:graphicData>
        </a:graphic>
      </p:graphicFrame>
      <p:sp>
        <p:nvSpPr>
          <p:cNvPr id="51" name="Obdélník 50"/>
          <p:cNvSpPr/>
          <p:nvPr/>
        </p:nvSpPr>
        <p:spPr>
          <a:xfrm>
            <a:off x="467544" y="2636912"/>
            <a:ext cx="3672408" cy="720080"/>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Přímá spojovací čára 52"/>
          <p:cNvCxnSpPr/>
          <p:nvPr/>
        </p:nvCxnSpPr>
        <p:spPr>
          <a:xfrm>
            <a:off x="531021" y="3195591"/>
            <a:ext cx="6863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p:nvPr/>
        </p:nvCxnSpPr>
        <p:spPr>
          <a:xfrm>
            <a:off x="1547664" y="3195591"/>
            <a:ext cx="129614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61" name="TextovéPole 60"/>
          <p:cNvSpPr txBox="1"/>
          <p:nvPr/>
        </p:nvSpPr>
        <p:spPr>
          <a:xfrm rot="18481350">
            <a:off x="49629" y="3419322"/>
            <a:ext cx="1213794" cy="369332"/>
          </a:xfrm>
          <a:prstGeom prst="rect">
            <a:avLst/>
          </a:prstGeom>
          <a:noFill/>
        </p:spPr>
        <p:txBody>
          <a:bodyPr wrap="none" rtlCol="0">
            <a:spAutoFit/>
          </a:bodyPr>
          <a:lstStyle/>
          <a:p>
            <a:r>
              <a:rPr lang="en-US" dirty="0" err="1" smtClean="0">
                <a:solidFill>
                  <a:schemeClr val="accent1"/>
                </a:solidFill>
                <a:latin typeface="+mn-lt"/>
              </a:rPr>
              <a:t>w.r.t</a:t>
            </a:r>
            <a:r>
              <a:rPr lang="en-US" dirty="0" smtClean="0">
                <a:solidFill>
                  <a:schemeClr val="accent1"/>
                </a:solidFill>
                <a:latin typeface="+mn-lt"/>
              </a:rPr>
              <a:t>. area</a:t>
            </a:r>
            <a:endParaRPr lang="cs-CZ" dirty="0" smtClean="0">
              <a:solidFill>
                <a:schemeClr val="accent1"/>
              </a:solidFill>
              <a:latin typeface="+mn-lt"/>
            </a:endParaRPr>
          </a:p>
        </p:txBody>
      </p:sp>
      <p:sp>
        <p:nvSpPr>
          <p:cNvPr id="62" name="TextovéPole 61"/>
          <p:cNvSpPr txBox="1"/>
          <p:nvPr/>
        </p:nvSpPr>
        <p:spPr>
          <a:xfrm rot="18481350">
            <a:off x="1411381" y="3376829"/>
            <a:ext cx="1279517" cy="646331"/>
          </a:xfrm>
          <a:prstGeom prst="rect">
            <a:avLst/>
          </a:prstGeom>
          <a:noFill/>
        </p:spPr>
        <p:txBody>
          <a:bodyPr wrap="none" rtlCol="0">
            <a:spAutoFit/>
          </a:bodyPr>
          <a:lstStyle/>
          <a:p>
            <a:r>
              <a:rPr lang="en-US" dirty="0" err="1" smtClean="0">
                <a:solidFill>
                  <a:schemeClr val="accent2"/>
                </a:solidFill>
                <a:latin typeface="+mn-lt"/>
              </a:rPr>
              <a:t>w.r.t</a:t>
            </a:r>
            <a:r>
              <a:rPr lang="en-US" dirty="0" smtClean="0">
                <a:solidFill>
                  <a:schemeClr val="accent2"/>
                </a:solidFill>
                <a:latin typeface="+mn-lt"/>
              </a:rPr>
              <a:t>. </a:t>
            </a:r>
            <a:r>
              <a:rPr lang="en-US" dirty="0" err="1" smtClean="0">
                <a:solidFill>
                  <a:schemeClr val="accent2"/>
                </a:solidFill>
                <a:latin typeface="+mn-lt"/>
              </a:rPr>
              <a:t>proj</a:t>
            </a:r>
            <a:r>
              <a:rPr lang="en-US" dirty="0" smtClean="0">
                <a:solidFill>
                  <a:schemeClr val="accent2"/>
                </a:solidFill>
                <a:latin typeface="+mn-lt"/>
              </a:rPr>
              <a:t>.</a:t>
            </a:r>
            <a:br>
              <a:rPr lang="en-US" dirty="0" smtClean="0">
                <a:solidFill>
                  <a:schemeClr val="accent2"/>
                </a:solidFill>
                <a:latin typeface="+mn-lt"/>
              </a:rPr>
            </a:br>
            <a:r>
              <a:rPr lang="en-US" dirty="0" smtClean="0">
                <a:solidFill>
                  <a:schemeClr val="accent2"/>
                </a:solidFill>
                <a:latin typeface="+mn-lt"/>
              </a:rPr>
              <a:t>solid angle</a:t>
            </a:r>
            <a:endParaRPr lang="cs-CZ" dirty="0" smtClean="0">
              <a:solidFill>
                <a:schemeClr val="accent2"/>
              </a:solidFill>
              <a:latin typeface="+mn-lt"/>
            </a:endParaRPr>
          </a:p>
        </p:txBody>
      </p:sp>
      <p:cxnSp>
        <p:nvCxnSpPr>
          <p:cNvPr id="59" name="Přímá spojovací čára 58"/>
          <p:cNvCxnSpPr/>
          <p:nvPr/>
        </p:nvCxnSpPr>
        <p:spPr>
          <a:xfrm>
            <a:off x="2786449" y="4795522"/>
            <a:ext cx="1488989" cy="345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a:off x="2811162" y="5286350"/>
            <a:ext cx="1472806" cy="35210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a:off x="1619672" y="4813633"/>
            <a:ext cx="1272965" cy="322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Přímá spojovací čára 68"/>
          <p:cNvCxnSpPr/>
          <p:nvPr/>
        </p:nvCxnSpPr>
        <p:spPr>
          <a:xfrm>
            <a:off x="1619672" y="5286350"/>
            <a:ext cx="1272965" cy="322078"/>
          </a:xfrm>
          <a:prstGeom prst="line">
            <a:avLst/>
          </a:prstGeom>
        </p:spPr>
        <p:style>
          <a:lnRef idx="1">
            <a:schemeClr val="accent1"/>
          </a:lnRef>
          <a:fillRef idx="0">
            <a:schemeClr val="accent1"/>
          </a:fillRef>
          <a:effectRef idx="0">
            <a:schemeClr val="accent1"/>
          </a:effectRef>
          <a:fontRef idx="minor">
            <a:schemeClr val="tx1"/>
          </a:fontRef>
        </p:style>
      </p:cxnSp>
      <p:sp>
        <p:nvSpPr>
          <p:cNvPr id="54" name="Zástupný symbol pro zápatí 53"/>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1149841733"/>
      </p:ext>
    </p:extLst>
  </p:cSld>
  <p:clrMapOvr>
    <a:masterClrMapping/>
  </p:clrMapOvr>
  <p:transition>
    <p:push di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148"/>
          <p:cNvGrpSpPr/>
          <p:nvPr/>
        </p:nvGrpSpPr>
        <p:grpSpPr>
          <a:xfrm>
            <a:off x="5580112" y="2852936"/>
            <a:ext cx="2786710" cy="3096344"/>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150" name="Volný tvar 149"/>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Volný tvar 150"/>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Volný tvar 151"/>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Volný tvar 152"/>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Volný tvar 153"/>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Volný tvar 154"/>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Nadpis 1"/>
          <p:cNvSpPr>
            <a:spLocks noGrp="1"/>
          </p:cNvSpPr>
          <p:nvPr>
            <p:ph type="title"/>
          </p:nvPr>
        </p:nvSpPr>
        <p:spPr/>
        <p:txBody>
          <a:bodyPr/>
          <a:lstStyle/>
          <a:p>
            <a:r>
              <a:rPr lang="cs-CZ" dirty="0"/>
              <a:t>One </a:t>
            </a:r>
            <a:r>
              <a:rPr lang="en-US" dirty="0"/>
              <a:t>bidirectional path sampling technique</a:t>
            </a:r>
            <a:endParaRPr lang="cs-CZ" dirty="0"/>
          </a:p>
        </p:txBody>
      </p:sp>
      <p:sp>
        <p:nvSpPr>
          <p:cNvPr id="3" name="Zástupný symbol pro obsah 2"/>
          <p:cNvSpPr>
            <a:spLocks noGrp="1"/>
          </p:cNvSpPr>
          <p:nvPr>
            <p:ph idx="1"/>
          </p:nvPr>
        </p:nvSpPr>
        <p:spPr/>
        <p:txBody>
          <a:bodyPr/>
          <a:lstStyle/>
          <a:p>
            <a:pPr marL="457200" indent="-457200"/>
            <a:r>
              <a:rPr lang="en-US" b="1" dirty="0" smtClean="0"/>
              <a:t>The usual estimator</a:t>
            </a:r>
            <a:endParaRPr lang="en-US" b="1" dirty="0"/>
          </a:p>
        </p:txBody>
      </p:sp>
      <p:cxnSp>
        <p:nvCxnSpPr>
          <p:cNvPr id="100" name="Straight Connector 95"/>
          <p:cNvCxnSpPr/>
          <p:nvPr/>
        </p:nvCxnSpPr>
        <p:spPr>
          <a:xfrm>
            <a:off x="7041653" y="3269379"/>
            <a:ext cx="1130648" cy="1023826"/>
          </a:xfrm>
          <a:prstGeom prst="line">
            <a:avLst/>
          </a:prstGeom>
          <a:noFill/>
          <a:ln w="6350" cap="flat" cmpd="sng" algn="ctr">
            <a:solidFill>
              <a:srgbClr val="FFFFFF">
                <a:lumMod val="50000"/>
              </a:srgbClr>
            </a:solidFill>
            <a:prstDash val="solid"/>
            <a:tailEnd type="none" w="lg" len="lg"/>
          </a:ln>
          <a:effectLst>
            <a:outerShdw blurRad="63500" sx="102000" sy="102000" algn="ctr" rotWithShape="0">
              <a:prstClr val="black">
                <a:alpha val="40000"/>
              </a:prstClr>
            </a:outerShdw>
          </a:effectLst>
        </p:spPr>
      </p:cxnSp>
      <p:pic>
        <p:nvPicPr>
          <p:cNvPr id="157" name="Picture 7" descr="camera"/>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4106463" y="382632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58" name="Straight Arrow Connector 13"/>
          <p:cNvCxnSpPr/>
          <p:nvPr/>
        </p:nvCxnSpPr>
        <p:spPr>
          <a:xfrm flipH="1" flipV="1">
            <a:off x="5142322" y="4722829"/>
            <a:ext cx="1146799" cy="672833"/>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73" name="Straight Arrow Connector 13"/>
          <p:cNvCxnSpPr/>
          <p:nvPr/>
        </p:nvCxnSpPr>
        <p:spPr>
          <a:xfrm flipV="1">
            <a:off x="6388894" y="4281296"/>
            <a:ext cx="1782565" cy="1152717"/>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34" name="Oval 11"/>
          <p:cNvSpPr/>
          <p:nvPr/>
        </p:nvSpPr>
        <p:spPr>
          <a:xfrm>
            <a:off x="6980740" y="32004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36" name="Oval 11"/>
          <p:cNvSpPr/>
          <p:nvPr/>
        </p:nvSpPr>
        <p:spPr>
          <a:xfrm>
            <a:off x="5076056" y="465313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1" name="Volný tvar 40"/>
          <p:cNvSpPr/>
          <p:nvPr/>
        </p:nvSpPr>
        <p:spPr>
          <a:xfrm>
            <a:off x="5224007" y="3330501"/>
            <a:ext cx="2953890" cy="2112231"/>
          </a:xfrm>
          <a:custGeom>
            <a:avLst/>
            <a:gdLst>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406629 w 5593404"/>
              <a:gd name="connsiteY5"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5" fmla="*/ 4650637 w 5593404"/>
              <a:gd name="connsiteY5" fmla="*/ 963988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406629 w 5593404"/>
              <a:gd name="connsiteY4" fmla="*/ 0 h 3112851"/>
              <a:gd name="connsiteX0" fmla="*/ 0 w 5593404"/>
              <a:gd name="connsiteY0" fmla="*/ 1157592 h 3112851"/>
              <a:gd name="connsiteX1" fmla="*/ 3472774 w 5593404"/>
              <a:gd name="connsiteY1" fmla="*/ 3112851 h 3112851"/>
              <a:gd name="connsiteX2" fmla="*/ 5593404 w 5593404"/>
              <a:gd name="connsiteY2" fmla="*/ 1303507 h 3112851"/>
              <a:gd name="connsiteX3" fmla="*/ 4406629 w 5593404"/>
              <a:gd name="connsiteY3" fmla="*/ 0 h 3112851"/>
              <a:gd name="connsiteX4" fmla="*/ 4218589 w 5593404"/>
              <a:gd name="connsiteY4" fmla="*/ 603948 h 3112851"/>
              <a:gd name="connsiteX0" fmla="*/ 0 w 5593404"/>
              <a:gd name="connsiteY0" fmla="*/ 553644 h 2508903"/>
              <a:gd name="connsiteX1" fmla="*/ 3472774 w 5593404"/>
              <a:gd name="connsiteY1" fmla="*/ 2508903 h 2508903"/>
              <a:gd name="connsiteX2" fmla="*/ 5593404 w 5593404"/>
              <a:gd name="connsiteY2" fmla="*/ 699559 h 2508903"/>
              <a:gd name="connsiteX3" fmla="*/ 4650637 w 5593404"/>
              <a:gd name="connsiteY3" fmla="*/ 288032 h 2508903"/>
              <a:gd name="connsiteX4" fmla="*/ 4218589 w 5593404"/>
              <a:gd name="connsiteY4" fmla="*/ 0 h 2508903"/>
              <a:gd name="connsiteX0" fmla="*/ 0 w 5593404"/>
              <a:gd name="connsiteY0" fmla="*/ 265612 h 2220871"/>
              <a:gd name="connsiteX1" fmla="*/ 3472774 w 5593404"/>
              <a:gd name="connsiteY1" fmla="*/ 2220871 h 2220871"/>
              <a:gd name="connsiteX2" fmla="*/ 5593404 w 5593404"/>
              <a:gd name="connsiteY2" fmla="*/ 411527 h 2220871"/>
              <a:gd name="connsiteX3" fmla="*/ 4650637 w 5593404"/>
              <a:gd name="connsiteY3" fmla="*/ 0 h 2220871"/>
              <a:gd name="connsiteX0" fmla="*/ 0 w 5736254"/>
              <a:gd name="connsiteY0" fmla="*/ 265612 h 2220871"/>
              <a:gd name="connsiteX1" fmla="*/ 3472774 w 5736254"/>
              <a:gd name="connsiteY1" fmla="*/ 2220871 h 2220871"/>
              <a:gd name="connsiteX2" fmla="*/ 5736254 w 5736254"/>
              <a:gd name="connsiteY2" fmla="*/ 984393 h 2220871"/>
              <a:gd name="connsiteX3" fmla="*/ 4650637 w 5736254"/>
              <a:gd name="connsiteY3" fmla="*/ 0 h 2220871"/>
              <a:gd name="connsiteX0" fmla="*/ 0 w 5736254"/>
              <a:gd name="connsiteY0" fmla="*/ 265612 h 2172232"/>
              <a:gd name="connsiteX1" fmla="*/ 3949429 w 5736254"/>
              <a:gd name="connsiteY1" fmla="*/ 2172232 h 2172232"/>
              <a:gd name="connsiteX2" fmla="*/ 5736254 w 5736254"/>
              <a:gd name="connsiteY2" fmla="*/ 984393 h 2172232"/>
              <a:gd name="connsiteX3" fmla="*/ 4650637 w 5736254"/>
              <a:gd name="connsiteY3" fmla="*/ 0 h 2172232"/>
              <a:gd name="connsiteX0" fmla="*/ 0 w 3051420"/>
              <a:gd name="connsiteY0" fmla="*/ 1423203 h 2172232"/>
              <a:gd name="connsiteX1" fmla="*/ 1264595 w 3051420"/>
              <a:gd name="connsiteY1" fmla="*/ 2172232 h 2172232"/>
              <a:gd name="connsiteX2" fmla="*/ 3051420 w 3051420"/>
              <a:gd name="connsiteY2" fmla="*/ 984393 h 2172232"/>
              <a:gd name="connsiteX3" fmla="*/ 1965803 w 3051420"/>
              <a:gd name="connsiteY3" fmla="*/ 0 h 2172232"/>
              <a:gd name="connsiteX0" fmla="*/ 0 w 3051420"/>
              <a:gd name="connsiteY0" fmla="*/ 1444177 h 2193206"/>
              <a:gd name="connsiteX1" fmla="*/ 1264595 w 3051420"/>
              <a:gd name="connsiteY1" fmla="*/ 2193206 h 2193206"/>
              <a:gd name="connsiteX2" fmla="*/ 3051420 w 3051420"/>
              <a:gd name="connsiteY2" fmla="*/ 1005367 h 2193206"/>
              <a:gd name="connsiteX3" fmla="*/ 1922354 w 3051420"/>
              <a:gd name="connsiteY3" fmla="*/ 0 h 2193206"/>
              <a:gd name="connsiteX0" fmla="*/ 0 w 3051420"/>
              <a:gd name="connsiteY0" fmla="*/ 1377686 h 2126715"/>
              <a:gd name="connsiteX1" fmla="*/ 1264595 w 3051420"/>
              <a:gd name="connsiteY1" fmla="*/ 2126715 h 2126715"/>
              <a:gd name="connsiteX2" fmla="*/ 3051420 w 3051420"/>
              <a:gd name="connsiteY2" fmla="*/ 938876 h 2126715"/>
              <a:gd name="connsiteX3" fmla="*/ 1998621 w 3051420"/>
              <a:gd name="connsiteY3" fmla="*/ 0 h 2126715"/>
              <a:gd name="connsiteX0" fmla="*/ 0 w 3051420"/>
              <a:gd name="connsiteY0" fmla="*/ 1377686 h 2108256"/>
              <a:gd name="connsiteX1" fmla="*/ 1265365 w 3051420"/>
              <a:gd name="connsiteY1" fmla="*/ 2108256 h 2108256"/>
              <a:gd name="connsiteX2" fmla="*/ 3051420 w 3051420"/>
              <a:gd name="connsiteY2" fmla="*/ 938876 h 2108256"/>
              <a:gd name="connsiteX3" fmla="*/ 1998621 w 3051420"/>
              <a:gd name="connsiteY3" fmla="*/ 0 h 2108256"/>
              <a:gd name="connsiteX0" fmla="*/ 0 w 3051420"/>
              <a:gd name="connsiteY0" fmla="*/ 1377686 h 2112231"/>
              <a:gd name="connsiteX1" fmla="*/ 1253438 w 3051420"/>
              <a:gd name="connsiteY1" fmla="*/ 2112231 h 2112231"/>
              <a:gd name="connsiteX2" fmla="*/ 3051420 w 3051420"/>
              <a:gd name="connsiteY2" fmla="*/ 938876 h 2112231"/>
              <a:gd name="connsiteX3" fmla="*/ 1998621 w 3051420"/>
              <a:gd name="connsiteY3" fmla="*/ 0 h 2112231"/>
              <a:gd name="connsiteX0" fmla="*/ 0 w 2948053"/>
              <a:gd name="connsiteY0" fmla="*/ 1433345 h 2112231"/>
              <a:gd name="connsiteX1" fmla="*/ 1150071 w 2948053"/>
              <a:gd name="connsiteY1" fmla="*/ 2112231 h 2112231"/>
              <a:gd name="connsiteX2" fmla="*/ 2948053 w 2948053"/>
              <a:gd name="connsiteY2" fmla="*/ 938876 h 2112231"/>
              <a:gd name="connsiteX3" fmla="*/ 1895254 w 2948053"/>
              <a:gd name="connsiteY3" fmla="*/ 0 h 2112231"/>
              <a:gd name="connsiteX0" fmla="*/ 5837 w 2953890"/>
              <a:gd name="connsiteY0" fmla="*/ 1433345 h 2112231"/>
              <a:gd name="connsiteX1" fmla="*/ 0 w 2953890"/>
              <a:gd name="connsiteY1" fmla="*/ 1436306 h 2112231"/>
              <a:gd name="connsiteX2" fmla="*/ 1155908 w 2953890"/>
              <a:gd name="connsiteY2" fmla="*/ 2112231 h 2112231"/>
              <a:gd name="connsiteX3" fmla="*/ 2953890 w 2953890"/>
              <a:gd name="connsiteY3" fmla="*/ 938876 h 2112231"/>
              <a:gd name="connsiteX4" fmla="*/ 1901091 w 2953890"/>
              <a:gd name="connsiteY4" fmla="*/ 0 h 2112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890" h="2112231">
                <a:moveTo>
                  <a:pt x="5837" y="1433345"/>
                </a:moveTo>
                <a:lnTo>
                  <a:pt x="0" y="1436306"/>
                </a:lnTo>
                <a:lnTo>
                  <a:pt x="1155908" y="2112231"/>
                </a:lnTo>
                <a:lnTo>
                  <a:pt x="2953890" y="938876"/>
                </a:lnTo>
                <a:lnTo>
                  <a:pt x="1901091" y="0"/>
                </a:lnTo>
              </a:path>
            </a:pathLst>
          </a:custGeom>
          <a:ln w="38100">
            <a:solidFill>
              <a:srgbClr val="FFC000"/>
            </a:solidFill>
            <a:headEnd type="triangle" w="med" len="med"/>
            <a:tailEnd type="triangle" w="med" len="med"/>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3" name="Oval 11"/>
          <p:cNvSpPr/>
          <p:nvPr/>
        </p:nvSpPr>
        <p:spPr>
          <a:xfrm>
            <a:off x="8104286" y="422116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59" name="Oval 11"/>
          <p:cNvSpPr/>
          <p:nvPr/>
        </p:nvSpPr>
        <p:spPr>
          <a:xfrm>
            <a:off x="6314002" y="53732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grpSp>
        <p:nvGrpSpPr>
          <p:cNvPr id="6" name="Skupina 4"/>
          <p:cNvGrpSpPr/>
          <p:nvPr/>
        </p:nvGrpSpPr>
        <p:grpSpPr>
          <a:xfrm>
            <a:off x="1763688" y="2204864"/>
            <a:ext cx="1673796" cy="936104"/>
            <a:chOff x="1619672" y="1556792"/>
            <a:chExt cx="1673796" cy="936104"/>
          </a:xfrm>
        </p:grpSpPr>
        <p:graphicFrame>
          <p:nvGraphicFramePr>
            <p:cNvPr id="24" name="Object 2"/>
            <p:cNvGraphicFramePr>
              <a:graphicFrameLocks noChangeAspect="1"/>
            </p:cNvGraphicFramePr>
            <p:nvPr/>
          </p:nvGraphicFramePr>
          <p:xfrm>
            <a:off x="1691680" y="1556792"/>
            <a:ext cx="1601788" cy="889000"/>
          </p:xfrm>
          <a:graphic>
            <a:graphicData uri="http://schemas.openxmlformats.org/presentationml/2006/ole">
              <p:oleObj spid="_x0000_s437482" name="Rovnice" r:id="rId5" imgW="799920" imgH="444240" progId="Equation.3">
                <p:embed/>
              </p:oleObj>
            </a:graphicData>
          </a:graphic>
        </p:graphicFrame>
        <p:sp>
          <p:nvSpPr>
            <p:cNvPr id="25" name="Obdélník 24"/>
            <p:cNvSpPr/>
            <p:nvPr/>
          </p:nvSpPr>
          <p:spPr>
            <a:xfrm>
              <a:off x="1619672" y="1556792"/>
              <a:ext cx="1656184" cy="936104"/>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6" name="Object 2"/>
          <p:cNvGraphicFramePr>
            <a:graphicFrameLocks noChangeAspect="1"/>
          </p:cNvGraphicFramePr>
          <p:nvPr/>
        </p:nvGraphicFramePr>
        <p:xfrm>
          <a:off x="8015288" y="3789363"/>
          <a:ext cx="381000" cy="457200"/>
        </p:xfrm>
        <a:graphic>
          <a:graphicData uri="http://schemas.openxmlformats.org/presentationml/2006/ole">
            <p:oleObj spid="_x0000_s437483" name="Rovnice" r:id="rId6" imgW="190440" imgH="228600" progId="Equation.3">
              <p:embed/>
            </p:oleObj>
          </a:graphicData>
        </a:graphic>
      </p:graphicFrame>
      <p:graphicFrame>
        <p:nvGraphicFramePr>
          <p:cNvPr id="57348" name="Object 4"/>
          <p:cNvGraphicFramePr>
            <a:graphicFrameLocks noChangeAspect="1"/>
          </p:cNvGraphicFramePr>
          <p:nvPr/>
        </p:nvGraphicFramePr>
        <p:xfrm>
          <a:off x="6228184" y="4941168"/>
          <a:ext cx="381000" cy="457200"/>
        </p:xfrm>
        <a:graphic>
          <a:graphicData uri="http://schemas.openxmlformats.org/presentationml/2006/ole">
            <p:oleObj spid="_x0000_s437484" name="Rovnice" r:id="rId7" imgW="190440" imgH="228600" progId="Equation.3">
              <p:embed/>
            </p:oleObj>
          </a:graphicData>
        </a:graphic>
      </p:graphicFrame>
      <p:graphicFrame>
        <p:nvGraphicFramePr>
          <p:cNvPr id="57349" name="Object 5"/>
          <p:cNvGraphicFramePr>
            <a:graphicFrameLocks noChangeAspect="1"/>
          </p:cNvGraphicFramePr>
          <p:nvPr/>
        </p:nvGraphicFramePr>
        <p:xfrm>
          <a:off x="7026275" y="2797175"/>
          <a:ext cx="355600" cy="457200"/>
        </p:xfrm>
        <a:graphic>
          <a:graphicData uri="http://schemas.openxmlformats.org/presentationml/2006/ole">
            <p:oleObj spid="_x0000_s437485" name="Rovnice" r:id="rId8" imgW="177480" imgH="228600" progId="Equation.3">
              <p:embed/>
            </p:oleObj>
          </a:graphicData>
        </a:graphic>
      </p:graphicFrame>
      <p:graphicFrame>
        <p:nvGraphicFramePr>
          <p:cNvPr id="57350" name="Object 6"/>
          <p:cNvGraphicFramePr>
            <a:graphicFrameLocks noChangeAspect="1"/>
          </p:cNvGraphicFramePr>
          <p:nvPr/>
        </p:nvGraphicFramePr>
        <p:xfrm>
          <a:off x="5124450" y="4314825"/>
          <a:ext cx="406400" cy="457200"/>
        </p:xfrm>
        <a:graphic>
          <a:graphicData uri="http://schemas.openxmlformats.org/presentationml/2006/ole">
            <p:oleObj spid="_x0000_s437486" name="Rovnice" r:id="rId9" imgW="203040" imgH="228600" progId="Equation.3">
              <p:embed/>
            </p:oleObj>
          </a:graphicData>
        </a:graphic>
      </p:graphicFrame>
      <p:graphicFrame>
        <p:nvGraphicFramePr>
          <p:cNvPr id="57351" name="Object 7"/>
          <p:cNvGraphicFramePr>
            <a:graphicFrameLocks noChangeAspect="1"/>
          </p:cNvGraphicFramePr>
          <p:nvPr/>
        </p:nvGraphicFramePr>
        <p:xfrm>
          <a:off x="5722938" y="4754563"/>
          <a:ext cx="330200" cy="355600"/>
        </p:xfrm>
        <a:graphic>
          <a:graphicData uri="http://schemas.openxmlformats.org/presentationml/2006/ole">
            <p:oleObj spid="_x0000_s437487" name="Rovnice" r:id="rId10" imgW="164880" imgH="177480" progId="Equation.3">
              <p:embed/>
            </p:oleObj>
          </a:graphicData>
        </a:graphic>
      </p:graphicFrame>
      <p:graphicFrame>
        <p:nvGraphicFramePr>
          <p:cNvPr id="57352" name="Object 8"/>
          <p:cNvGraphicFramePr>
            <a:graphicFrameLocks noChangeAspect="1"/>
          </p:cNvGraphicFramePr>
          <p:nvPr/>
        </p:nvGraphicFramePr>
        <p:xfrm>
          <a:off x="7045412" y="4509120"/>
          <a:ext cx="330200" cy="355600"/>
        </p:xfrm>
        <a:graphic>
          <a:graphicData uri="http://schemas.openxmlformats.org/presentationml/2006/ole">
            <p:oleObj spid="_x0000_s437488" name="Rovnice" r:id="rId11" imgW="164880" imgH="177480" progId="Equation.3">
              <p:embed/>
            </p:oleObj>
          </a:graphicData>
        </a:graphic>
      </p:graphicFrame>
      <p:graphicFrame>
        <p:nvGraphicFramePr>
          <p:cNvPr id="57353" name="Object 9"/>
          <p:cNvGraphicFramePr>
            <a:graphicFrameLocks noChangeAspect="1"/>
          </p:cNvGraphicFramePr>
          <p:nvPr/>
        </p:nvGraphicFramePr>
        <p:xfrm>
          <a:off x="7213927" y="3640520"/>
          <a:ext cx="330200" cy="355600"/>
        </p:xfrm>
        <a:graphic>
          <a:graphicData uri="http://schemas.openxmlformats.org/presentationml/2006/ole">
            <p:oleObj spid="_x0000_s437489" name="Rovnice" r:id="rId12" imgW="164880" imgH="177480" progId="Equation.3">
              <p:embed/>
            </p:oleObj>
          </a:graphicData>
        </a:graphic>
      </p:graphicFrame>
      <p:grpSp>
        <p:nvGrpSpPr>
          <p:cNvPr id="7" name="Skupina 46"/>
          <p:cNvGrpSpPr/>
          <p:nvPr/>
        </p:nvGrpSpPr>
        <p:grpSpPr>
          <a:xfrm>
            <a:off x="5209907" y="3869992"/>
            <a:ext cx="3241581" cy="2520628"/>
            <a:chOff x="5209907" y="3869992"/>
            <a:chExt cx="3241581" cy="2520628"/>
          </a:xfrm>
        </p:grpSpPr>
        <p:sp>
          <p:nvSpPr>
            <p:cNvPr id="38" name="Elipsa 37"/>
            <p:cNvSpPr/>
            <p:nvPr/>
          </p:nvSpPr>
          <p:spPr>
            <a:xfrm>
              <a:off x="7875424" y="3869992"/>
              <a:ext cx="576064" cy="576064"/>
            </a:xfrm>
            <a:prstGeom prst="ellipse">
              <a:avLst/>
            </a:pr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Elipsa 38"/>
            <p:cNvSpPr/>
            <p:nvPr/>
          </p:nvSpPr>
          <p:spPr>
            <a:xfrm>
              <a:off x="6934620" y="4405580"/>
              <a:ext cx="576064" cy="576064"/>
            </a:xfrm>
            <a:prstGeom prst="ellipse">
              <a:avLst/>
            </a:pr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lipsa 39"/>
            <p:cNvSpPr/>
            <p:nvPr/>
          </p:nvSpPr>
          <p:spPr>
            <a:xfrm>
              <a:off x="6099934" y="5013176"/>
              <a:ext cx="576064" cy="576064"/>
            </a:xfrm>
            <a:prstGeom prst="ellipse">
              <a:avLst/>
            </a:pr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Volný tvar 41"/>
            <p:cNvSpPr/>
            <p:nvPr/>
          </p:nvSpPr>
          <p:spPr>
            <a:xfrm>
              <a:off x="7425559" y="4177862"/>
              <a:ext cx="409903" cy="299545"/>
            </a:xfrm>
            <a:custGeom>
              <a:avLst/>
              <a:gdLst>
                <a:gd name="connsiteX0" fmla="*/ 409903 w 409903"/>
                <a:gd name="connsiteY0" fmla="*/ 0 h 299545"/>
                <a:gd name="connsiteX1" fmla="*/ 126124 w 409903"/>
                <a:gd name="connsiteY1" fmla="*/ 78828 h 299545"/>
                <a:gd name="connsiteX2" fmla="*/ 0 w 409903"/>
                <a:gd name="connsiteY2" fmla="*/ 299545 h 299545"/>
                <a:gd name="connsiteX3" fmla="*/ 0 w 409903"/>
                <a:gd name="connsiteY3" fmla="*/ 299545 h 299545"/>
              </a:gdLst>
              <a:ahLst/>
              <a:cxnLst>
                <a:cxn ang="0">
                  <a:pos x="connsiteX0" y="connsiteY0"/>
                </a:cxn>
                <a:cxn ang="0">
                  <a:pos x="connsiteX1" y="connsiteY1"/>
                </a:cxn>
                <a:cxn ang="0">
                  <a:pos x="connsiteX2" y="connsiteY2"/>
                </a:cxn>
                <a:cxn ang="0">
                  <a:pos x="connsiteX3" y="connsiteY3"/>
                </a:cxn>
              </a:cxnLst>
              <a:rect l="l" t="t" r="r" b="b"/>
              <a:pathLst>
                <a:path w="409903" h="299545">
                  <a:moveTo>
                    <a:pt x="409903" y="0"/>
                  </a:moveTo>
                  <a:cubicBezTo>
                    <a:pt x="302172" y="14452"/>
                    <a:pt x="194441" y="28904"/>
                    <a:pt x="126124" y="78828"/>
                  </a:cubicBezTo>
                  <a:cubicBezTo>
                    <a:pt x="57807" y="128752"/>
                    <a:pt x="0" y="299545"/>
                    <a:pt x="0" y="299545"/>
                  </a:cubicBezTo>
                  <a:lnTo>
                    <a:pt x="0" y="299545"/>
                  </a:lnTo>
                </a:path>
              </a:pathLst>
            </a:cu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3" name="Volný tvar 42"/>
            <p:cNvSpPr/>
            <p:nvPr/>
          </p:nvSpPr>
          <p:spPr>
            <a:xfrm>
              <a:off x="6516216" y="4729672"/>
              <a:ext cx="409903" cy="299545"/>
            </a:xfrm>
            <a:custGeom>
              <a:avLst/>
              <a:gdLst>
                <a:gd name="connsiteX0" fmla="*/ 409903 w 409903"/>
                <a:gd name="connsiteY0" fmla="*/ 0 h 299545"/>
                <a:gd name="connsiteX1" fmla="*/ 126124 w 409903"/>
                <a:gd name="connsiteY1" fmla="*/ 78828 h 299545"/>
                <a:gd name="connsiteX2" fmla="*/ 0 w 409903"/>
                <a:gd name="connsiteY2" fmla="*/ 299545 h 299545"/>
                <a:gd name="connsiteX3" fmla="*/ 0 w 409903"/>
                <a:gd name="connsiteY3" fmla="*/ 299545 h 299545"/>
              </a:gdLst>
              <a:ahLst/>
              <a:cxnLst>
                <a:cxn ang="0">
                  <a:pos x="connsiteX0" y="connsiteY0"/>
                </a:cxn>
                <a:cxn ang="0">
                  <a:pos x="connsiteX1" y="connsiteY1"/>
                </a:cxn>
                <a:cxn ang="0">
                  <a:pos x="connsiteX2" y="connsiteY2"/>
                </a:cxn>
                <a:cxn ang="0">
                  <a:pos x="connsiteX3" y="connsiteY3"/>
                </a:cxn>
              </a:cxnLst>
              <a:rect l="l" t="t" r="r" b="b"/>
              <a:pathLst>
                <a:path w="409903" h="299545">
                  <a:moveTo>
                    <a:pt x="409903" y="0"/>
                  </a:moveTo>
                  <a:cubicBezTo>
                    <a:pt x="302172" y="14452"/>
                    <a:pt x="194441" y="28904"/>
                    <a:pt x="126124" y="78828"/>
                  </a:cubicBezTo>
                  <a:cubicBezTo>
                    <a:pt x="57807" y="128752"/>
                    <a:pt x="0" y="299545"/>
                    <a:pt x="0" y="299545"/>
                  </a:cubicBezTo>
                  <a:lnTo>
                    <a:pt x="0" y="299545"/>
                  </a:lnTo>
                </a:path>
              </a:pathLst>
            </a:cu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5" name="Volný tvar 44"/>
            <p:cNvSpPr/>
            <p:nvPr/>
          </p:nvSpPr>
          <p:spPr>
            <a:xfrm rot="18497057">
              <a:off x="6037572" y="5700010"/>
              <a:ext cx="419162" cy="282516"/>
            </a:xfrm>
            <a:custGeom>
              <a:avLst/>
              <a:gdLst>
                <a:gd name="connsiteX0" fmla="*/ 409903 w 409903"/>
                <a:gd name="connsiteY0" fmla="*/ 0 h 299545"/>
                <a:gd name="connsiteX1" fmla="*/ 126124 w 409903"/>
                <a:gd name="connsiteY1" fmla="*/ 78828 h 299545"/>
                <a:gd name="connsiteX2" fmla="*/ 0 w 409903"/>
                <a:gd name="connsiteY2" fmla="*/ 299545 h 299545"/>
                <a:gd name="connsiteX3" fmla="*/ 0 w 409903"/>
                <a:gd name="connsiteY3" fmla="*/ 299545 h 299545"/>
                <a:gd name="connsiteX0" fmla="*/ 454888 w 454888"/>
                <a:gd name="connsiteY0" fmla="*/ 0 h 585924"/>
                <a:gd name="connsiteX1" fmla="*/ 171109 w 454888"/>
                <a:gd name="connsiteY1" fmla="*/ 78828 h 585924"/>
                <a:gd name="connsiteX2" fmla="*/ 44985 w 454888"/>
                <a:gd name="connsiteY2" fmla="*/ 299545 h 585924"/>
                <a:gd name="connsiteX3" fmla="*/ 0 w 454888"/>
                <a:gd name="connsiteY3" fmla="*/ 585924 h 585924"/>
                <a:gd name="connsiteX0" fmla="*/ 409903 w 409903"/>
                <a:gd name="connsiteY0" fmla="*/ 0 h 299545"/>
                <a:gd name="connsiteX1" fmla="*/ 126124 w 409903"/>
                <a:gd name="connsiteY1" fmla="*/ 78828 h 299545"/>
                <a:gd name="connsiteX2" fmla="*/ 0 w 409903"/>
                <a:gd name="connsiteY2" fmla="*/ 299545 h 299545"/>
                <a:gd name="connsiteX0" fmla="*/ 508389 w 508389"/>
                <a:gd name="connsiteY0" fmla="*/ 0 h 169471"/>
                <a:gd name="connsiteX1" fmla="*/ 224610 w 508389"/>
                <a:gd name="connsiteY1" fmla="*/ 78828 h 169471"/>
                <a:gd name="connsiteX2" fmla="*/ 0 w 508389"/>
                <a:gd name="connsiteY2" fmla="*/ 169471 h 169471"/>
                <a:gd name="connsiteX0" fmla="*/ 508389 w 508389"/>
                <a:gd name="connsiteY0" fmla="*/ 0 h 169471"/>
                <a:gd name="connsiteX1" fmla="*/ 0 w 508389"/>
                <a:gd name="connsiteY1" fmla="*/ 169471 h 169471"/>
                <a:gd name="connsiteX0" fmla="*/ 419162 w 419162"/>
                <a:gd name="connsiteY0" fmla="*/ 0 h 282516"/>
                <a:gd name="connsiteX1" fmla="*/ 0 w 419162"/>
                <a:gd name="connsiteY1" fmla="*/ 282516 h 282516"/>
              </a:gdLst>
              <a:ahLst/>
              <a:cxnLst>
                <a:cxn ang="0">
                  <a:pos x="connsiteX0" y="connsiteY0"/>
                </a:cxn>
                <a:cxn ang="0">
                  <a:pos x="connsiteX1" y="connsiteY1"/>
                </a:cxn>
              </a:cxnLst>
              <a:rect l="l" t="t" r="r" b="b"/>
              <a:pathLst>
                <a:path w="419162" h="282516">
                  <a:moveTo>
                    <a:pt x="419162" y="0"/>
                  </a:moveTo>
                  <a:lnTo>
                    <a:pt x="0" y="282516"/>
                  </a:lnTo>
                </a:path>
              </a:pathLst>
            </a:custGeom>
            <a:noFill/>
            <a:ln w="38100">
              <a:solidFill>
                <a:schemeClr val="accent4"/>
              </a:solidFill>
              <a:prstDash val="sys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46" name="TextovéPole 45"/>
            <p:cNvSpPr txBox="1"/>
            <p:nvPr/>
          </p:nvSpPr>
          <p:spPr>
            <a:xfrm>
              <a:off x="5209907" y="6021288"/>
              <a:ext cx="1901483" cy="369332"/>
            </a:xfrm>
            <a:prstGeom prst="rect">
              <a:avLst/>
            </a:prstGeom>
            <a:noFill/>
          </p:spPr>
          <p:txBody>
            <a:bodyPr wrap="none" rtlCol="0">
              <a:spAutoFit/>
            </a:bodyPr>
            <a:lstStyle/>
            <a:p>
              <a:r>
                <a:rPr lang="cs-CZ" dirty="0" smtClean="0">
                  <a:solidFill>
                    <a:schemeClr val="tx2"/>
                  </a:solidFill>
                  <a:latin typeface="+mn-lt"/>
                </a:rPr>
                <a:t>Connection term</a:t>
              </a:r>
              <a:endParaRPr lang="en-US" dirty="0" smtClean="0">
                <a:solidFill>
                  <a:schemeClr val="tx2"/>
                </a:solidFill>
                <a:latin typeface="+mn-lt"/>
              </a:endParaRPr>
            </a:p>
          </p:txBody>
        </p:sp>
      </p:grpSp>
      <p:sp>
        <p:nvSpPr>
          <p:cNvPr id="44" name="TextBox 19"/>
          <p:cNvSpPr txBox="1"/>
          <p:nvPr/>
        </p:nvSpPr>
        <p:spPr>
          <a:xfrm>
            <a:off x="5863930" y="4642235"/>
            <a:ext cx="360040" cy="646331"/>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sym typeface="Wingdings"/>
              </a:rPr>
              <a:t></a:t>
            </a:r>
            <a:endParaRPr lang="en-US" sz="3600" b="1" dirty="0" smtClean="0">
              <a:solidFill>
                <a:schemeClr val="accent1"/>
              </a:solidFill>
              <a:effectLst>
                <a:outerShdw blurRad="38100" dist="38100" dir="2700000" algn="tl">
                  <a:srgbClr val="000000">
                    <a:alpha val="43137"/>
                  </a:srgbClr>
                </a:outerShdw>
              </a:effectLst>
              <a:latin typeface="+mn-lt"/>
            </a:endParaRPr>
          </a:p>
        </p:txBody>
      </p:sp>
      <p:sp>
        <p:nvSpPr>
          <p:cNvPr id="47" name="TextBox 19"/>
          <p:cNvSpPr txBox="1"/>
          <p:nvPr/>
        </p:nvSpPr>
        <p:spPr>
          <a:xfrm>
            <a:off x="6876256" y="3501008"/>
            <a:ext cx="360040" cy="646331"/>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sym typeface="Wingdings"/>
              </a:rPr>
              <a:t></a:t>
            </a:r>
            <a:endParaRPr lang="en-US" sz="3600" b="1" dirty="0" smtClean="0">
              <a:solidFill>
                <a:schemeClr val="accent1"/>
              </a:solidFill>
              <a:effectLst>
                <a:outerShdw blurRad="38100" dist="38100" dir="2700000" algn="tl">
                  <a:srgbClr val="000000">
                    <a:alpha val="43137"/>
                  </a:srgbClr>
                </a:outerShdw>
              </a:effectLst>
              <a:latin typeface="+mn-lt"/>
            </a:endParaRPr>
          </a:p>
        </p:txBody>
      </p:sp>
      <p:sp>
        <p:nvSpPr>
          <p:cNvPr id="48" name="TextBox 19"/>
          <p:cNvSpPr txBox="1"/>
          <p:nvPr/>
        </p:nvSpPr>
        <p:spPr>
          <a:xfrm>
            <a:off x="7221634" y="2685634"/>
            <a:ext cx="360040" cy="646331"/>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sym typeface="Wingdings"/>
              </a:rPr>
              <a:t></a:t>
            </a:r>
            <a:endParaRPr lang="en-US" sz="3600" b="1" dirty="0" smtClean="0">
              <a:solidFill>
                <a:schemeClr val="accent1"/>
              </a:solidFill>
              <a:effectLst>
                <a:outerShdw blurRad="38100" dist="38100" dir="2700000" algn="tl">
                  <a:srgbClr val="000000">
                    <a:alpha val="43137"/>
                  </a:srgbClr>
                </a:outerShdw>
              </a:effectLst>
              <a:latin typeface="+mn-lt"/>
            </a:endParaRPr>
          </a:p>
        </p:txBody>
      </p:sp>
      <p:sp>
        <p:nvSpPr>
          <p:cNvPr id="49" name="TextBox 19"/>
          <p:cNvSpPr txBox="1"/>
          <p:nvPr/>
        </p:nvSpPr>
        <p:spPr>
          <a:xfrm>
            <a:off x="5364088" y="4222829"/>
            <a:ext cx="360040" cy="646331"/>
          </a:xfrm>
          <a:prstGeom prst="rect">
            <a:avLst/>
          </a:prstGeom>
          <a:noFill/>
        </p:spPr>
        <p:txBody>
          <a:bodyPr wrap="square" rtlCol="0">
            <a:spAutoFit/>
          </a:bodyPr>
          <a:lstStyle/>
          <a:p>
            <a:r>
              <a:rPr lang="en-US" sz="3600" b="1" dirty="0" smtClean="0">
                <a:solidFill>
                  <a:schemeClr val="accent1"/>
                </a:solidFill>
                <a:effectLst>
                  <a:outerShdw blurRad="38100" dist="38100" dir="2700000" algn="tl">
                    <a:srgbClr val="000000">
                      <a:alpha val="43137"/>
                    </a:srgbClr>
                  </a:outerShdw>
                </a:effectLst>
                <a:sym typeface="Wingdings"/>
              </a:rPr>
              <a:t></a:t>
            </a:r>
            <a:endParaRPr lang="en-US" sz="3600" b="1" dirty="0" smtClean="0">
              <a:solidFill>
                <a:schemeClr val="accent1"/>
              </a:solidFill>
              <a:effectLst>
                <a:outerShdw blurRad="38100" dist="38100" dir="2700000" algn="tl">
                  <a:srgbClr val="000000">
                    <a:alpha val="43137"/>
                  </a:srgbClr>
                </a:outerShdw>
              </a:effectLst>
              <a:latin typeface="+mn-lt"/>
            </a:endParaRPr>
          </a:p>
        </p:txBody>
      </p:sp>
      <p:sp>
        <p:nvSpPr>
          <p:cNvPr id="50" name="TextBox 19"/>
          <p:cNvSpPr txBox="1"/>
          <p:nvPr/>
        </p:nvSpPr>
        <p:spPr>
          <a:xfrm>
            <a:off x="4720208" y="5726980"/>
            <a:ext cx="360040"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51" name="Zástupný symbol pro číslo snímku 50"/>
          <p:cNvSpPr>
            <a:spLocks noGrp="1"/>
          </p:cNvSpPr>
          <p:nvPr>
            <p:ph type="sldNum" sz="quarter" idx="12"/>
          </p:nvPr>
        </p:nvSpPr>
        <p:spPr/>
        <p:txBody>
          <a:bodyPr/>
          <a:lstStyle/>
          <a:p>
            <a:pPr>
              <a:defRPr/>
            </a:pPr>
            <a:fld id="{81494967-73EE-4A75-A827-47B02327E019}" type="slidenum">
              <a:rPr lang="en-US" altLang="en-US" smtClean="0"/>
              <a:pPr>
                <a:defRPr/>
              </a:pPr>
              <a:t>88</a:t>
            </a:fld>
            <a:endParaRPr lang="en-US" altLang="en-US"/>
          </a:p>
        </p:txBody>
      </p:sp>
      <p:sp>
        <p:nvSpPr>
          <p:cNvPr id="52" name="Zástupný symbol pro zápatí 51"/>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356545738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7" grpId="0"/>
      <p:bldP spid="48" grpId="0"/>
      <p:bldP spid="49" grpId="0"/>
      <p:bldP spid="5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4"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05200"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a:t>
              </a:r>
              <a:r>
                <a:rPr lang="en-US" sz="1600" b="1" dirty="0" err="1" smtClean="0">
                  <a:latin typeface="+mn-lt"/>
                </a:rPr>
                <a:t>subpath</a:t>
              </a:r>
              <a:endParaRPr lang="en-US" sz="1600" b="1" dirty="0">
                <a:latin typeface="+mn-lt"/>
              </a:endParaRPr>
            </a:p>
          </p:txBody>
        </p:sp>
      </p:grpSp>
      <p:sp>
        <p:nvSpPr>
          <p:cNvPr id="70" name="Zástupný symbol pro číslo snímku 69"/>
          <p:cNvSpPr>
            <a:spLocks noGrp="1"/>
          </p:cNvSpPr>
          <p:nvPr>
            <p:ph type="sldNum" sz="quarter" idx="12"/>
          </p:nvPr>
        </p:nvSpPr>
        <p:spPr/>
        <p:txBody>
          <a:bodyPr/>
          <a:lstStyle/>
          <a:p>
            <a:pPr>
              <a:defRPr/>
            </a:pPr>
            <a:fld id="{81494967-73EE-4A75-A827-47B02327E019}" type="slidenum">
              <a:rPr lang="en-US" altLang="en-US" smtClean="0"/>
              <a:pPr>
                <a:defRPr/>
              </a:pPr>
              <a:t>89</a:t>
            </a:fld>
            <a:endParaRPr lang="en-US" altLang="en-US"/>
          </a:p>
        </p:txBody>
      </p:sp>
      <p:grpSp>
        <p:nvGrpSpPr>
          <p:cNvPr id="98"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smtClean="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smtClean="0">
                <a:solidFill>
                  <a:schemeClr val="tx2"/>
                </a:solidFill>
                <a:latin typeface="+mn-lt"/>
              </a:rPr>
              <a:t>light tracing</a:t>
            </a:r>
          </a:p>
        </p:txBody>
      </p:sp>
      <p:sp>
        <p:nvSpPr>
          <p:cNvPr id="159" name="Pravá složená závorka 158"/>
          <p:cNvSpPr/>
          <p:nvPr/>
        </p:nvSpPr>
        <p:spPr>
          <a:xfrm>
            <a:off x="6907078" y="4149080"/>
            <a:ext cx="144016" cy="360040"/>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ovéPole 159"/>
          <p:cNvSpPr txBox="1"/>
          <p:nvPr/>
        </p:nvSpPr>
        <p:spPr>
          <a:xfrm>
            <a:off x="7061458" y="4122344"/>
            <a:ext cx="718466" cy="369332"/>
          </a:xfrm>
          <a:prstGeom prst="rect">
            <a:avLst/>
          </a:prstGeom>
          <a:noFill/>
        </p:spPr>
        <p:txBody>
          <a:bodyPr wrap="none" rtlCol="0">
            <a:spAutoFit/>
          </a:bodyPr>
          <a:lstStyle/>
          <a:p>
            <a:r>
              <a:rPr lang="en-US" dirty="0" smtClean="0">
                <a:solidFill>
                  <a:schemeClr val="tx2"/>
                </a:solidFill>
                <a:latin typeface="+mn-lt"/>
              </a:rPr>
              <a:t>VPLs</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79" name="Zástupný symbol pro zápatí 78"/>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31061096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500"/>
                                        <p:tgtEl>
                                          <p:spTgt spid="16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fade">
                                      <p:cBhvr>
                                        <p:cTn id="18" dur="500"/>
                                        <p:tgtEl>
                                          <p:spTgt spid="16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5"/>
                                        </p:tgtEl>
                                        <p:attrNameLst>
                                          <p:attrName>style.visibility</p:attrName>
                                        </p:attrNameLst>
                                      </p:cBhvr>
                                      <p:to>
                                        <p:strVal val="visible"/>
                                      </p:to>
                                    </p:set>
                                    <p:animEffect transition="in" filter="fade">
                                      <p:cBhvr>
                                        <p:cTn id="21" dur="500"/>
                                        <p:tgtEl>
                                          <p:spTgt spid="1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6"/>
                                        </p:tgtEl>
                                        <p:attrNameLst>
                                          <p:attrName>style.visibility</p:attrName>
                                        </p:attrNameLst>
                                      </p:cBhvr>
                                      <p:to>
                                        <p:strVal val="visible"/>
                                      </p:to>
                                    </p:set>
                                    <p:animEffect transition="in" filter="fade">
                                      <p:cBhvr>
                                        <p:cTn id="26"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2" grpId="0"/>
      <p:bldP spid="163" grpId="0"/>
      <p:bldP spid="164" grpId="0"/>
      <p:bldP spid="165" grpId="0"/>
      <p:bldP spid="1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obsah 11"/>
          <p:cNvSpPr>
            <a:spLocks noGrp="1"/>
          </p:cNvSpPr>
          <p:nvPr>
            <p:ph idx="1"/>
          </p:nvPr>
        </p:nvSpPr>
        <p:spPr>
          <a:xfrm>
            <a:off x="457200" y="4365104"/>
            <a:ext cx="8229600" cy="1765821"/>
          </a:xfrm>
        </p:spPr>
        <p:txBody>
          <a:bodyPr/>
          <a:lstStyle/>
          <a:p>
            <a:r>
              <a:rPr lang="en-US" b="1" dirty="0" smtClean="0"/>
              <a:t>Full light transport simulation</a:t>
            </a:r>
          </a:p>
          <a:p>
            <a:pPr lvl="1"/>
            <a:r>
              <a:rPr lang="en-US" dirty="0" smtClean="0"/>
              <a:t>Accuracy</a:t>
            </a:r>
          </a:p>
          <a:p>
            <a:pPr lvl="1"/>
            <a:r>
              <a:rPr lang="en-US" dirty="0" smtClean="0"/>
              <a:t>Ease of use</a:t>
            </a:r>
          </a:p>
          <a:p>
            <a:pPr lvl="1"/>
            <a:r>
              <a:rPr lang="en-US" b="1" dirty="0" smtClean="0"/>
              <a:t>Visual consistency</a:t>
            </a:r>
            <a:endParaRPr lang="en-US" b="1" dirty="0"/>
          </a:p>
        </p:txBody>
      </p:sp>
      <p:sp>
        <p:nvSpPr>
          <p:cNvPr id="2" name="Nadpis 1"/>
          <p:cNvSpPr>
            <a:spLocks noGrp="1"/>
          </p:cNvSpPr>
          <p:nvPr>
            <p:ph type="title"/>
          </p:nvPr>
        </p:nvSpPr>
        <p:spPr/>
        <p:txBody>
          <a:bodyPr/>
          <a:lstStyle/>
          <a:p>
            <a:r>
              <a:rPr lang="en-US" dirty="0" smtClean="0"/>
              <a:t>Light transport – Global illumination</a:t>
            </a:r>
            <a:endParaRPr lang="en-US" dirty="0"/>
          </a:p>
        </p:txBody>
      </p:sp>
      <p:sp>
        <p:nvSpPr>
          <p:cNvPr id="19" name="TextovéPole 18"/>
          <p:cNvSpPr txBox="1"/>
          <p:nvPr/>
        </p:nvSpPr>
        <p:spPr>
          <a:xfrm>
            <a:off x="4283968" y="1196752"/>
            <a:ext cx="3888432" cy="461665"/>
          </a:xfrm>
          <a:prstGeom prst="rect">
            <a:avLst/>
          </a:prstGeom>
          <a:noFill/>
        </p:spPr>
        <p:txBody>
          <a:bodyPr wrap="square" rtlCol="0">
            <a:spAutoFit/>
          </a:bodyPr>
          <a:lstStyle/>
          <a:p>
            <a:pPr algn="ctr"/>
            <a:r>
              <a:rPr lang="en-US" sz="2400" b="1" dirty="0" smtClean="0">
                <a:solidFill>
                  <a:schemeClr val="tx2"/>
                </a:solidFill>
                <a:latin typeface="+mn-lt"/>
              </a:rPr>
              <a:t>Movies</a:t>
            </a:r>
          </a:p>
        </p:txBody>
      </p:sp>
      <p:grpSp>
        <p:nvGrpSpPr>
          <p:cNvPr id="3" name="Skupina 20"/>
          <p:cNvGrpSpPr/>
          <p:nvPr/>
        </p:nvGrpSpPr>
        <p:grpSpPr>
          <a:xfrm>
            <a:off x="467544" y="1757050"/>
            <a:ext cx="8229600" cy="2252921"/>
            <a:chOff x="467544" y="4045540"/>
            <a:chExt cx="8229600" cy="2252921"/>
          </a:xfrm>
        </p:grpSpPr>
        <p:grpSp>
          <p:nvGrpSpPr>
            <p:cNvPr id="5" name="Skupina 11"/>
            <p:cNvGrpSpPr/>
            <p:nvPr/>
          </p:nvGrpSpPr>
          <p:grpSpPr>
            <a:xfrm>
              <a:off x="4355976" y="4077072"/>
              <a:ext cx="3559925" cy="2221389"/>
              <a:chOff x="9401516" y="1876674"/>
              <a:chExt cx="3559925" cy="2221389"/>
            </a:xfrm>
          </p:grpSpPr>
          <p:pic>
            <p:nvPicPr>
              <p:cNvPr id="22" name="Picture 2"/>
              <p:cNvPicPr>
                <a:picLocks noChangeArrowheads="1"/>
              </p:cNvPicPr>
              <p:nvPr/>
            </p:nvPicPr>
            <p:blipFill>
              <a:blip r:embed="rId3" cstate="print"/>
              <a:srcRect r="18740"/>
              <a:stretch>
                <a:fillRect/>
              </a:stretch>
            </p:blipFill>
            <p:spPr bwMode="auto">
              <a:xfrm>
                <a:off x="9522689" y="1876674"/>
                <a:ext cx="3438752" cy="1800200"/>
              </a:xfrm>
              <a:prstGeom prst="rect">
                <a:avLst/>
              </a:prstGeom>
              <a:noFill/>
              <a:effectLst>
                <a:outerShdw blurRad="50800" dist="38100" dir="18900000" algn="bl" rotWithShape="0">
                  <a:prstClr val="black">
                    <a:alpha val="40000"/>
                  </a:prstClr>
                </a:outerShdw>
              </a:effectLst>
            </p:spPr>
          </p:pic>
          <p:sp>
            <p:nvSpPr>
              <p:cNvPr id="23" name="Obdélník 22"/>
              <p:cNvSpPr/>
              <p:nvPr/>
            </p:nvSpPr>
            <p:spPr>
              <a:xfrm>
                <a:off x="9401516" y="3636398"/>
                <a:ext cx="3240360" cy="461665"/>
              </a:xfrm>
              <a:prstGeom prst="rect">
                <a:avLst/>
              </a:prstGeom>
            </p:spPr>
            <p:txBody>
              <a:bodyPr wrap="square">
                <a:spAutoFit/>
              </a:bodyPr>
              <a:lstStyle/>
              <a:p>
                <a:pPr lvl="0" eaLnBrk="0" hangingPunct="0">
                  <a:defRPr/>
                </a:pPr>
                <a:r>
                  <a:rPr lang="en-US" sz="1200" kern="0" dirty="0" smtClean="0">
                    <a:latin typeface="+mj-lt"/>
                  </a:rPr>
                  <a:t>Image courtesy of Columbia Pictures.  </a:t>
                </a:r>
                <a:br>
                  <a:rPr lang="en-US" sz="1200" kern="0" dirty="0" smtClean="0">
                    <a:latin typeface="+mj-lt"/>
                  </a:rPr>
                </a:br>
                <a:r>
                  <a:rPr lang="en-US" sz="1200" kern="0" dirty="0" smtClean="0">
                    <a:latin typeface="+mj-lt"/>
                  </a:rPr>
                  <a:t>© 2006 Columbia Pictures Industries, Inc.</a:t>
                </a:r>
              </a:p>
            </p:txBody>
          </p:sp>
        </p:grpSp>
        <p:sp>
          <p:nvSpPr>
            <p:cNvPr id="17" name="Zástupný symbol pro obsah 2"/>
            <p:cNvSpPr txBox="1">
              <a:spLocks/>
            </p:cNvSpPr>
            <p:nvPr/>
          </p:nvSpPr>
          <p:spPr bwMode="auto">
            <a:xfrm>
              <a:off x="467544" y="4045540"/>
              <a:ext cx="8229600" cy="20882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1" i="0" u="none" strike="noStrike" kern="0" cap="none" spc="0" normalizeH="0" baseline="0" noProof="0" dirty="0" smtClean="0">
                  <a:ln>
                    <a:noFill/>
                  </a:ln>
                  <a:solidFill>
                    <a:schemeClr val="tx2"/>
                  </a:solidFill>
                  <a:effectLst/>
                  <a:uLnTx/>
                  <a:uFillTx/>
                  <a:latin typeface="+mn-lt"/>
                  <a:ea typeface="+mn-ea"/>
                  <a:cs typeface="+mn-cs"/>
                </a:rPr>
                <a:t>2006, Monster House</a:t>
              </a:r>
              <a:r>
                <a:rPr kumimoji="0" lang="en-US" sz="2400" b="0" i="0" u="none" strike="noStrike" kern="0" cap="none" spc="0" normalizeH="0" baseline="0" noProof="0" dirty="0" smtClean="0">
                  <a:ln>
                    <a:noFill/>
                  </a:ln>
                  <a:solidFill>
                    <a:schemeClr val="tx2"/>
                  </a:solidFill>
                  <a:effectLst/>
                  <a:uLnTx/>
                  <a:uFillTx/>
                  <a:latin typeface="+mn-lt"/>
                  <a:ea typeface="+mn-ea"/>
                  <a:cs typeface="+mn-cs"/>
                </a:rPr>
                <a:t/>
              </a:r>
              <a:br>
                <a:rPr kumimoji="0" lang="en-US" sz="2400" b="0" i="0" u="none" strike="noStrike" kern="0" cap="none" spc="0" normalizeH="0" baseline="0" noProof="0" dirty="0" smtClean="0">
                  <a:ln>
                    <a:noFill/>
                  </a:ln>
                  <a:solidFill>
                    <a:schemeClr val="tx2"/>
                  </a:solidFill>
                  <a:effectLst/>
                  <a:uLnTx/>
                  <a:uFillTx/>
                  <a:latin typeface="+mn-lt"/>
                  <a:ea typeface="+mn-ea"/>
                  <a:cs typeface="+mn-cs"/>
                </a:rPr>
              </a:br>
              <a:r>
                <a:rPr kumimoji="0" lang="en-US" sz="2400" b="0" i="0" u="none" strike="noStrike" kern="0" cap="none" spc="0" normalizeH="0" baseline="0" noProof="0" dirty="0" smtClean="0">
                  <a:ln>
                    <a:noFill/>
                  </a:ln>
                  <a:solidFill>
                    <a:schemeClr val="tx2"/>
                  </a:solidFill>
                  <a:effectLst/>
                  <a:uLnTx/>
                  <a:uFillTx/>
                  <a:latin typeface="+mn-lt"/>
                  <a:ea typeface="+mn-ea"/>
                  <a:cs typeface="+mn-cs"/>
                </a:rPr>
                <a:t>(Sony </a:t>
              </a:r>
              <a:r>
                <a:rPr kumimoji="0" lang="en-US" sz="2400" b="0" i="0" u="none" strike="noStrike" kern="0" cap="none" spc="0" normalizeH="0" baseline="0" noProof="0" dirty="0" err="1" smtClean="0">
                  <a:ln>
                    <a:noFill/>
                  </a:ln>
                  <a:solidFill>
                    <a:schemeClr val="tx2"/>
                  </a:solidFill>
                  <a:effectLst/>
                  <a:uLnTx/>
                  <a:uFillTx/>
                  <a:latin typeface="+mn-lt"/>
                  <a:ea typeface="+mn-ea"/>
                  <a:cs typeface="+mn-cs"/>
                </a:rPr>
                <a:t>Imageworks</a:t>
              </a:r>
              <a:r>
                <a:rPr kumimoji="0" lang="en-US" sz="2400" b="0" i="0" u="none" strike="noStrike" kern="0" cap="none" spc="0" normalizeH="0" baseline="0" noProof="0" dirty="0" smtClean="0">
                  <a:ln>
                    <a:noFill/>
                  </a:ln>
                  <a:solidFill>
                    <a:schemeClr val="tx2"/>
                  </a:solidFill>
                  <a:effectLst/>
                  <a:uLnTx/>
                  <a:uFillTx/>
                  <a:latin typeface="+mn-lt"/>
                  <a:ea typeface="+mn-ea"/>
                  <a:cs typeface="+mn-cs"/>
                </a:rPr>
                <a:t>)</a:t>
              </a: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200" b="1" i="0" u="none" strike="noStrike" kern="0" cap="none" spc="0" normalizeH="0" baseline="0" noProof="0" dirty="0" smtClean="0">
                  <a:ln>
                    <a:noFill/>
                  </a:ln>
                  <a:solidFill>
                    <a:schemeClr val="tx2"/>
                  </a:solidFill>
                  <a:effectLst/>
                  <a:uLnTx/>
                  <a:uFillTx/>
                  <a:latin typeface="+mn-lt"/>
                </a:rPr>
                <a:t>Full light transport</a:t>
              </a:r>
              <a:r>
                <a:rPr kumimoji="0" lang="en-US" sz="2200" b="0" i="0" u="none" strike="noStrike" kern="0" cap="none" spc="0" normalizeH="0" baseline="0" noProof="0" dirty="0" smtClean="0">
                  <a:ln>
                    <a:noFill/>
                  </a:ln>
                  <a:solidFill>
                    <a:schemeClr val="tx2"/>
                  </a:solidFill>
                  <a:effectLst/>
                  <a:uLnTx/>
                  <a:uFillTx/>
                  <a:latin typeface="+mn-lt"/>
                </a:rPr>
                <a:t/>
              </a:r>
              <a:br>
                <a:rPr kumimoji="0" lang="en-US" sz="2200" b="0" i="0" u="none" strike="noStrike" kern="0" cap="none" spc="0" normalizeH="0" baseline="0" noProof="0" dirty="0" smtClean="0">
                  <a:ln>
                    <a:noFill/>
                  </a:ln>
                  <a:solidFill>
                    <a:schemeClr val="tx2"/>
                  </a:solidFill>
                  <a:effectLst/>
                  <a:uLnTx/>
                  <a:uFillTx/>
                  <a:latin typeface="+mn-lt"/>
                </a:rPr>
              </a:br>
              <a:r>
                <a:rPr kumimoji="0" lang="en-US" sz="2200" b="0" i="0" u="none" strike="noStrike" kern="0" cap="none" spc="0" normalizeH="0" baseline="0" noProof="0" dirty="0" smtClean="0">
                  <a:ln>
                    <a:noFill/>
                  </a:ln>
                  <a:solidFill>
                    <a:schemeClr val="tx2"/>
                  </a:solidFill>
                  <a:effectLst/>
                  <a:uLnTx/>
                  <a:uFillTx/>
                  <a:latin typeface="+mn-lt"/>
                </a:rPr>
                <a:t>(path traced)</a:t>
              </a:r>
            </a:p>
            <a:p>
              <a:pPr marL="669925" marR="0" lvl="1" indent="-325438" algn="l" defTabSz="914400" rtl="0" eaLnBrk="0" fontAlgn="base" latinLnBrk="0" hangingPunct="0">
                <a:lnSpc>
                  <a:spcPct val="100000"/>
                </a:lnSpc>
                <a:spcBef>
                  <a:spcPct val="20000"/>
                </a:spcBef>
                <a:spcAft>
                  <a:spcPct val="0"/>
                </a:spcAft>
                <a:buClr>
                  <a:schemeClr val="accent2"/>
                </a:buClr>
                <a:buSzPct val="60000"/>
                <a:buFont typeface="Wingdings" pitchFamily="2" charset="2"/>
                <a:buChar char="q"/>
                <a:tabLst/>
                <a:defRPr/>
              </a:pPr>
              <a:r>
                <a:rPr kumimoji="0" lang="en-US" sz="2200" b="0" i="0" u="none" strike="noStrike" kern="0" cap="none" spc="0" normalizeH="0" baseline="0" noProof="0" dirty="0" smtClean="0">
                  <a:ln>
                    <a:noFill/>
                  </a:ln>
                  <a:solidFill>
                    <a:schemeClr val="tx2"/>
                  </a:solidFill>
                  <a:effectLst/>
                  <a:uLnTx/>
                  <a:uFillTx/>
                  <a:latin typeface="+mn-lt"/>
                </a:rPr>
                <a:t>Arnold renderer</a:t>
              </a: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1"/>
                </a:buClr>
                <a:buSzPct val="65000"/>
                <a:tabLst/>
                <a:defRPr/>
              </a:pPr>
              <a:endParaRPr kumimoji="0" lang="en-US" sz="2400" b="0" i="0" u="none" strike="noStrike" kern="0" cap="none" spc="0" normalizeH="0" baseline="0" noProof="0" dirty="0" smtClean="0">
                <a:ln>
                  <a:noFill/>
                </a:ln>
                <a:solidFill>
                  <a:schemeClr val="tx2"/>
                </a:solidFill>
                <a:effectLst/>
                <a:uLnTx/>
                <a:uFillTx/>
                <a:latin typeface="+mn-lt"/>
                <a:ea typeface="+mn-ea"/>
                <a:cs typeface="+mn-cs"/>
              </a:endParaRPr>
            </a:p>
          </p:txBody>
        </p:sp>
      </p:grpSp>
      <p:sp>
        <p:nvSpPr>
          <p:cNvPr id="13" name="Zástupný symbol pro číslo snímku 12"/>
          <p:cNvSpPr>
            <a:spLocks noGrp="1"/>
          </p:cNvSpPr>
          <p:nvPr>
            <p:ph type="sldNum" sz="quarter" idx="12"/>
          </p:nvPr>
        </p:nvSpPr>
        <p:spPr/>
        <p:txBody>
          <a:bodyPr/>
          <a:lstStyle/>
          <a:p>
            <a:pPr>
              <a:defRPr/>
            </a:pPr>
            <a:fld id="{81494967-73EE-4A75-A827-47B02327E019}" type="slidenum">
              <a:rPr lang="en-US" altLang="en-US" smtClean="0"/>
              <a:pPr>
                <a:defRPr/>
              </a:pPr>
              <a:t>9</a:t>
            </a:fld>
            <a:endParaRPr lang="en-US" altLang="en-US"/>
          </a:p>
        </p:txBody>
      </p:sp>
      <p:sp>
        <p:nvSpPr>
          <p:cNvPr id="15" name="Zástupný symbol pro zápatí 14"/>
          <p:cNvSpPr>
            <a:spLocks noGrp="1"/>
          </p:cNvSpPr>
          <p:nvPr>
            <p:ph type="ftr" sz="quarter" idx="11"/>
          </p:nvPr>
        </p:nvSpPr>
        <p:spPr/>
        <p:txBody>
          <a:bodyPr/>
          <a:lstStyle/>
          <a:p>
            <a:pPr>
              <a:defRPr/>
            </a:pPr>
            <a:r>
              <a:rPr lang="en-US" altLang="en-US" smtClean="0"/>
              <a:t>PG III (NPGR010) - J. Křivánek 2013</a:t>
            </a:r>
            <a:endParaRPr lang="en-US" altLang="en-US" dirty="0"/>
          </a:p>
        </p:txBody>
      </p:sp>
    </p:spTree>
    <p:extLst>
      <p:ext uri="{BB962C8B-B14F-4D97-AF65-F5344CB8AC3E}">
        <p14:creationId xmlns="" xmlns:p14="http://schemas.microsoft.com/office/powerpoint/2010/main" val="2857366067"/>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All possible bidirectional techniques</a:t>
            </a:r>
            <a:endParaRPr lang="en-GB" dirty="0"/>
          </a:p>
        </p:txBody>
      </p:sp>
      <p:sp>
        <p:nvSpPr>
          <p:cNvPr id="12" name="Sun 11"/>
          <p:cNvSpPr/>
          <p:nvPr/>
        </p:nvSpPr>
        <p:spPr>
          <a:xfrm rot="1134788">
            <a:off x="7035109" y="1983653"/>
            <a:ext cx="642942" cy="642942"/>
          </a:xfrm>
          <a:prstGeom prst="sun">
            <a:avLst/>
          </a:prstGeom>
          <a:solidFill>
            <a:srgbClr val="FFC000"/>
          </a:solidFill>
          <a:ln w="3175">
            <a:solidFill>
              <a:srgbClr val="000000">
                <a:alpha val="23922"/>
              </a:srgbClr>
            </a:solidFill>
          </a:ln>
          <a:effectLst>
            <a:outerShdw blurRad="63500" sx="102000" sy="102000" algn="ctr" rotWithShape="0">
              <a:prstClr val="black">
                <a:alpha val="40000"/>
              </a:prstClr>
            </a:outerShdw>
          </a:effectLst>
          <a:scene3d>
            <a:camera prst="orthographicFront"/>
            <a:lightRig rig="threePt" dir="t"/>
          </a:scene3d>
          <a:sp3d prstMaterial="dkEdge">
            <a:bevelT w="419100" h="44450"/>
          </a:sp3d>
        </p:spPr>
        <p:style>
          <a:lnRef idx="2">
            <a:schemeClr val="accent4">
              <a:shade val="50000"/>
            </a:schemeClr>
          </a:lnRef>
          <a:fillRef idx="1001">
            <a:schemeClr val="lt1"/>
          </a:fillRef>
          <a:effectRef idx="0">
            <a:schemeClr val="accent4"/>
          </a:effectRef>
          <a:fontRef idx="minor">
            <a:schemeClr val="lt1"/>
          </a:fontRef>
        </p:style>
        <p:txBody>
          <a:bodyPr rtlCol="0" anchor="ctr"/>
          <a:lstStyle/>
          <a:p>
            <a:pPr algn="ctr"/>
            <a:endParaRPr lang="bg-BG">
              <a:effectLst>
                <a:reflection blurRad="6350" stA="60000" endA="900" endPos="58000" dir="5400000" sy="-100000" algn="bl" rotWithShape="0"/>
              </a:effectLst>
            </a:endParaRPr>
          </a:p>
        </p:txBody>
      </p:sp>
      <p:grpSp>
        <p:nvGrpSpPr>
          <p:cNvPr id="2" name="Group 70"/>
          <p:cNvGrpSpPr/>
          <p:nvPr/>
        </p:nvGrpSpPr>
        <p:grpSpPr>
          <a:xfrm>
            <a:off x="660245" y="1028828"/>
            <a:ext cx="2833952" cy="647572"/>
            <a:chOff x="611560" y="1244064"/>
            <a:chExt cx="2833952" cy="647572"/>
          </a:xfrm>
        </p:grpSpPr>
        <p:sp>
          <p:nvSpPr>
            <p:cNvPr id="72" name="Oval 71"/>
            <p:cNvSpPr/>
            <p:nvPr/>
          </p:nvSpPr>
          <p:spPr>
            <a:xfrm>
              <a:off x="611560" y="165342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87" name="Oval 86"/>
            <p:cNvSpPr/>
            <p:nvPr/>
          </p:nvSpPr>
          <p:spPr>
            <a:xfrm>
              <a:off x="611560" y="134298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02" name="TextBox 101"/>
            <p:cNvSpPr txBox="1"/>
            <p:nvPr/>
          </p:nvSpPr>
          <p:spPr>
            <a:xfrm>
              <a:off x="745734" y="1244064"/>
              <a:ext cx="2699778" cy="338554"/>
            </a:xfrm>
            <a:prstGeom prst="rect">
              <a:avLst/>
            </a:prstGeom>
            <a:noFill/>
          </p:spPr>
          <p:txBody>
            <a:bodyPr wrap="none" rtlCol="0">
              <a:spAutoFit/>
            </a:bodyPr>
            <a:lstStyle/>
            <a:p>
              <a:r>
                <a:rPr lang="en-US" sz="1600" dirty="0" smtClean="0">
                  <a:latin typeface="+mn-lt"/>
                </a:rPr>
                <a:t>vertex on a </a:t>
              </a:r>
              <a:r>
                <a:rPr lang="en-US" sz="1600" b="1" dirty="0" smtClean="0">
                  <a:latin typeface="+mn-lt"/>
                </a:rPr>
                <a:t>light sub-path</a:t>
              </a:r>
              <a:endParaRPr lang="en-US" sz="1600" b="1" dirty="0">
                <a:latin typeface="+mn-lt"/>
              </a:endParaRPr>
            </a:p>
          </p:txBody>
        </p:sp>
        <p:sp>
          <p:nvSpPr>
            <p:cNvPr id="103" name="TextBox 102"/>
            <p:cNvSpPr txBox="1"/>
            <p:nvPr/>
          </p:nvSpPr>
          <p:spPr>
            <a:xfrm>
              <a:off x="745734" y="1553082"/>
              <a:ext cx="2605200" cy="338554"/>
            </a:xfrm>
            <a:prstGeom prst="rect">
              <a:avLst/>
            </a:prstGeom>
            <a:noFill/>
          </p:spPr>
          <p:txBody>
            <a:bodyPr wrap="none" rtlCol="0">
              <a:spAutoFit/>
            </a:bodyPr>
            <a:lstStyle/>
            <a:p>
              <a:r>
                <a:rPr lang="en-US" sz="1600" dirty="0" smtClean="0">
                  <a:latin typeface="+mn-lt"/>
                </a:rPr>
                <a:t>vertex on en </a:t>
              </a:r>
              <a:r>
                <a:rPr lang="en-US" sz="1600" b="1" dirty="0" smtClean="0">
                  <a:latin typeface="+mn-lt"/>
                </a:rPr>
                <a:t>eye </a:t>
              </a:r>
              <a:r>
                <a:rPr lang="en-US" sz="1600" b="1" dirty="0" err="1" smtClean="0">
                  <a:latin typeface="+mn-lt"/>
                </a:rPr>
                <a:t>subpath</a:t>
              </a:r>
              <a:endParaRPr lang="en-US" sz="1600" b="1" dirty="0">
                <a:latin typeface="+mn-lt"/>
              </a:endParaRPr>
            </a:p>
          </p:txBody>
        </p:sp>
      </p:grpSp>
      <p:sp>
        <p:nvSpPr>
          <p:cNvPr id="70" name="Zástupný symbol pro číslo snímku 69"/>
          <p:cNvSpPr>
            <a:spLocks noGrp="1"/>
          </p:cNvSpPr>
          <p:nvPr>
            <p:ph type="sldNum" sz="quarter" idx="12"/>
          </p:nvPr>
        </p:nvSpPr>
        <p:spPr/>
        <p:txBody>
          <a:bodyPr/>
          <a:lstStyle/>
          <a:p>
            <a:pPr>
              <a:defRPr/>
            </a:pPr>
            <a:fld id="{81494967-73EE-4A75-A827-47B02327E019}" type="slidenum">
              <a:rPr lang="en-US" altLang="en-US" smtClean="0"/>
              <a:pPr>
                <a:defRPr/>
              </a:pPr>
              <a:t>90</a:t>
            </a:fld>
            <a:endParaRPr lang="en-US" altLang="en-US"/>
          </a:p>
        </p:txBody>
      </p:sp>
      <p:grpSp>
        <p:nvGrpSpPr>
          <p:cNvPr id="3" name="Skupina 97"/>
          <p:cNvGrpSpPr/>
          <p:nvPr/>
        </p:nvGrpSpPr>
        <p:grpSpPr>
          <a:xfrm>
            <a:off x="1979712" y="2575703"/>
            <a:ext cx="4810838" cy="709281"/>
            <a:chOff x="907976" y="3295783"/>
            <a:chExt cx="4810838" cy="709281"/>
          </a:xfrm>
        </p:grpSpPr>
        <p:cxnSp>
          <p:nvCxnSpPr>
            <p:cNvPr id="62" name="Straight Arrow Connector 9"/>
            <p:cNvCxnSpPr>
              <a:stCxn id="68" idx="2"/>
              <a:endCxn id="71" idx="6"/>
            </p:cNvCxnSpPr>
            <p:nvPr/>
          </p:nvCxnSpPr>
          <p:spPr>
            <a:xfrm flipH="1">
              <a:off x="3428055" y="3835033"/>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3" name="Straight Arrow Connector 12"/>
            <p:cNvCxnSpPr>
              <a:stCxn id="71" idx="2"/>
              <a:endCxn id="88" idx="6"/>
            </p:cNvCxnSpPr>
            <p:nvPr/>
          </p:nvCxnSpPr>
          <p:spPr>
            <a:xfrm flipH="1" flipV="1">
              <a:off x="2238107" y="3835033"/>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64" name="Straight Arrow Connector 13"/>
            <p:cNvCxnSpPr>
              <a:stCxn id="88" idx="1"/>
              <a:endCxn id="65" idx="5"/>
            </p:cNvCxnSpPr>
            <p:nvPr/>
          </p:nvCxnSpPr>
          <p:spPr>
            <a:xfrm flipH="1" flipV="1">
              <a:off x="1019114" y="3406919"/>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5" name="Oval 14"/>
            <p:cNvSpPr/>
            <p:nvPr/>
          </p:nvSpPr>
          <p:spPr>
            <a:xfrm>
              <a:off x="907976"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66" name="Straight Arrow Connector 27"/>
            <p:cNvCxnSpPr>
              <a:stCxn id="67" idx="3"/>
              <a:endCxn id="68" idx="7"/>
            </p:cNvCxnSpPr>
            <p:nvPr/>
          </p:nvCxnSpPr>
          <p:spPr>
            <a:xfrm flipH="1">
              <a:off x="4543247" y="3406919"/>
              <a:ext cx="1064429"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7" name="Oval 28"/>
            <p:cNvSpPr/>
            <p:nvPr/>
          </p:nvSpPr>
          <p:spPr>
            <a:xfrm>
              <a:off x="5588608" y="329578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68" name="Oval 10"/>
            <p:cNvSpPr/>
            <p:nvPr/>
          </p:nvSpPr>
          <p:spPr>
            <a:xfrm>
              <a:off x="4432109"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1" name="Oval 18"/>
            <p:cNvSpPr/>
            <p:nvPr/>
          </p:nvSpPr>
          <p:spPr>
            <a:xfrm>
              <a:off x="3297849" y="3874860"/>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88" name="Oval 19"/>
            <p:cNvSpPr/>
            <p:nvPr/>
          </p:nvSpPr>
          <p:spPr>
            <a:xfrm>
              <a:off x="2107901" y="37699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pic>
        <p:nvPicPr>
          <p:cNvPr id="99"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rot="21449904">
            <a:off x="754549" y="1665193"/>
            <a:ext cx="1199750" cy="1236452"/>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01" name="Straight Arrow Connector 9"/>
          <p:cNvCxnSpPr>
            <a:stCxn id="109" idx="2"/>
            <a:endCxn id="110" idx="6"/>
          </p:cNvCxnSpPr>
          <p:nvPr/>
        </p:nvCxnSpPr>
        <p:spPr>
          <a:xfrm flipH="1">
            <a:off x="4499791" y="3680218"/>
            <a:ext cx="1004054"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4" name="Straight Arrow Connector 12"/>
          <p:cNvCxnSpPr>
            <a:stCxn id="110" idx="2"/>
            <a:endCxn id="112" idx="6"/>
          </p:cNvCxnSpPr>
          <p:nvPr/>
        </p:nvCxnSpPr>
        <p:spPr>
          <a:xfrm flipH="1" flipV="1">
            <a:off x="3309843" y="3680218"/>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05" name="Straight Arrow Connector 13"/>
          <p:cNvCxnSpPr>
            <a:stCxn id="112" idx="1"/>
            <a:endCxn id="106" idx="5"/>
          </p:cNvCxnSpPr>
          <p:nvPr/>
        </p:nvCxnSpPr>
        <p:spPr>
          <a:xfrm flipH="1" flipV="1">
            <a:off x="2090850" y="3252104"/>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06" name="Oval 14"/>
          <p:cNvSpPr/>
          <p:nvPr/>
        </p:nvSpPr>
        <p:spPr>
          <a:xfrm>
            <a:off x="1979712" y="314096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07" name="Straight Arrow Connector 27"/>
          <p:cNvCxnSpPr>
            <a:stCxn id="108" idx="3"/>
            <a:endCxn id="109" idx="7"/>
          </p:cNvCxnSpPr>
          <p:nvPr/>
        </p:nvCxnSpPr>
        <p:spPr>
          <a:xfrm flipH="1">
            <a:off x="5614983" y="3252104"/>
            <a:ext cx="1064429"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08" name="Oval 28"/>
          <p:cNvSpPr/>
          <p:nvPr/>
        </p:nvSpPr>
        <p:spPr>
          <a:xfrm>
            <a:off x="6660344" y="3140968"/>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9" name="Oval 10"/>
          <p:cNvSpPr/>
          <p:nvPr/>
        </p:nvSpPr>
        <p:spPr>
          <a:xfrm>
            <a:off x="5503845"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0" name="Oval 18"/>
          <p:cNvSpPr/>
          <p:nvPr/>
        </p:nvSpPr>
        <p:spPr>
          <a:xfrm>
            <a:off x="4369585" y="372004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2" name="Oval 19"/>
          <p:cNvSpPr/>
          <p:nvPr/>
        </p:nvSpPr>
        <p:spPr>
          <a:xfrm>
            <a:off x="3179637" y="3615116"/>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4" name="Straight Arrow Connector 9"/>
          <p:cNvCxnSpPr>
            <a:stCxn id="121" idx="2"/>
            <a:endCxn id="122" idx="6"/>
          </p:cNvCxnSpPr>
          <p:nvPr/>
        </p:nvCxnSpPr>
        <p:spPr>
          <a:xfrm flipH="1">
            <a:off x="4499791" y="4267081"/>
            <a:ext cx="1004054"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15" name="Straight Arrow Connector 12"/>
          <p:cNvCxnSpPr>
            <a:stCxn id="122" idx="2"/>
            <a:endCxn id="123" idx="6"/>
          </p:cNvCxnSpPr>
          <p:nvPr/>
        </p:nvCxnSpPr>
        <p:spPr>
          <a:xfrm flipH="1" flipV="1">
            <a:off x="3309843" y="4267081"/>
            <a:ext cx="1059742" cy="104929"/>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cxnSp>
        <p:nvCxnSpPr>
          <p:cNvPr id="116" name="Straight Arrow Connector 13"/>
          <p:cNvCxnSpPr>
            <a:stCxn id="123" idx="1"/>
            <a:endCxn id="118" idx="5"/>
          </p:cNvCxnSpPr>
          <p:nvPr/>
        </p:nvCxnSpPr>
        <p:spPr>
          <a:xfrm flipH="1" flipV="1">
            <a:off x="2090850" y="3838967"/>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18" name="Oval 14"/>
          <p:cNvSpPr/>
          <p:nvPr/>
        </p:nvSpPr>
        <p:spPr>
          <a:xfrm>
            <a:off x="1979712" y="3727831"/>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19" name="Straight Arrow Connector 27"/>
          <p:cNvCxnSpPr>
            <a:stCxn id="120" idx="3"/>
            <a:endCxn id="121" idx="7"/>
          </p:cNvCxnSpPr>
          <p:nvPr/>
        </p:nvCxnSpPr>
        <p:spPr>
          <a:xfrm flipH="1">
            <a:off x="5614983" y="3838967"/>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0" name="Oval 28"/>
          <p:cNvSpPr/>
          <p:nvPr/>
        </p:nvSpPr>
        <p:spPr>
          <a:xfrm>
            <a:off x="6660344" y="372783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1" name="Oval 10"/>
          <p:cNvSpPr/>
          <p:nvPr/>
        </p:nvSpPr>
        <p:spPr>
          <a:xfrm>
            <a:off x="5503845" y="420197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2" name="Oval 18"/>
          <p:cNvSpPr/>
          <p:nvPr/>
        </p:nvSpPr>
        <p:spPr>
          <a:xfrm>
            <a:off x="4369585" y="4306908"/>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3" name="Oval 19"/>
          <p:cNvSpPr/>
          <p:nvPr/>
        </p:nvSpPr>
        <p:spPr>
          <a:xfrm>
            <a:off x="3179637" y="420197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5" name="Straight Arrow Connector 9"/>
          <p:cNvCxnSpPr>
            <a:stCxn id="131" idx="2"/>
            <a:endCxn id="132" idx="6"/>
          </p:cNvCxnSpPr>
          <p:nvPr/>
        </p:nvCxnSpPr>
        <p:spPr>
          <a:xfrm flipH="1">
            <a:off x="4499791" y="4843145"/>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26" name="Straight Arrow Connector 12"/>
          <p:cNvCxnSpPr>
            <a:stCxn id="132" idx="2"/>
            <a:endCxn id="133" idx="6"/>
          </p:cNvCxnSpPr>
          <p:nvPr/>
        </p:nvCxnSpPr>
        <p:spPr>
          <a:xfrm flipH="1" flipV="1">
            <a:off x="3309843" y="4843145"/>
            <a:ext cx="1059742" cy="104929"/>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cxnSp>
        <p:nvCxnSpPr>
          <p:cNvPr id="127" name="Straight Arrow Connector 13"/>
          <p:cNvCxnSpPr>
            <a:stCxn id="133" idx="1"/>
            <a:endCxn id="128" idx="5"/>
          </p:cNvCxnSpPr>
          <p:nvPr/>
        </p:nvCxnSpPr>
        <p:spPr>
          <a:xfrm flipH="1" flipV="1">
            <a:off x="2090850" y="4415031"/>
            <a:ext cx="1107855" cy="382080"/>
          </a:xfrm>
          <a:prstGeom prst="straightConnector1">
            <a:avLst/>
          </a:prstGeom>
          <a:ln w="127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128" name="Oval 14"/>
          <p:cNvSpPr/>
          <p:nvPr/>
        </p:nvSpPr>
        <p:spPr>
          <a:xfrm>
            <a:off x="1979712" y="4303895"/>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29" name="Straight Arrow Connector 27"/>
          <p:cNvCxnSpPr>
            <a:stCxn id="130" idx="3"/>
            <a:endCxn id="131" idx="7"/>
          </p:cNvCxnSpPr>
          <p:nvPr/>
        </p:nvCxnSpPr>
        <p:spPr>
          <a:xfrm flipH="1">
            <a:off x="5614983" y="4415031"/>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30" name="Oval 28"/>
          <p:cNvSpPr/>
          <p:nvPr/>
        </p:nvSpPr>
        <p:spPr>
          <a:xfrm>
            <a:off x="6660344" y="4303895"/>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1" name="Oval 10"/>
          <p:cNvSpPr/>
          <p:nvPr/>
        </p:nvSpPr>
        <p:spPr>
          <a:xfrm>
            <a:off x="5503845" y="477804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2" name="Oval 18"/>
          <p:cNvSpPr/>
          <p:nvPr/>
        </p:nvSpPr>
        <p:spPr>
          <a:xfrm>
            <a:off x="4369585" y="4882972"/>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3" name="Oval 19"/>
          <p:cNvSpPr/>
          <p:nvPr/>
        </p:nvSpPr>
        <p:spPr>
          <a:xfrm>
            <a:off x="3179637" y="4778043"/>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5" name="Straight Arrow Connector 9"/>
          <p:cNvCxnSpPr>
            <a:stCxn id="141" idx="2"/>
            <a:endCxn id="142" idx="6"/>
          </p:cNvCxnSpPr>
          <p:nvPr/>
        </p:nvCxnSpPr>
        <p:spPr>
          <a:xfrm flipH="1">
            <a:off x="4499791" y="5419209"/>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6" name="Straight Arrow Connector 12"/>
          <p:cNvCxnSpPr>
            <a:stCxn id="142" idx="2"/>
            <a:endCxn id="143" idx="6"/>
          </p:cNvCxnSpPr>
          <p:nvPr/>
        </p:nvCxnSpPr>
        <p:spPr>
          <a:xfrm flipH="1" flipV="1">
            <a:off x="3309843" y="5419209"/>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7" name="Straight Arrow Connector 13"/>
          <p:cNvCxnSpPr>
            <a:stCxn id="143" idx="1"/>
            <a:endCxn id="138" idx="5"/>
          </p:cNvCxnSpPr>
          <p:nvPr/>
        </p:nvCxnSpPr>
        <p:spPr>
          <a:xfrm flipH="1" flipV="1">
            <a:off x="2090850" y="4991095"/>
            <a:ext cx="1107855" cy="382080"/>
          </a:xfrm>
          <a:prstGeom prst="straightConnector1">
            <a:avLst/>
          </a:prstGeom>
          <a:ln w="12700">
            <a:solidFill>
              <a:schemeClr val="tx1">
                <a:lumMod val="65000"/>
                <a:lumOff val="35000"/>
              </a:schemeClr>
            </a:solidFill>
            <a:prstDash val="dash"/>
            <a:headEnd type="none"/>
            <a:tailEnd type="none" w="med" len="lg"/>
          </a:ln>
        </p:spPr>
        <p:style>
          <a:lnRef idx="1">
            <a:schemeClr val="accent1"/>
          </a:lnRef>
          <a:fillRef idx="0">
            <a:schemeClr val="accent1"/>
          </a:fillRef>
          <a:effectRef idx="0">
            <a:schemeClr val="accent1"/>
          </a:effectRef>
          <a:fontRef idx="minor">
            <a:schemeClr val="tx1"/>
          </a:fontRef>
        </p:style>
      </p:cxnSp>
      <p:sp>
        <p:nvSpPr>
          <p:cNvPr id="138" name="Oval 14"/>
          <p:cNvSpPr/>
          <p:nvPr/>
        </p:nvSpPr>
        <p:spPr>
          <a:xfrm>
            <a:off x="1979712" y="4879959"/>
            <a:ext cx="130206" cy="130204"/>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39" name="Straight Arrow Connector 27"/>
          <p:cNvCxnSpPr>
            <a:stCxn id="140" idx="3"/>
            <a:endCxn id="141" idx="7"/>
          </p:cNvCxnSpPr>
          <p:nvPr/>
        </p:nvCxnSpPr>
        <p:spPr>
          <a:xfrm flipH="1">
            <a:off x="5614983" y="4991095"/>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0" name="Oval 28"/>
          <p:cNvSpPr/>
          <p:nvPr/>
        </p:nvSpPr>
        <p:spPr>
          <a:xfrm>
            <a:off x="6660344" y="4879959"/>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1" name="Oval 10"/>
          <p:cNvSpPr/>
          <p:nvPr/>
        </p:nvSpPr>
        <p:spPr>
          <a:xfrm>
            <a:off x="5503845"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2" name="Oval 18"/>
          <p:cNvSpPr/>
          <p:nvPr/>
        </p:nvSpPr>
        <p:spPr>
          <a:xfrm>
            <a:off x="4369585" y="5459036"/>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43" name="Oval 19"/>
          <p:cNvSpPr/>
          <p:nvPr/>
        </p:nvSpPr>
        <p:spPr>
          <a:xfrm>
            <a:off x="3179637" y="5354107"/>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5" name="Straight Arrow Connector 9"/>
          <p:cNvCxnSpPr>
            <a:stCxn id="151" idx="2"/>
            <a:endCxn id="152" idx="6"/>
          </p:cNvCxnSpPr>
          <p:nvPr/>
        </p:nvCxnSpPr>
        <p:spPr>
          <a:xfrm flipH="1">
            <a:off x="4499791" y="5995273"/>
            <a:ext cx="1004054"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6" name="Straight Arrow Connector 12"/>
          <p:cNvCxnSpPr>
            <a:stCxn id="152" idx="2"/>
            <a:endCxn id="153" idx="6"/>
          </p:cNvCxnSpPr>
          <p:nvPr/>
        </p:nvCxnSpPr>
        <p:spPr>
          <a:xfrm flipH="1" flipV="1">
            <a:off x="3309843" y="5995273"/>
            <a:ext cx="1059742" cy="104929"/>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47" name="Straight Arrow Connector 13"/>
          <p:cNvCxnSpPr>
            <a:stCxn id="153" idx="1"/>
            <a:endCxn id="148" idx="5"/>
          </p:cNvCxnSpPr>
          <p:nvPr/>
        </p:nvCxnSpPr>
        <p:spPr>
          <a:xfrm flipH="1" flipV="1">
            <a:off x="2090850" y="5567159"/>
            <a:ext cx="1107855"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Oval 14"/>
          <p:cNvSpPr/>
          <p:nvPr/>
        </p:nvSpPr>
        <p:spPr>
          <a:xfrm>
            <a:off x="1979712"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9" name="Straight Arrow Connector 27"/>
          <p:cNvCxnSpPr>
            <a:stCxn id="150" idx="3"/>
            <a:endCxn id="151" idx="7"/>
          </p:cNvCxnSpPr>
          <p:nvPr/>
        </p:nvCxnSpPr>
        <p:spPr>
          <a:xfrm flipH="1">
            <a:off x="5614983" y="5567159"/>
            <a:ext cx="1064429" cy="382080"/>
          </a:xfrm>
          <a:prstGeom prst="straightConnector1">
            <a:avLst/>
          </a:prstGeom>
          <a:ln w="127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0" name="Oval 28"/>
          <p:cNvSpPr/>
          <p:nvPr/>
        </p:nvSpPr>
        <p:spPr>
          <a:xfrm>
            <a:off x="6660344" y="5456023"/>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1" name="Oval 10"/>
          <p:cNvSpPr/>
          <p:nvPr/>
        </p:nvSpPr>
        <p:spPr>
          <a:xfrm>
            <a:off x="5503845"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2" name="Oval 18"/>
          <p:cNvSpPr/>
          <p:nvPr/>
        </p:nvSpPr>
        <p:spPr>
          <a:xfrm>
            <a:off x="4369585" y="6035100"/>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3" name="Oval 19"/>
          <p:cNvSpPr/>
          <p:nvPr/>
        </p:nvSpPr>
        <p:spPr>
          <a:xfrm>
            <a:off x="3179637" y="5930171"/>
            <a:ext cx="130206" cy="130204"/>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54" name="Pravá složená závorka 153"/>
          <p:cNvSpPr/>
          <p:nvPr/>
        </p:nvSpPr>
        <p:spPr>
          <a:xfrm>
            <a:off x="6907078" y="2431162"/>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TextovéPole 154"/>
          <p:cNvSpPr txBox="1"/>
          <p:nvPr/>
        </p:nvSpPr>
        <p:spPr>
          <a:xfrm>
            <a:off x="7061458" y="2688372"/>
            <a:ext cx="1420582" cy="369332"/>
          </a:xfrm>
          <a:prstGeom prst="rect">
            <a:avLst/>
          </a:prstGeom>
          <a:noFill/>
        </p:spPr>
        <p:txBody>
          <a:bodyPr wrap="none" rtlCol="0">
            <a:spAutoFit/>
          </a:bodyPr>
          <a:lstStyle/>
          <a:p>
            <a:r>
              <a:rPr lang="en-US" dirty="0" smtClean="0">
                <a:solidFill>
                  <a:schemeClr val="tx2"/>
                </a:solidFill>
                <a:latin typeface="+mn-lt"/>
              </a:rPr>
              <a:t>path tracing</a:t>
            </a:r>
          </a:p>
        </p:txBody>
      </p:sp>
      <p:sp>
        <p:nvSpPr>
          <p:cNvPr id="156" name="Pravá složená závorka 155"/>
          <p:cNvSpPr/>
          <p:nvPr/>
        </p:nvSpPr>
        <p:spPr>
          <a:xfrm>
            <a:off x="6907078" y="4725144"/>
            <a:ext cx="144016" cy="936104"/>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TextovéPole 156"/>
          <p:cNvSpPr txBox="1"/>
          <p:nvPr/>
        </p:nvSpPr>
        <p:spPr>
          <a:xfrm>
            <a:off x="7061458" y="4982354"/>
            <a:ext cx="1422184" cy="369332"/>
          </a:xfrm>
          <a:prstGeom prst="rect">
            <a:avLst/>
          </a:prstGeom>
          <a:noFill/>
        </p:spPr>
        <p:txBody>
          <a:bodyPr wrap="none" rtlCol="0">
            <a:spAutoFit/>
          </a:bodyPr>
          <a:lstStyle/>
          <a:p>
            <a:r>
              <a:rPr lang="en-US" dirty="0" smtClean="0">
                <a:solidFill>
                  <a:schemeClr val="tx2"/>
                </a:solidFill>
                <a:latin typeface="+mn-lt"/>
              </a:rPr>
              <a:t>light tracing</a:t>
            </a:r>
          </a:p>
        </p:txBody>
      </p:sp>
      <p:sp>
        <p:nvSpPr>
          <p:cNvPr id="159" name="Pravá složená závorka 158"/>
          <p:cNvSpPr/>
          <p:nvPr/>
        </p:nvSpPr>
        <p:spPr>
          <a:xfrm>
            <a:off x="6907078" y="4149080"/>
            <a:ext cx="144016" cy="360040"/>
          </a:xfrm>
          <a:prstGeom prst="rightBrace">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TextovéPole 159"/>
          <p:cNvSpPr txBox="1"/>
          <p:nvPr/>
        </p:nvSpPr>
        <p:spPr>
          <a:xfrm>
            <a:off x="7061458" y="4122344"/>
            <a:ext cx="718466" cy="369332"/>
          </a:xfrm>
          <a:prstGeom prst="rect">
            <a:avLst/>
          </a:prstGeom>
          <a:noFill/>
        </p:spPr>
        <p:txBody>
          <a:bodyPr wrap="none" rtlCol="0">
            <a:spAutoFit/>
          </a:bodyPr>
          <a:lstStyle/>
          <a:p>
            <a:r>
              <a:rPr lang="en-US" dirty="0" smtClean="0">
                <a:solidFill>
                  <a:schemeClr val="tx2"/>
                </a:solidFill>
                <a:latin typeface="+mn-lt"/>
              </a:rPr>
              <a:t>VPLs</a:t>
            </a:r>
          </a:p>
        </p:txBody>
      </p:sp>
      <p:sp>
        <p:nvSpPr>
          <p:cNvPr id="161" name="TextBox 19"/>
          <p:cNvSpPr txBox="1"/>
          <p:nvPr/>
        </p:nvSpPr>
        <p:spPr>
          <a:xfrm>
            <a:off x="6416868" y="180135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2" name="TextBox 19"/>
          <p:cNvSpPr txBox="1"/>
          <p:nvPr/>
        </p:nvSpPr>
        <p:spPr>
          <a:xfrm>
            <a:off x="5859200" y="293771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3" name="TextBox 19"/>
          <p:cNvSpPr txBox="1"/>
          <p:nvPr/>
        </p:nvSpPr>
        <p:spPr>
          <a:xfrm>
            <a:off x="4688676" y="382652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4" name="TextBox 19"/>
          <p:cNvSpPr txBox="1"/>
          <p:nvPr/>
        </p:nvSpPr>
        <p:spPr>
          <a:xfrm>
            <a:off x="3491880" y="4377878"/>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5" name="TextBox 19"/>
          <p:cNvSpPr txBox="1"/>
          <p:nvPr/>
        </p:nvSpPr>
        <p:spPr>
          <a:xfrm>
            <a:off x="2267744" y="4681676"/>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6" name="TextBox 19"/>
          <p:cNvSpPr txBox="1"/>
          <p:nvPr/>
        </p:nvSpPr>
        <p:spPr>
          <a:xfrm>
            <a:off x="1475656" y="488193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167" name="TextovéPole 166"/>
          <p:cNvSpPr txBox="1"/>
          <p:nvPr/>
        </p:nvSpPr>
        <p:spPr>
          <a:xfrm>
            <a:off x="1152450" y="3524815"/>
            <a:ext cx="669927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3600" dirty="0" smtClean="0">
                <a:latin typeface="+mn-lt"/>
              </a:rPr>
              <a:t>no single technique importance </a:t>
            </a:r>
          </a:p>
          <a:p>
            <a:pPr algn="ctr"/>
            <a:r>
              <a:rPr lang="en-US" sz="3600" dirty="0" smtClean="0">
                <a:latin typeface="+mn-lt"/>
              </a:rPr>
              <a:t>samples all the terms</a:t>
            </a:r>
          </a:p>
        </p:txBody>
      </p:sp>
      <p:sp>
        <p:nvSpPr>
          <p:cNvPr id="80" name="Zástupný symbol pro zápatí 79"/>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1970233033"/>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noFill/>
        </p:spPr>
        <p:txBody>
          <a:bodyPr/>
          <a:lstStyle/>
          <a:p>
            <a:r>
              <a:rPr lang="en-US" dirty="0" smtClean="0"/>
              <a:t>Multiple Importance Sampling (MIS)</a:t>
            </a:r>
            <a:endParaRPr lang="en-US" dirty="0" smtClean="0">
              <a:latin typeface="Arial CE" charset="-18"/>
            </a:endParaRPr>
          </a:p>
        </p:txBody>
      </p:sp>
      <p:sp>
        <p:nvSpPr>
          <p:cNvPr id="41987" name="Freeform 3"/>
          <p:cNvSpPr>
            <a:spLocks/>
          </p:cNvSpPr>
          <p:nvPr/>
        </p:nvSpPr>
        <p:spPr bwMode="auto">
          <a:xfrm>
            <a:off x="3707904" y="3412132"/>
            <a:ext cx="4841404" cy="2897188"/>
          </a:xfrm>
          <a:custGeom>
            <a:avLst/>
            <a:gdLst>
              <a:gd name="T0" fmla="*/ 192 w 3841"/>
              <a:gd name="T1" fmla="*/ 1680 h 1825"/>
              <a:gd name="T2" fmla="*/ 384 w 3841"/>
              <a:gd name="T3" fmla="*/ 1440 h 1825"/>
              <a:gd name="T4" fmla="*/ 480 w 3841"/>
              <a:gd name="T5" fmla="*/ 1248 h 1825"/>
              <a:gd name="T6" fmla="*/ 624 w 3841"/>
              <a:gd name="T7" fmla="*/ 720 h 1825"/>
              <a:gd name="T8" fmla="*/ 720 w 3841"/>
              <a:gd name="T9" fmla="*/ 336 h 1825"/>
              <a:gd name="T10" fmla="*/ 816 w 3841"/>
              <a:gd name="T11" fmla="*/ 144 h 1825"/>
              <a:gd name="T12" fmla="*/ 912 w 3841"/>
              <a:gd name="T13" fmla="*/ 0 h 1825"/>
              <a:gd name="T14" fmla="*/ 1008 w 3841"/>
              <a:gd name="T15" fmla="*/ 0 h 1825"/>
              <a:gd name="T16" fmla="*/ 1104 w 3841"/>
              <a:gd name="T17" fmla="*/ 144 h 1825"/>
              <a:gd name="T18" fmla="*/ 1296 w 3841"/>
              <a:gd name="T19" fmla="*/ 528 h 1825"/>
              <a:gd name="T20" fmla="*/ 1488 w 3841"/>
              <a:gd name="T21" fmla="*/ 960 h 1825"/>
              <a:gd name="T22" fmla="*/ 1632 w 3841"/>
              <a:gd name="T23" fmla="*/ 1248 h 1825"/>
              <a:gd name="T24" fmla="*/ 1824 w 3841"/>
              <a:gd name="T25" fmla="*/ 1392 h 1825"/>
              <a:gd name="T26" fmla="*/ 2016 w 3841"/>
              <a:gd name="T27" fmla="*/ 1440 h 1825"/>
              <a:gd name="T28" fmla="*/ 2208 w 3841"/>
              <a:gd name="T29" fmla="*/ 1440 h 1825"/>
              <a:gd name="T30" fmla="*/ 2352 w 3841"/>
              <a:gd name="T31" fmla="*/ 1392 h 1825"/>
              <a:gd name="T32" fmla="*/ 2448 w 3841"/>
              <a:gd name="T33" fmla="*/ 1200 h 1825"/>
              <a:gd name="T34" fmla="*/ 2544 w 3841"/>
              <a:gd name="T35" fmla="*/ 864 h 1825"/>
              <a:gd name="T36" fmla="*/ 2640 w 3841"/>
              <a:gd name="T37" fmla="*/ 672 h 1825"/>
              <a:gd name="T38" fmla="*/ 2736 w 3841"/>
              <a:gd name="T39" fmla="*/ 624 h 1825"/>
              <a:gd name="T40" fmla="*/ 2832 w 3841"/>
              <a:gd name="T41" fmla="*/ 672 h 1825"/>
              <a:gd name="T42" fmla="*/ 3024 w 3841"/>
              <a:gd name="T43" fmla="*/ 1056 h 1825"/>
              <a:gd name="T44" fmla="*/ 3216 w 3841"/>
              <a:gd name="T45" fmla="*/ 1440 h 1825"/>
              <a:gd name="T46" fmla="*/ 3408 w 3841"/>
              <a:gd name="T47" fmla="*/ 1632 h 1825"/>
              <a:gd name="T48" fmla="*/ 3600 w 3841"/>
              <a:gd name="T49" fmla="*/ 1728 h 1825"/>
              <a:gd name="T50" fmla="*/ 3840 w 3841"/>
              <a:gd name="T51" fmla="*/ 1776 h 1825"/>
              <a:gd name="T52" fmla="*/ 3840 w 3841"/>
              <a:gd name="T53" fmla="*/ 1824 h 1825"/>
              <a:gd name="T54" fmla="*/ 0 w 3841"/>
              <a:gd name="T55" fmla="*/ 1824 h 1825"/>
              <a:gd name="T56" fmla="*/ 192 w 3841"/>
              <a:gd name="T57" fmla="*/ 1680 h 1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841"/>
              <a:gd name="T88" fmla="*/ 0 h 1825"/>
              <a:gd name="T89" fmla="*/ 3841 w 3841"/>
              <a:gd name="T90" fmla="*/ 1825 h 18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841" h="1825">
                <a:moveTo>
                  <a:pt x="192" y="1680"/>
                </a:moveTo>
                <a:lnTo>
                  <a:pt x="384" y="1440"/>
                </a:lnTo>
                <a:lnTo>
                  <a:pt x="480" y="1248"/>
                </a:lnTo>
                <a:lnTo>
                  <a:pt x="624" y="720"/>
                </a:lnTo>
                <a:lnTo>
                  <a:pt x="720" y="336"/>
                </a:lnTo>
                <a:lnTo>
                  <a:pt x="816" y="144"/>
                </a:lnTo>
                <a:lnTo>
                  <a:pt x="912" y="0"/>
                </a:lnTo>
                <a:lnTo>
                  <a:pt x="1008" y="0"/>
                </a:lnTo>
                <a:lnTo>
                  <a:pt x="1104" y="144"/>
                </a:lnTo>
                <a:lnTo>
                  <a:pt x="1296" y="528"/>
                </a:lnTo>
                <a:lnTo>
                  <a:pt x="1488" y="960"/>
                </a:lnTo>
                <a:lnTo>
                  <a:pt x="1632" y="1248"/>
                </a:lnTo>
                <a:lnTo>
                  <a:pt x="1824" y="1392"/>
                </a:lnTo>
                <a:lnTo>
                  <a:pt x="2016" y="1440"/>
                </a:lnTo>
                <a:lnTo>
                  <a:pt x="2208" y="1440"/>
                </a:lnTo>
                <a:lnTo>
                  <a:pt x="2352" y="1392"/>
                </a:lnTo>
                <a:lnTo>
                  <a:pt x="2448" y="1200"/>
                </a:lnTo>
                <a:lnTo>
                  <a:pt x="2544" y="864"/>
                </a:lnTo>
                <a:lnTo>
                  <a:pt x="2640" y="672"/>
                </a:lnTo>
                <a:lnTo>
                  <a:pt x="2736" y="624"/>
                </a:lnTo>
                <a:lnTo>
                  <a:pt x="2832" y="672"/>
                </a:lnTo>
                <a:lnTo>
                  <a:pt x="3024" y="1056"/>
                </a:lnTo>
                <a:lnTo>
                  <a:pt x="3216" y="1440"/>
                </a:lnTo>
                <a:lnTo>
                  <a:pt x="3408" y="1632"/>
                </a:lnTo>
                <a:lnTo>
                  <a:pt x="3600" y="1728"/>
                </a:lnTo>
                <a:lnTo>
                  <a:pt x="3840" y="1776"/>
                </a:lnTo>
                <a:lnTo>
                  <a:pt x="3840" y="1824"/>
                </a:lnTo>
                <a:lnTo>
                  <a:pt x="0" y="1824"/>
                </a:lnTo>
                <a:lnTo>
                  <a:pt x="192" y="1680"/>
                </a:lnTo>
              </a:path>
            </a:pathLst>
          </a:custGeom>
          <a:solidFill>
            <a:schemeClr val="bg1">
              <a:lumMod val="95000"/>
            </a:schemeClr>
          </a:solidFill>
          <a:ln w="12700" cap="rnd" cmpd="sng">
            <a:solidFill>
              <a:schemeClr val="tx1"/>
            </a:solidFill>
            <a:prstDash val="solid"/>
            <a:round/>
            <a:headEnd type="none" w="med" len="med"/>
            <a:tailEnd type="none" w="med" len="med"/>
          </a:ln>
        </p:spPr>
        <p:txBody>
          <a:bodyPr/>
          <a:lstStyle/>
          <a:p>
            <a:endParaRPr lang="en-US"/>
          </a:p>
        </p:txBody>
      </p:sp>
      <p:sp>
        <p:nvSpPr>
          <p:cNvPr id="41988" name="Rectangle 4"/>
          <p:cNvSpPr>
            <a:spLocks noChangeArrowheads="1"/>
          </p:cNvSpPr>
          <p:nvPr/>
        </p:nvSpPr>
        <p:spPr bwMode="auto">
          <a:xfrm>
            <a:off x="3717988" y="2662832"/>
            <a:ext cx="4819976" cy="3632200"/>
          </a:xfrm>
          <a:prstGeom prst="rect">
            <a:avLst/>
          </a:prstGeom>
          <a:noFill/>
          <a:ln w="25400">
            <a:solidFill>
              <a:schemeClr val="tx1"/>
            </a:solidFill>
            <a:miter lim="800000"/>
            <a:headEnd/>
            <a:tailEnd/>
          </a:ln>
        </p:spPr>
        <p:txBody>
          <a:bodyPr wrap="none" anchor="ctr"/>
          <a:lstStyle/>
          <a:p>
            <a:endParaRPr lang="en-US" dirty="0">
              <a:solidFill>
                <a:schemeClr val="tx2"/>
              </a:solidFill>
            </a:endParaRPr>
          </a:p>
        </p:txBody>
      </p:sp>
      <p:sp>
        <p:nvSpPr>
          <p:cNvPr id="41989" name="Rectangle 5"/>
          <p:cNvSpPr>
            <a:spLocks noChangeArrowheads="1"/>
          </p:cNvSpPr>
          <p:nvPr/>
        </p:nvSpPr>
        <p:spPr bwMode="auto">
          <a:xfrm>
            <a:off x="4057516" y="3150848"/>
            <a:ext cx="595654" cy="520655"/>
          </a:xfrm>
          <a:prstGeom prst="rect">
            <a:avLst/>
          </a:prstGeom>
          <a:noFill/>
          <a:ln w="12700">
            <a:noFill/>
            <a:miter lim="800000"/>
            <a:headEnd/>
            <a:tailEnd/>
          </a:ln>
        </p:spPr>
        <p:txBody>
          <a:bodyPr wrap="none" lIns="90488" tIns="44450" rIns="90488" bIns="44450">
            <a:spAutoFit/>
          </a:bodyPr>
          <a:lstStyle/>
          <a:p>
            <a:r>
              <a:rPr lang="cs-CZ" sz="2800" i="1" dirty="0">
                <a:latin typeface="+mj-lt"/>
              </a:rPr>
              <a:t>f</a:t>
            </a:r>
            <a:r>
              <a:rPr lang="cs-CZ" sz="2800" dirty="0">
                <a:latin typeface="+mj-lt"/>
              </a:rPr>
              <a:t>(</a:t>
            </a:r>
            <a:r>
              <a:rPr lang="cs-CZ" sz="2800" i="1" dirty="0">
                <a:latin typeface="+mj-lt"/>
              </a:rPr>
              <a:t>x</a:t>
            </a:r>
            <a:r>
              <a:rPr lang="cs-CZ" sz="2800" dirty="0">
                <a:latin typeface="+mj-lt"/>
              </a:rPr>
              <a:t>)</a:t>
            </a:r>
          </a:p>
        </p:txBody>
      </p:sp>
      <p:sp>
        <p:nvSpPr>
          <p:cNvPr id="41992" name="Freeform 8"/>
          <p:cNvSpPr>
            <a:spLocks/>
          </p:cNvSpPr>
          <p:nvPr/>
        </p:nvSpPr>
        <p:spPr bwMode="auto">
          <a:xfrm>
            <a:off x="3707904" y="4707532"/>
            <a:ext cx="3631368" cy="1601788"/>
          </a:xfrm>
          <a:custGeom>
            <a:avLst/>
            <a:gdLst>
              <a:gd name="T0" fmla="*/ 0 w 2881"/>
              <a:gd name="T1" fmla="*/ 1008 h 1009"/>
              <a:gd name="T2" fmla="*/ 336 w 2881"/>
              <a:gd name="T3" fmla="*/ 889 h 1009"/>
              <a:gd name="T4" fmla="*/ 576 w 2881"/>
              <a:gd name="T5" fmla="*/ 712 h 1009"/>
              <a:gd name="T6" fmla="*/ 768 w 2881"/>
              <a:gd name="T7" fmla="*/ 415 h 1009"/>
              <a:gd name="T8" fmla="*/ 912 w 2881"/>
              <a:gd name="T9" fmla="*/ 59 h 1009"/>
              <a:gd name="T10" fmla="*/ 1008 w 2881"/>
              <a:gd name="T11" fmla="*/ 0 h 1009"/>
              <a:gd name="T12" fmla="*/ 1104 w 2881"/>
              <a:gd name="T13" fmla="*/ 59 h 1009"/>
              <a:gd name="T14" fmla="*/ 1200 w 2881"/>
              <a:gd name="T15" fmla="*/ 237 h 1009"/>
              <a:gd name="T16" fmla="*/ 1296 w 2881"/>
              <a:gd name="T17" fmla="*/ 415 h 1009"/>
              <a:gd name="T18" fmla="*/ 1536 w 2881"/>
              <a:gd name="T19" fmla="*/ 720 h 1009"/>
              <a:gd name="T20" fmla="*/ 1824 w 2881"/>
              <a:gd name="T21" fmla="*/ 830 h 1009"/>
              <a:gd name="T22" fmla="*/ 2112 w 2881"/>
              <a:gd name="T23" fmla="*/ 889 h 1009"/>
              <a:gd name="T24" fmla="*/ 2496 w 2881"/>
              <a:gd name="T25" fmla="*/ 949 h 1009"/>
              <a:gd name="T26" fmla="*/ 2880 w 2881"/>
              <a:gd name="T27" fmla="*/ 1008 h 100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81"/>
              <a:gd name="T43" fmla="*/ 0 h 1009"/>
              <a:gd name="T44" fmla="*/ 2881 w 2881"/>
              <a:gd name="T45" fmla="*/ 1009 h 100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81" h="1009">
                <a:moveTo>
                  <a:pt x="0" y="1008"/>
                </a:moveTo>
                <a:lnTo>
                  <a:pt x="336" y="889"/>
                </a:lnTo>
                <a:lnTo>
                  <a:pt x="576" y="712"/>
                </a:lnTo>
                <a:lnTo>
                  <a:pt x="768" y="415"/>
                </a:lnTo>
                <a:lnTo>
                  <a:pt x="912" y="59"/>
                </a:lnTo>
                <a:lnTo>
                  <a:pt x="1008" y="0"/>
                </a:lnTo>
                <a:lnTo>
                  <a:pt x="1104" y="59"/>
                </a:lnTo>
                <a:lnTo>
                  <a:pt x="1200" y="237"/>
                </a:lnTo>
                <a:lnTo>
                  <a:pt x="1296" y="415"/>
                </a:lnTo>
                <a:lnTo>
                  <a:pt x="1536" y="720"/>
                </a:lnTo>
                <a:lnTo>
                  <a:pt x="1824" y="830"/>
                </a:lnTo>
                <a:lnTo>
                  <a:pt x="2112" y="889"/>
                </a:lnTo>
                <a:lnTo>
                  <a:pt x="2496" y="949"/>
                </a:lnTo>
                <a:lnTo>
                  <a:pt x="2880" y="1008"/>
                </a:lnTo>
              </a:path>
            </a:pathLst>
          </a:custGeom>
          <a:noFill/>
          <a:ln w="25400" cap="rnd" cmpd="sng">
            <a:solidFill>
              <a:srgbClr val="00B050"/>
            </a:solidFill>
            <a:prstDash val="solid"/>
            <a:round/>
            <a:headEnd type="none" w="med" len="med"/>
            <a:tailEnd type="none" w="med" len="med"/>
          </a:ln>
        </p:spPr>
        <p:txBody>
          <a:bodyPr/>
          <a:lstStyle/>
          <a:p>
            <a:endParaRPr lang="en-US"/>
          </a:p>
        </p:txBody>
      </p:sp>
      <p:sp>
        <p:nvSpPr>
          <p:cNvPr id="41993" name="Freeform 9"/>
          <p:cNvSpPr>
            <a:spLocks/>
          </p:cNvSpPr>
          <p:nvPr/>
        </p:nvSpPr>
        <p:spPr bwMode="auto">
          <a:xfrm>
            <a:off x="4857438" y="5164732"/>
            <a:ext cx="3691870" cy="1144588"/>
          </a:xfrm>
          <a:custGeom>
            <a:avLst/>
            <a:gdLst>
              <a:gd name="T0" fmla="*/ 2928 w 2929"/>
              <a:gd name="T1" fmla="*/ 672 h 721"/>
              <a:gd name="T2" fmla="*/ 2544 w 2929"/>
              <a:gd name="T3" fmla="*/ 635 h 721"/>
              <a:gd name="T4" fmla="*/ 2304 w 2929"/>
              <a:gd name="T5" fmla="*/ 508 h 721"/>
              <a:gd name="T6" fmla="*/ 2112 w 2929"/>
              <a:gd name="T7" fmla="*/ 296 h 721"/>
              <a:gd name="T8" fmla="*/ 1968 w 2929"/>
              <a:gd name="T9" fmla="*/ 96 h 721"/>
              <a:gd name="T10" fmla="*/ 1872 w 2929"/>
              <a:gd name="T11" fmla="*/ 0 h 721"/>
              <a:gd name="T12" fmla="*/ 1776 w 2929"/>
              <a:gd name="T13" fmla="*/ 42 h 721"/>
              <a:gd name="T14" fmla="*/ 1680 w 2929"/>
              <a:gd name="T15" fmla="*/ 169 h 721"/>
              <a:gd name="T16" fmla="*/ 1584 w 2929"/>
              <a:gd name="T17" fmla="*/ 296 h 721"/>
              <a:gd name="T18" fmla="*/ 1344 w 2929"/>
              <a:gd name="T19" fmla="*/ 480 h 721"/>
              <a:gd name="T20" fmla="*/ 1056 w 2929"/>
              <a:gd name="T21" fmla="*/ 593 h 721"/>
              <a:gd name="T22" fmla="*/ 768 w 2929"/>
              <a:gd name="T23" fmla="*/ 635 h 721"/>
              <a:gd name="T24" fmla="*/ 384 w 2929"/>
              <a:gd name="T25" fmla="*/ 678 h 721"/>
              <a:gd name="T26" fmla="*/ 0 w 2929"/>
              <a:gd name="T27" fmla="*/ 720 h 7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9"/>
              <a:gd name="T43" fmla="*/ 0 h 721"/>
              <a:gd name="T44" fmla="*/ 2929 w 2929"/>
              <a:gd name="T45" fmla="*/ 721 h 7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9" h="721">
                <a:moveTo>
                  <a:pt x="2928" y="672"/>
                </a:moveTo>
                <a:lnTo>
                  <a:pt x="2544" y="635"/>
                </a:lnTo>
                <a:lnTo>
                  <a:pt x="2304" y="508"/>
                </a:lnTo>
                <a:lnTo>
                  <a:pt x="2112" y="296"/>
                </a:lnTo>
                <a:lnTo>
                  <a:pt x="1968" y="96"/>
                </a:lnTo>
                <a:lnTo>
                  <a:pt x="1872" y="0"/>
                </a:lnTo>
                <a:lnTo>
                  <a:pt x="1776" y="42"/>
                </a:lnTo>
                <a:lnTo>
                  <a:pt x="1680" y="169"/>
                </a:lnTo>
                <a:lnTo>
                  <a:pt x="1584" y="296"/>
                </a:lnTo>
                <a:lnTo>
                  <a:pt x="1344" y="480"/>
                </a:lnTo>
                <a:lnTo>
                  <a:pt x="1056" y="593"/>
                </a:lnTo>
                <a:lnTo>
                  <a:pt x="768" y="635"/>
                </a:lnTo>
                <a:lnTo>
                  <a:pt x="384" y="678"/>
                </a:lnTo>
                <a:lnTo>
                  <a:pt x="0" y="720"/>
                </a:lnTo>
              </a:path>
            </a:pathLst>
          </a:custGeom>
          <a:noFill/>
          <a:ln w="25400" cap="rnd" cmpd="sng">
            <a:solidFill>
              <a:schemeClr val="accent2"/>
            </a:solidFill>
            <a:prstDash val="solid"/>
            <a:round/>
            <a:headEnd type="none" w="med" len="med"/>
            <a:tailEnd type="none" w="med" len="med"/>
          </a:ln>
        </p:spPr>
        <p:txBody>
          <a:bodyPr/>
          <a:lstStyle/>
          <a:p>
            <a:endParaRPr lang="en-US"/>
          </a:p>
        </p:txBody>
      </p:sp>
      <p:sp>
        <p:nvSpPr>
          <p:cNvPr id="41994" name="Rectangle 10"/>
          <p:cNvSpPr>
            <a:spLocks noChangeArrowheads="1"/>
          </p:cNvSpPr>
          <p:nvPr/>
        </p:nvSpPr>
        <p:spPr bwMode="auto">
          <a:xfrm>
            <a:off x="4516860" y="5333007"/>
            <a:ext cx="977833" cy="520655"/>
          </a:xfrm>
          <a:prstGeom prst="rect">
            <a:avLst/>
          </a:prstGeom>
          <a:noFill/>
          <a:ln w="12700">
            <a:noFill/>
            <a:miter lim="800000"/>
            <a:headEnd/>
            <a:tailEnd/>
          </a:ln>
        </p:spPr>
        <p:txBody>
          <a:bodyPr wrap="none" lIns="90488" tIns="44450" rIns="90488" bIns="44450">
            <a:spAutoFit/>
          </a:bodyPr>
          <a:lstStyle/>
          <a:p>
            <a:r>
              <a:rPr lang="cs-CZ" sz="2800" i="1" dirty="0" smtClean="0">
                <a:solidFill>
                  <a:srgbClr val="00B050"/>
                </a:solidFill>
                <a:latin typeface="+mj-lt"/>
              </a:rPr>
              <a:t>p</a:t>
            </a:r>
            <a:r>
              <a:rPr lang="en-US" sz="2800" i="1" baseline="-25000" dirty="0" smtClean="0">
                <a:solidFill>
                  <a:srgbClr val="00B050"/>
                </a:solidFill>
                <a:latin typeface="+mj-lt"/>
              </a:rPr>
              <a:t>a</a:t>
            </a:r>
            <a:r>
              <a:rPr lang="cs-CZ" sz="2800" dirty="0" smtClean="0">
                <a:solidFill>
                  <a:srgbClr val="00B050"/>
                </a:solidFill>
                <a:latin typeface="+mj-lt"/>
              </a:rPr>
              <a:t>(</a:t>
            </a:r>
            <a:r>
              <a:rPr lang="cs-CZ" sz="2800" i="1" dirty="0" smtClean="0">
                <a:solidFill>
                  <a:srgbClr val="00B050"/>
                </a:solidFill>
                <a:latin typeface="+mj-lt"/>
              </a:rPr>
              <a:t>x</a:t>
            </a:r>
            <a:r>
              <a:rPr lang="cs-CZ" sz="2800" dirty="0">
                <a:solidFill>
                  <a:srgbClr val="00B050"/>
                </a:solidFill>
                <a:latin typeface="+mj-lt"/>
              </a:rPr>
              <a:t>)</a:t>
            </a:r>
          </a:p>
        </p:txBody>
      </p:sp>
      <p:sp>
        <p:nvSpPr>
          <p:cNvPr id="41995" name="Rectangle 11"/>
          <p:cNvSpPr>
            <a:spLocks noChangeArrowheads="1"/>
          </p:cNvSpPr>
          <p:nvPr/>
        </p:nvSpPr>
        <p:spPr bwMode="auto">
          <a:xfrm>
            <a:off x="6700708" y="5561607"/>
            <a:ext cx="772568" cy="520655"/>
          </a:xfrm>
          <a:prstGeom prst="rect">
            <a:avLst/>
          </a:prstGeom>
          <a:noFill/>
          <a:ln w="12700">
            <a:noFill/>
            <a:miter lim="800000"/>
            <a:headEnd/>
            <a:tailEnd/>
          </a:ln>
        </p:spPr>
        <p:txBody>
          <a:bodyPr wrap="none" lIns="90488" tIns="44450" rIns="90488" bIns="44450">
            <a:spAutoFit/>
          </a:bodyPr>
          <a:lstStyle/>
          <a:p>
            <a:r>
              <a:rPr lang="cs-CZ" sz="2800" i="1" dirty="0" smtClean="0">
                <a:solidFill>
                  <a:schemeClr val="accent2"/>
                </a:solidFill>
                <a:latin typeface="+mj-lt"/>
              </a:rPr>
              <a:t>p</a:t>
            </a:r>
            <a:r>
              <a:rPr lang="en-US" sz="2800" i="1" baseline="-25000" dirty="0" smtClean="0">
                <a:solidFill>
                  <a:schemeClr val="accent2"/>
                </a:solidFill>
                <a:latin typeface="+mj-lt"/>
              </a:rPr>
              <a:t>b</a:t>
            </a:r>
            <a:r>
              <a:rPr lang="cs-CZ" sz="2800" dirty="0" smtClean="0">
                <a:solidFill>
                  <a:schemeClr val="accent2"/>
                </a:solidFill>
                <a:latin typeface="+mj-lt"/>
              </a:rPr>
              <a:t>(</a:t>
            </a:r>
            <a:r>
              <a:rPr lang="cs-CZ" sz="2800" i="1" dirty="0" smtClean="0">
                <a:solidFill>
                  <a:schemeClr val="accent2"/>
                </a:solidFill>
                <a:latin typeface="+mj-lt"/>
              </a:rPr>
              <a:t>x</a:t>
            </a:r>
            <a:r>
              <a:rPr lang="cs-CZ" sz="2800" dirty="0">
                <a:solidFill>
                  <a:schemeClr val="accent2"/>
                </a:solidFill>
                <a:latin typeface="+mj-lt"/>
              </a:rPr>
              <a:t>)</a:t>
            </a:r>
          </a:p>
        </p:txBody>
      </p:sp>
      <p:sp>
        <p:nvSpPr>
          <p:cNvPr id="4" name="TextBox 3"/>
          <p:cNvSpPr txBox="1"/>
          <p:nvPr/>
        </p:nvSpPr>
        <p:spPr>
          <a:xfrm>
            <a:off x="494797" y="971436"/>
            <a:ext cx="3054041" cy="461665"/>
          </a:xfrm>
          <a:prstGeom prst="rect">
            <a:avLst/>
          </a:prstGeom>
          <a:noFill/>
        </p:spPr>
        <p:txBody>
          <a:bodyPr wrap="none" rtlCol="0">
            <a:spAutoFit/>
          </a:bodyPr>
          <a:lstStyle/>
          <a:p>
            <a:r>
              <a:rPr lang="en-US" sz="2400" dirty="0" smtClean="0">
                <a:solidFill>
                  <a:schemeClr val="accent1"/>
                </a:solidFill>
                <a:latin typeface="+mj-lt"/>
              </a:rPr>
              <a:t>[</a:t>
            </a:r>
            <a:r>
              <a:rPr lang="cs-CZ" sz="2400" dirty="0" err="1" smtClean="0">
                <a:solidFill>
                  <a:schemeClr val="accent1"/>
                </a:solidFill>
                <a:latin typeface="+mj-lt"/>
              </a:rPr>
              <a:t>Veach</a:t>
            </a:r>
            <a:r>
              <a:rPr lang="cs-CZ" sz="2400" dirty="0" smtClean="0">
                <a:solidFill>
                  <a:schemeClr val="accent1"/>
                </a:solidFill>
                <a:latin typeface="+mj-lt"/>
              </a:rPr>
              <a:t> </a:t>
            </a:r>
            <a:r>
              <a:rPr lang="en-US" sz="2400" dirty="0">
                <a:solidFill>
                  <a:schemeClr val="accent1"/>
                </a:solidFill>
                <a:latin typeface="+mj-lt"/>
              </a:rPr>
              <a:t>&amp; </a:t>
            </a:r>
            <a:r>
              <a:rPr lang="en-US" sz="2400" dirty="0" err="1">
                <a:solidFill>
                  <a:schemeClr val="accent1"/>
                </a:solidFill>
                <a:latin typeface="+mj-lt"/>
              </a:rPr>
              <a:t>Guibas</a:t>
            </a:r>
            <a:r>
              <a:rPr lang="en-US" sz="2400" dirty="0">
                <a:solidFill>
                  <a:schemeClr val="accent1"/>
                </a:solidFill>
                <a:latin typeface="+mj-lt"/>
              </a:rPr>
              <a:t>, </a:t>
            </a:r>
            <a:r>
              <a:rPr lang="en-US" sz="2400" dirty="0" smtClean="0">
                <a:solidFill>
                  <a:schemeClr val="accent1"/>
                </a:solidFill>
                <a:latin typeface="+mj-lt"/>
              </a:rPr>
              <a:t>95]</a:t>
            </a:r>
            <a:endParaRPr lang="cs-CZ" sz="2400" dirty="0">
              <a:solidFill>
                <a:schemeClr val="accent1"/>
              </a:solidFill>
              <a:latin typeface="+mj-lt"/>
            </a:endParaRPr>
          </a:p>
        </p:txBody>
      </p:sp>
      <p:sp>
        <p:nvSpPr>
          <p:cNvPr id="14" name="Zástupný symbol pro číslo snímku 13"/>
          <p:cNvSpPr>
            <a:spLocks noGrp="1"/>
          </p:cNvSpPr>
          <p:nvPr>
            <p:ph type="sldNum" sz="quarter" idx="12"/>
          </p:nvPr>
        </p:nvSpPr>
        <p:spPr/>
        <p:txBody>
          <a:bodyPr/>
          <a:lstStyle/>
          <a:p>
            <a:pPr>
              <a:defRPr/>
            </a:pPr>
            <a:fld id="{81494967-73EE-4A75-A827-47B02327E019}" type="slidenum">
              <a:rPr lang="en-US" altLang="en-US" smtClean="0"/>
              <a:pPr>
                <a:defRPr/>
              </a:pPr>
              <a:t>91</a:t>
            </a:fld>
            <a:endParaRPr lang="en-US" altLang="en-US"/>
          </a:p>
        </p:txBody>
      </p:sp>
      <p:grpSp>
        <p:nvGrpSpPr>
          <p:cNvPr id="3" name="Skupina 4"/>
          <p:cNvGrpSpPr/>
          <p:nvPr/>
        </p:nvGrpSpPr>
        <p:grpSpPr>
          <a:xfrm>
            <a:off x="4300836" y="1484784"/>
            <a:ext cx="3223492" cy="1008112"/>
            <a:chOff x="4139952" y="836712"/>
            <a:chExt cx="3223492" cy="1008112"/>
          </a:xfrm>
        </p:grpSpPr>
        <p:graphicFrame>
          <p:nvGraphicFramePr>
            <p:cNvPr id="16" name="Object 2"/>
            <p:cNvGraphicFramePr>
              <a:graphicFrameLocks noChangeAspect="1"/>
            </p:cNvGraphicFramePr>
            <p:nvPr/>
          </p:nvGraphicFramePr>
          <p:xfrm>
            <a:off x="4216698" y="909266"/>
            <a:ext cx="2976562" cy="863600"/>
          </p:xfrm>
          <a:graphic>
            <a:graphicData uri="http://schemas.openxmlformats.org/presentationml/2006/ole">
              <p:oleObj spid="_x0000_s438302" name="Rovnice" r:id="rId4" imgW="1485720" imgH="431640" progId="Equation.3">
                <p:embed/>
              </p:oleObj>
            </a:graphicData>
          </a:graphic>
        </p:graphicFrame>
        <p:sp>
          <p:nvSpPr>
            <p:cNvPr id="17" name="Obdélník 16"/>
            <p:cNvSpPr/>
            <p:nvPr/>
          </p:nvSpPr>
          <p:spPr>
            <a:xfrm>
              <a:off x="4139952" y="836712"/>
              <a:ext cx="3223492" cy="1008112"/>
            </a:xfrm>
            <a:prstGeom prst="rect">
              <a:avLst/>
            </a:prstGeom>
            <a:noFill/>
            <a:ln w="635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ovéPole 18"/>
          <p:cNvSpPr txBox="1"/>
          <p:nvPr/>
        </p:nvSpPr>
        <p:spPr>
          <a:xfrm>
            <a:off x="809531" y="1556792"/>
            <a:ext cx="1890261" cy="830997"/>
          </a:xfrm>
          <a:prstGeom prst="rect">
            <a:avLst/>
          </a:prstGeom>
          <a:noFill/>
        </p:spPr>
        <p:txBody>
          <a:bodyPr wrap="none" rtlCol="0">
            <a:spAutoFit/>
          </a:bodyPr>
          <a:lstStyle/>
          <a:p>
            <a:r>
              <a:rPr lang="en-US" sz="2400" b="1" dirty="0" smtClean="0">
                <a:solidFill>
                  <a:schemeClr val="tx2"/>
                </a:solidFill>
                <a:latin typeface="+mn-lt"/>
              </a:rPr>
              <a:t>Combined </a:t>
            </a:r>
          </a:p>
          <a:p>
            <a:r>
              <a:rPr lang="en-US" sz="2400" b="1" dirty="0" smtClean="0">
                <a:solidFill>
                  <a:schemeClr val="tx2"/>
                </a:solidFill>
                <a:latin typeface="+mn-lt"/>
              </a:rPr>
              <a:t>estimator:</a:t>
            </a:r>
          </a:p>
        </p:txBody>
      </p:sp>
      <p:cxnSp>
        <p:nvCxnSpPr>
          <p:cNvPr id="33" name="Přímá spojovací čára 32"/>
          <p:cNvCxnSpPr/>
          <p:nvPr/>
        </p:nvCxnSpPr>
        <p:spPr>
          <a:xfrm flipV="1">
            <a:off x="7020272" y="3933056"/>
            <a:ext cx="0" cy="2520280"/>
          </a:xfrm>
          <a:prstGeom prst="line">
            <a:avLst/>
          </a:prstGeom>
          <a:ln w="38100">
            <a:solidFill>
              <a:srgbClr val="00B05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Rectangle 5"/>
          <p:cNvSpPr>
            <a:spLocks noChangeArrowheads="1"/>
          </p:cNvSpPr>
          <p:nvPr/>
        </p:nvSpPr>
        <p:spPr bwMode="auto">
          <a:xfrm>
            <a:off x="7020272" y="6192600"/>
            <a:ext cx="500138" cy="520655"/>
          </a:xfrm>
          <a:prstGeom prst="rect">
            <a:avLst/>
          </a:prstGeom>
          <a:noFill/>
          <a:ln w="12700">
            <a:noFill/>
            <a:miter lim="800000"/>
            <a:headEnd/>
            <a:tailEnd/>
          </a:ln>
        </p:spPr>
        <p:txBody>
          <a:bodyPr wrap="none" lIns="90488" tIns="44450" rIns="90488" bIns="44450">
            <a:spAutoFit/>
          </a:bodyPr>
          <a:lstStyle/>
          <a:p>
            <a:r>
              <a:rPr lang="en-US" sz="2800" i="1" dirty="0" err="1" smtClean="0">
                <a:latin typeface="+mj-lt"/>
              </a:rPr>
              <a:t>x</a:t>
            </a:r>
            <a:r>
              <a:rPr lang="en-US" sz="2800" i="1" baseline="-25000" dirty="0" err="1" smtClean="0">
                <a:latin typeface="+mj-lt"/>
              </a:rPr>
              <a:t>a</a:t>
            </a:r>
            <a:endParaRPr lang="cs-CZ" sz="2800" dirty="0">
              <a:latin typeface="+mj-lt"/>
            </a:endParaRPr>
          </a:p>
        </p:txBody>
      </p:sp>
      <p:sp>
        <p:nvSpPr>
          <p:cNvPr id="20" name="Zástupný symbol pro zápatí 19"/>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2423574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Multiple Importance Sampling (MIS)</a:t>
            </a:r>
            <a:endParaRPr lang="en-US" dirty="0"/>
          </a:p>
        </p:txBody>
      </p:sp>
      <p:sp>
        <p:nvSpPr>
          <p:cNvPr id="3" name="Zástupný symbol pro obsah 2"/>
          <p:cNvSpPr>
            <a:spLocks noGrp="1"/>
          </p:cNvSpPr>
          <p:nvPr>
            <p:ph idx="1"/>
          </p:nvPr>
        </p:nvSpPr>
        <p:spPr/>
        <p:txBody>
          <a:bodyPr/>
          <a:lstStyle/>
          <a:p>
            <a:endParaRPr lang="en-US" dirty="0"/>
          </a:p>
        </p:txBody>
      </p:sp>
      <p:grpSp>
        <p:nvGrpSpPr>
          <p:cNvPr id="5" name="Skupina 148"/>
          <p:cNvGrpSpPr/>
          <p:nvPr/>
        </p:nvGrpSpPr>
        <p:grpSpPr>
          <a:xfrm>
            <a:off x="1303800" y="3026436"/>
            <a:ext cx="2398398" cy="2664886"/>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6" name="Volný tvar 5"/>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Volný tvar 6"/>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Volný tvar 7"/>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olný tvar 8"/>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Volný tvar 9"/>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Volný tvar 10"/>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95"/>
          <p:cNvCxnSpPr/>
          <p:nvPr/>
        </p:nvCxnSpPr>
        <p:spPr>
          <a:xfrm>
            <a:off x="2561684" y="3384850"/>
            <a:ext cx="908803" cy="817582"/>
          </a:xfrm>
          <a:prstGeom prst="line">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pic>
        <p:nvPicPr>
          <p:cNvPr id="13"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35496" y="3864187"/>
            <a:ext cx="1032572" cy="1064159"/>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14" name="Straight Arrow Connector 13"/>
          <p:cNvCxnSpPr/>
          <p:nvPr/>
        </p:nvCxnSpPr>
        <p:spPr>
          <a:xfrm flipH="1" flipV="1">
            <a:off x="927014" y="4635770"/>
            <a:ext cx="986999" cy="579078"/>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3"/>
          <p:cNvCxnSpPr/>
          <p:nvPr/>
        </p:nvCxnSpPr>
        <p:spPr>
          <a:xfrm flipV="1">
            <a:off x="1999883" y="4255762"/>
            <a:ext cx="1534175" cy="992092"/>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16" name="Oval 11"/>
          <p:cNvSpPr/>
          <p:nvPr/>
        </p:nvSpPr>
        <p:spPr>
          <a:xfrm>
            <a:off x="2509259" y="3325489"/>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7" name="Oval 11"/>
          <p:cNvSpPr/>
          <p:nvPr/>
        </p:nvSpPr>
        <p:spPr>
          <a:xfrm>
            <a:off x="869982" y="4575788"/>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19" name="Oval 11"/>
          <p:cNvSpPr/>
          <p:nvPr/>
        </p:nvSpPr>
        <p:spPr>
          <a:xfrm>
            <a:off x="3476245" y="4204008"/>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20" name="Oval 11"/>
          <p:cNvSpPr/>
          <p:nvPr/>
        </p:nvSpPr>
        <p:spPr>
          <a:xfrm>
            <a:off x="1935427" y="5195529"/>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grpSp>
        <p:nvGrpSpPr>
          <p:cNvPr id="33" name="Skupina 148"/>
          <p:cNvGrpSpPr/>
          <p:nvPr/>
        </p:nvGrpSpPr>
        <p:grpSpPr>
          <a:xfrm>
            <a:off x="5918018" y="3068369"/>
            <a:ext cx="2398398" cy="2664886"/>
            <a:chOff x="2285833" y="1743075"/>
            <a:chExt cx="4364279" cy="4819650"/>
          </a:xfrm>
          <a:gradFill flip="none" rotWithShape="1">
            <a:gsLst>
              <a:gs pos="0">
                <a:schemeClr val="tx1">
                  <a:lumMod val="50000"/>
                  <a:lumOff val="50000"/>
                  <a:tint val="66000"/>
                  <a:satMod val="160000"/>
                </a:schemeClr>
              </a:gs>
              <a:gs pos="50000">
                <a:schemeClr val="tx1">
                  <a:lumMod val="50000"/>
                  <a:lumOff val="50000"/>
                  <a:tint val="44500"/>
                  <a:satMod val="160000"/>
                </a:schemeClr>
              </a:gs>
              <a:gs pos="100000">
                <a:schemeClr val="tx1">
                  <a:lumMod val="50000"/>
                  <a:lumOff val="50000"/>
                  <a:tint val="23500"/>
                  <a:satMod val="160000"/>
                </a:schemeClr>
              </a:gs>
            </a:gsLst>
            <a:lin ang="16200000" scaled="1"/>
            <a:tileRect/>
          </a:gradFill>
          <a:effectLst/>
        </p:grpSpPr>
        <p:sp>
          <p:nvSpPr>
            <p:cNvPr id="34" name="Volný tvar 33"/>
            <p:cNvSpPr/>
            <p:nvPr/>
          </p:nvSpPr>
          <p:spPr>
            <a:xfrm>
              <a:off x="2285833" y="1743740"/>
              <a:ext cx="4359515" cy="1073888"/>
            </a:xfrm>
            <a:custGeom>
              <a:avLst/>
              <a:gdLst>
                <a:gd name="connsiteX0" fmla="*/ 0 w 4338084"/>
                <a:gd name="connsiteY0" fmla="*/ 191386 h 1073888"/>
                <a:gd name="connsiteX1" fmla="*/ 4338084 w 4338084"/>
                <a:gd name="connsiteY1" fmla="*/ 0 h 1073888"/>
                <a:gd name="connsiteX2" fmla="*/ 3391786 w 4338084"/>
                <a:gd name="connsiteY2" fmla="*/ 104199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1786 w 4338084"/>
                <a:gd name="connsiteY2" fmla="*/ 1061040 h 1073888"/>
                <a:gd name="connsiteX3" fmla="*/ 946298 w 4338084"/>
                <a:gd name="connsiteY3" fmla="*/ 1073888 h 1073888"/>
                <a:gd name="connsiteX4" fmla="*/ 0 w 4338084"/>
                <a:gd name="connsiteY4" fmla="*/ 191386 h 1073888"/>
                <a:gd name="connsiteX0" fmla="*/ 0 w 4338084"/>
                <a:gd name="connsiteY0" fmla="*/ 191386 h 1073888"/>
                <a:gd name="connsiteX1" fmla="*/ 4338084 w 4338084"/>
                <a:gd name="connsiteY1" fmla="*/ 0 h 1073888"/>
                <a:gd name="connsiteX2" fmla="*/ 3394167 w 4338084"/>
                <a:gd name="connsiteY2" fmla="*/ 1061040 h 1073888"/>
                <a:gd name="connsiteX3" fmla="*/ 946298 w 4338084"/>
                <a:gd name="connsiteY3" fmla="*/ 1073888 h 1073888"/>
                <a:gd name="connsiteX4" fmla="*/ 0 w 4338084"/>
                <a:gd name="connsiteY4" fmla="*/ 191386 h 1073888"/>
                <a:gd name="connsiteX0" fmla="*/ 0 w 4359515"/>
                <a:gd name="connsiteY0" fmla="*/ 191386 h 1073888"/>
                <a:gd name="connsiteX1" fmla="*/ 4359515 w 4359515"/>
                <a:gd name="connsiteY1" fmla="*/ 0 h 1073888"/>
                <a:gd name="connsiteX2" fmla="*/ 3415598 w 4359515"/>
                <a:gd name="connsiteY2" fmla="*/ 1061040 h 1073888"/>
                <a:gd name="connsiteX3" fmla="*/ 967729 w 4359515"/>
                <a:gd name="connsiteY3" fmla="*/ 1073888 h 1073888"/>
                <a:gd name="connsiteX4" fmla="*/ 0 w 4359515"/>
                <a:gd name="connsiteY4" fmla="*/ 191386 h 107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9515" h="1073888">
                  <a:moveTo>
                    <a:pt x="0" y="191386"/>
                  </a:moveTo>
                  <a:lnTo>
                    <a:pt x="4359515" y="0"/>
                  </a:lnTo>
                  <a:lnTo>
                    <a:pt x="3415598" y="1061040"/>
                  </a:lnTo>
                  <a:lnTo>
                    <a:pt x="967729" y="1073888"/>
                  </a:lnTo>
                  <a:lnTo>
                    <a:pt x="0" y="191386"/>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Volný tvar 34"/>
            <p:cNvSpPr/>
            <p:nvPr/>
          </p:nvSpPr>
          <p:spPr>
            <a:xfrm>
              <a:off x="2286000" y="1935126"/>
              <a:ext cx="968836" cy="4114800"/>
            </a:xfrm>
            <a:custGeom>
              <a:avLst/>
              <a:gdLst>
                <a:gd name="connsiteX0" fmla="*/ 10633 w 956930"/>
                <a:gd name="connsiteY0" fmla="*/ 4114800 h 4114800"/>
                <a:gd name="connsiteX1" fmla="*/ 946298 w 956930"/>
                <a:gd name="connsiteY1" fmla="*/ 3285460 h 4114800"/>
                <a:gd name="connsiteX2" fmla="*/ 956930 w 956930"/>
                <a:gd name="connsiteY2" fmla="*/ 893134 h 4114800"/>
                <a:gd name="connsiteX3" fmla="*/ 0 w 956930"/>
                <a:gd name="connsiteY3" fmla="*/ 0 h 4114800"/>
                <a:gd name="connsiteX4" fmla="*/ 10633 w 956930"/>
                <a:gd name="connsiteY4" fmla="*/ 4114800 h 4114800"/>
                <a:gd name="connsiteX0" fmla="*/ 10633 w 968836"/>
                <a:gd name="connsiteY0" fmla="*/ 4114800 h 4114800"/>
                <a:gd name="connsiteX1" fmla="*/ 946298 w 968836"/>
                <a:gd name="connsiteY1" fmla="*/ 3285460 h 4114800"/>
                <a:gd name="connsiteX2" fmla="*/ 968836 w 968836"/>
                <a:gd name="connsiteY2" fmla="*/ 883609 h 4114800"/>
                <a:gd name="connsiteX3" fmla="*/ 0 w 968836"/>
                <a:gd name="connsiteY3" fmla="*/ 0 h 4114800"/>
                <a:gd name="connsiteX4" fmla="*/ 10633 w 968836"/>
                <a:gd name="connsiteY4" fmla="*/ 4114800 h 4114800"/>
                <a:gd name="connsiteX0" fmla="*/ 10633 w 968836"/>
                <a:gd name="connsiteY0" fmla="*/ 4114800 h 4114800"/>
                <a:gd name="connsiteX1" fmla="*/ 932010 w 968836"/>
                <a:gd name="connsiteY1" fmla="*/ 3306891 h 4114800"/>
                <a:gd name="connsiteX2" fmla="*/ 968836 w 968836"/>
                <a:gd name="connsiteY2" fmla="*/ 883609 h 4114800"/>
                <a:gd name="connsiteX3" fmla="*/ 0 w 968836"/>
                <a:gd name="connsiteY3" fmla="*/ 0 h 4114800"/>
                <a:gd name="connsiteX4" fmla="*/ 10633 w 968836"/>
                <a:gd name="connsiteY4" fmla="*/ 4114800 h 411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836" h="4114800">
                  <a:moveTo>
                    <a:pt x="10633" y="4114800"/>
                  </a:moveTo>
                  <a:lnTo>
                    <a:pt x="932010" y="3306891"/>
                  </a:lnTo>
                  <a:lnTo>
                    <a:pt x="968836" y="883609"/>
                  </a:lnTo>
                  <a:lnTo>
                    <a:pt x="0" y="0"/>
                  </a:lnTo>
                  <a:cubicBezTo>
                    <a:pt x="3544" y="1371600"/>
                    <a:pt x="7089" y="2743200"/>
                    <a:pt x="10633" y="4114800"/>
                  </a:cubicBez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Volný tvar 35"/>
            <p:cNvSpPr/>
            <p:nvPr/>
          </p:nvSpPr>
          <p:spPr>
            <a:xfrm>
              <a:off x="2296633" y="5238254"/>
              <a:ext cx="4353479" cy="1320927"/>
            </a:xfrm>
            <a:custGeom>
              <a:avLst/>
              <a:gdLst>
                <a:gd name="connsiteX0" fmla="*/ 0 w 4348716"/>
                <a:gd name="connsiteY0" fmla="*/ 861238 h 1360968"/>
                <a:gd name="connsiteX1" fmla="*/ 4348716 w 4348716"/>
                <a:gd name="connsiteY1" fmla="*/ 1360968 h 1360968"/>
                <a:gd name="connsiteX2" fmla="*/ 3370520 w 4348716"/>
                <a:gd name="connsiteY2" fmla="*/ 202019 h 1360968"/>
                <a:gd name="connsiteX3" fmla="*/ 1010093 w 4348716"/>
                <a:gd name="connsiteY3" fmla="*/ 0 h 1360968"/>
                <a:gd name="connsiteX4" fmla="*/ 0 w 4348716"/>
                <a:gd name="connsiteY4" fmla="*/ 861238 h 1360968"/>
                <a:gd name="connsiteX0" fmla="*/ 0 w 4348716"/>
                <a:gd name="connsiteY0" fmla="*/ 820726 h 1320456"/>
                <a:gd name="connsiteX1" fmla="*/ 4348716 w 4348716"/>
                <a:gd name="connsiteY1" fmla="*/ 1320456 h 1320456"/>
                <a:gd name="connsiteX2" fmla="*/ 3370520 w 4348716"/>
                <a:gd name="connsiteY2" fmla="*/ 161507 h 1320456"/>
                <a:gd name="connsiteX3" fmla="*/ 979223 w 4348716"/>
                <a:gd name="connsiteY3" fmla="*/ 0 h 1320456"/>
                <a:gd name="connsiteX4" fmla="*/ 0 w 4348716"/>
                <a:gd name="connsiteY4" fmla="*/ 820726 h 1320456"/>
                <a:gd name="connsiteX0" fmla="*/ 0 w 4348716"/>
                <a:gd name="connsiteY0" fmla="*/ 807146 h 1306876"/>
                <a:gd name="connsiteX1" fmla="*/ 4348716 w 4348716"/>
                <a:gd name="connsiteY1" fmla="*/ 1306876 h 1306876"/>
                <a:gd name="connsiteX2" fmla="*/ 3370520 w 4348716"/>
                <a:gd name="connsiteY2" fmla="*/ 147927 h 1306876"/>
                <a:gd name="connsiteX3" fmla="*/ 943009 w 4348716"/>
                <a:gd name="connsiteY3" fmla="*/ 0 h 1306876"/>
                <a:gd name="connsiteX4" fmla="*/ 0 w 4348716"/>
                <a:gd name="connsiteY4" fmla="*/ 807146 h 1306876"/>
                <a:gd name="connsiteX0" fmla="*/ 0 w 4348716"/>
                <a:gd name="connsiteY0" fmla="*/ 703031 h 1202761"/>
                <a:gd name="connsiteX1" fmla="*/ 4348716 w 4348716"/>
                <a:gd name="connsiteY1" fmla="*/ 1202761 h 1202761"/>
                <a:gd name="connsiteX2" fmla="*/ 3370520 w 4348716"/>
                <a:gd name="connsiteY2" fmla="*/ 43812 h 1202761"/>
                <a:gd name="connsiteX3" fmla="*/ 1164819 w 4348716"/>
                <a:gd name="connsiteY3" fmla="*/ 0 h 1202761"/>
                <a:gd name="connsiteX4" fmla="*/ 0 w 4348716"/>
                <a:gd name="connsiteY4" fmla="*/ 703031 h 1202761"/>
                <a:gd name="connsiteX0" fmla="*/ 0 w 4348716"/>
                <a:gd name="connsiteY0" fmla="*/ 811672 h 1311402"/>
                <a:gd name="connsiteX1" fmla="*/ 4348716 w 4348716"/>
                <a:gd name="connsiteY1" fmla="*/ 1311402 h 1311402"/>
                <a:gd name="connsiteX2" fmla="*/ 3370520 w 4348716"/>
                <a:gd name="connsiteY2" fmla="*/ 152453 h 1311402"/>
                <a:gd name="connsiteX3" fmla="*/ 920375 w 4348716"/>
                <a:gd name="connsiteY3" fmla="*/ 0 h 1311402"/>
                <a:gd name="connsiteX4" fmla="*/ 0 w 4348716"/>
                <a:gd name="connsiteY4" fmla="*/ 811672 h 1311402"/>
                <a:gd name="connsiteX0" fmla="*/ 0 w 4358241"/>
                <a:gd name="connsiteY0" fmla="*/ 811672 h 1325689"/>
                <a:gd name="connsiteX1" fmla="*/ 4358241 w 4358241"/>
                <a:gd name="connsiteY1" fmla="*/ 1325689 h 1325689"/>
                <a:gd name="connsiteX2" fmla="*/ 3370520 w 4358241"/>
                <a:gd name="connsiteY2" fmla="*/ 152453 h 1325689"/>
                <a:gd name="connsiteX3" fmla="*/ 920375 w 4358241"/>
                <a:gd name="connsiteY3" fmla="*/ 0 h 1325689"/>
                <a:gd name="connsiteX4" fmla="*/ 0 w 4358241"/>
                <a:gd name="connsiteY4" fmla="*/ 811672 h 1325689"/>
                <a:gd name="connsiteX0" fmla="*/ 0 w 4353479"/>
                <a:gd name="connsiteY0" fmla="*/ 811672 h 1320927"/>
                <a:gd name="connsiteX1" fmla="*/ 4353479 w 4353479"/>
                <a:gd name="connsiteY1" fmla="*/ 1320927 h 1320927"/>
                <a:gd name="connsiteX2" fmla="*/ 3370520 w 4353479"/>
                <a:gd name="connsiteY2" fmla="*/ 152453 h 1320927"/>
                <a:gd name="connsiteX3" fmla="*/ 920375 w 4353479"/>
                <a:gd name="connsiteY3" fmla="*/ 0 h 1320927"/>
                <a:gd name="connsiteX4" fmla="*/ 0 w 4353479"/>
                <a:gd name="connsiteY4" fmla="*/ 811672 h 1320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479" h="1320927">
                  <a:moveTo>
                    <a:pt x="0" y="811672"/>
                  </a:moveTo>
                  <a:lnTo>
                    <a:pt x="4353479" y="1320927"/>
                  </a:lnTo>
                  <a:lnTo>
                    <a:pt x="3370520" y="152453"/>
                  </a:lnTo>
                  <a:lnTo>
                    <a:pt x="920375" y="0"/>
                  </a:lnTo>
                  <a:lnTo>
                    <a:pt x="0" y="81167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Volný tvar 36"/>
            <p:cNvSpPr/>
            <p:nvPr/>
          </p:nvSpPr>
          <p:spPr>
            <a:xfrm>
              <a:off x="5667375" y="1743075"/>
              <a:ext cx="981075" cy="4819650"/>
            </a:xfrm>
            <a:custGeom>
              <a:avLst/>
              <a:gdLst>
                <a:gd name="connsiteX0" fmla="*/ 981075 w 981075"/>
                <a:gd name="connsiteY0" fmla="*/ 4819650 h 4819650"/>
                <a:gd name="connsiteX1" fmla="*/ 981075 w 981075"/>
                <a:gd name="connsiteY1" fmla="*/ 0 h 4819650"/>
                <a:gd name="connsiteX2" fmla="*/ 28575 w 981075"/>
                <a:gd name="connsiteY2" fmla="*/ 1066800 h 4819650"/>
                <a:gd name="connsiteX3" fmla="*/ 0 w 981075"/>
                <a:gd name="connsiteY3" fmla="*/ 3648075 h 4819650"/>
                <a:gd name="connsiteX4" fmla="*/ 981075 w 981075"/>
                <a:gd name="connsiteY4" fmla="*/ 4819650 h 481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075" h="4819650">
                  <a:moveTo>
                    <a:pt x="981075" y="4819650"/>
                  </a:moveTo>
                  <a:lnTo>
                    <a:pt x="981075" y="0"/>
                  </a:lnTo>
                  <a:lnTo>
                    <a:pt x="28575" y="1066800"/>
                  </a:lnTo>
                  <a:lnTo>
                    <a:pt x="0" y="3648075"/>
                  </a:lnTo>
                  <a:lnTo>
                    <a:pt x="981075" y="4819650"/>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Volný tvar 37"/>
            <p:cNvSpPr/>
            <p:nvPr/>
          </p:nvSpPr>
          <p:spPr>
            <a:xfrm>
              <a:off x="3219450" y="2807866"/>
              <a:ext cx="2476897" cy="2583284"/>
            </a:xfrm>
            <a:custGeom>
              <a:avLst/>
              <a:gdLst>
                <a:gd name="connsiteX0" fmla="*/ 9525 w 2457450"/>
                <a:gd name="connsiteY0" fmla="*/ 19050 h 2590800"/>
                <a:gd name="connsiteX1" fmla="*/ 2457450 w 2457450"/>
                <a:gd name="connsiteY1" fmla="*/ 0 h 2590800"/>
                <a:gd name="connsiteX2" fmla="*/ 2428875 w 2457450"/>
                <a:gd name="connsiteY2" fmla="*/ 2590800 h 2590800"/>
                <a:gd name="connsiteX3" fmla="*/ 0 w 2457450"/>
                <a:gd name="connsiteY3" fmla="*/ 2447925 h 2590800"/>
                <a:gd name="connsiteX4" fmla="*/ 9525 w 2457450"/>
                <a:gd name="connsiteY4" fmla="*/ 19050 h 2590800"/>
                <a:gd name="connsiteX0" fmla="*/ 9525 w 2457847"/>
                <a:gd name="connsiteY0" fmla="*/ 11534 h 2583284"/>
                <a:gd name="connsiteX1" fmla="*/ 2457847 w 2457847"/>
                <a:gd name="connsiteY1" fmla="*/ 0 h 2583284"/>
                <a:gd name="connsiteX2" fmla="*/ 2428875 w 2457847"/>
                <a:gd name="connsiteY2" fmla="*/ 2583284 h 2583284"/>
                <a:gd name="connsiteX3" fmla="*/ 0 w 2457847"/>
                <a:gd name="connsiteY3" fmla="*/ 2440409 h 2583284"/>
                <a:gd name="connsiteX4" fmla="*/ 9525 w 2457847"/>
                <a:gd name="connsiteY4" fmla="*/ 11534 h 2583284"/>
                <a:gd name="connsiteX0" fmla="*/ 50006 w 2457847"/>
                <a:gd name="connsiteY0" fmla="*/ 13915 h 2583284"/>
                <a:gd name="connsiteX1" fmla="*/ 2457847 w 2457847"/>
                <a:gd name="connsiteY1" fmla="*/ 0 h 2583284"/>
                <a:gd name="connsiteX2" fmla="*/ 2428875 w 2457847"/>
                <a:gd name="connsiteY2" fmla="*/ 2583284 h 2583284"/>
                <a:gd name="connsiteX3" fmla="*/ 0 w 2457847"/>
                <a:gd name="connsiteY3" fmla="*/ 2440409 h 2583284"/>
                <a:gd name="connsiteX4" fmla="*/ 50006 w 2457847"/>
                <a:gd name="connsiteY4" fmla="*/ 13915 h 2583284"/>
                <a:gd name="connsiteX0" fmla="*/ 16669 w 2457847"/>
                <a:gd name="connsiteY0" fmla="*/ 9152 h 2583284"/>
                <a:gd name="connsiteX1" fmla="*/ 2457847 w 2457847"/>
                <a:gd name="connsiteY1" fmla="*/ 0 h 2583284"/>
                <a:gd name="connsiteX2" fmla="*/ 2428875 w 2457847"/>
                <a:gd name="connsiteY2" fmla="*/ 2583284 h 2583284"/>
                <a:gd name="connsiteX3" fmla="*/ 0 w 2457847"/>
                <a:gd name="connsiteY3" fmla="*/ 2440409 h 2583284"/>
                <a:gd name="connsiteX4" fmla="*/ 16669 w 2457847"/>
                <a:gd name="connsiteY4" fmla="*/ 9152 h 2583284"/>
                <a:gd name="connsiteX0" fmla="*/ 35719 w 2476897"/>
                <a:gd name="connsiteY0" fmla="*/ 9152 h 2583284"/>
                <a:gd name="connsiteX1" fmla="*/ 2476897 w 2476897"/>
                <a:gd name="connsiteY1" fmla="*/ 0 h 2583284"/>
                <a:gd name="connsiteX2" fmla="*/ 2447925 w 2476897"/>
                <a:gd name="connsiteY2" fmla="*/ 2583284 h 2583284"/>
                <a:gd name="connsiteX3" fmla="*/ 0 w 2476897"/>
                <a:gd name="connsiteY3" fmla="*/ 2430884 h 2583284"/>
                <a:gd name="connsiteX4" fmla="*/ 35719 w 2476897"/>
                <a:gd name="connsiteY4" fmla="*/ 9152 h 2583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897" h="2583284">
                  <a:moveTo>
                    <a:pt x="35719" y="9152"/>
                  </a:moveTo>
                  <a:lnTo>
                    <a:pt x="2476897" y="0"/>
                  </a:lnTo>
                  <a:lnTo>
                    <a:pt x="2447925" y="2583284"/>
                  </a:lnTo>
                  <a:lnTo>
                    <a:pt x="0" y="2430884"/>
                  </a:lnTo>
                  <a:lnTo>
                    <a:pt x="35719" y="9152"/>
                  </a:lnTo>
                  <a:close/>
                </a:path>
              </a:pathLst>
            </a:custGeom>
            <a:grp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Volný tvar 38"/>
            <p:cNvSpPr/>
            <p:nvPr/>
          </p:nvSpPr>
          <p:spPr>
            <a:xfrm>
              <a:off x="3924300" y="2247900"/>
              <a:ext cx="1114425" cy="314325"/>
            </a:xfrm>
            <a:custGeom>
              <a:avLst/>
              <a:gdLst>
                <a:gd name="connsiteX0" fmla="*/ 1009650 w 1114425"/>
                <a:gd name="connsiteY0" fmla="*/ 295275 h 314325"/>
                <a:gd name="connsiteX1" fmla="*/ 1114425 w 1114425"/>
                <a:gd name="connsiteY1" fmla="*/ 0 h 314325"/>
                <a:gd name="connsiteX2" fmla="*/ 0 w 1114425"/>
                <a:gd name="connsiteY2" fmla="*/ 28575 h 314325"/>
                <a:gd name="connsiteX3" fmla="*/ 76200 w 1114425"/>
                <a:gd name="connsiteY3" fmla="*/ 314325 h 314325"/>
                <a:gd name="connsiteX4" fmla="*/ 1009650 w 1114425"/>
                <a:gd name="connsiteY4" fmla="*/ 295275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314325">
                  <a:moveTo>
                    <a:pt x="1009650" y="295275"/>
                  </a:moveTo>
                  <a:lnTo>
                    <a:pt x="1114425" y="0"/>
                  </a:lnTo>
                  <a:lnTo>
                    <a:pt x="0" y="28575"/>
                  </a:lnTo>
                  <a:lnTo>
                    <a:pt x="76200" y="314325"/>
                  </a:lnTo>
                  <a:lnTo>
                    <a:pt x="1009650" y="295275"/>
                  </a:lnTo>
                  <a:close/>
                </a:path>
              </a:pathLst>
            </a:custGeom>
            <a:solidFill>
              <a:schemeClr val="bg1"/>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 name="Straight Connector 95"/>
          <p:cNvCxnSpPr/>
          <p:nvPr/>
        </p:nvCxnSpPr>
        <p:spPr>
          <a:xfrm>
            <a:off x="7175902" y="3426783"/>
            <a:ext cx="863198" cy="1579557"/>
          </a:xfrm>
          <a:prstGeom prst="line">
            <a:avLst/>
          </a:prstGeom>
          <a:ln w="12700">
            <a:solidFill>
              <a:schemeClr val="tx1">
                <a:lumMod val="65000"/>
                <a:lumOff val="35000"/>
              </a:schemeClr>
            </a:solidFill>
            <a:headEnd type="none" w="med" len="med"/>
            <a:tailEnd type="triangl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pic>
        <p:nvPicPr>
          <p:cNvPr id="41" name="Picture 7" descr="camera"/>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649714" y="3906120"/>
            <a:ext cx="1032572" cy="1064159"/>
          </a:xfrm>
          <a:prstGeom prst="rect">
            <a:avLst/>
          </a:prstGeom>
          <a:noFill/>
          <a:ln w="9525">
            <a:noFill/>
            <a:miter lim="800000"/>
            <a:headEnd/>
            <a:tailEnd/>
          </a:ln>
          <a:effectLst>
            <a:outerShdw blurRad="63500" sx="102000" sy="102000" algn="ctr" rotWithShape="0">
              <a:prstClr val="black">
                <a:alpha val="40000"/>
              </a:prstClr>
            </a:outerShdw>
          </a:effectLst>
        </p:spPr>
      </p:pic>
      <p:cxnSp>
        <p:nvCxnSpPr>
          <p:cNvPr id="42" name="Straight Arrow Connector 13"/>
          <p:cNvCxnSpPr/>
          <p:nvPr/>
        </p:nvCxnSpPr>
        <p:spPr>
          <a:xfrm flipH="1" flipV="1">
            <a:off x="5541233" y="4677703"/>
            <a:ext cx="1968277" cy="656297"/>
          </a:xfrm>
          <a:prstGeom prst="straightConnector1">
            <a:avLst/>
          </a:prstGeom>
          <a:ln w="12700">
            <a:solidFill>
              <a:schemeClr val="tx1">
                <a:lumMod val="65000"/>
                <a:lumOff val="35000"/>
              </a:schemeClr>
            </a:solidFill>
            <a:headEnd type="triangl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13"/>
          <p:cNvCxnSpPr/>
          <p:nvPr/>
        </p:nvCxnSpPr>
        <p:spPr>
          <a:xfrm flipV="1">
            <a:off x="7631430" y="5085185"/>
            <a:ext cx="396954" cy="245005"/>
          </a:xfrm>
          <a:prstGeom prst="straightConnector1">
            <a:avLst/>
          </a:prstGeom>
          <a:ln w="12700">
            <a:solidFill>
              <a:schemeClr val="tx1">
                <a:lumMod val="65000"/>
                <a:lumOff val="35000"/>
              </a:schemeClr>
            </a:solidFill>
            <a:prstDash val="dash"/>
            <a:headEnd type="none" w="med" len="med"/>
            <a:tailEnd type="none" w="med" len="med"/>
          </a:ln>
          <a:effectLst>
            <a:outerShdw blurRad="38100" algn="ctr" rotWithShape="0">
              <a:prstClr val="black">
                <a:alpha val="50000"/>
              </a:prstClr>
            </a:outerShdw>
          </a:effectLst>
        </p:spPr>
        <p:style>
          <a:lnRef idx="1">
            <a:schemeClr val="accent1"/>
          </a:lnRef>
          <a:fillRef idx="0">
            <a:schemeClr val="accent1"/>
          </a:fillRef>
          <a:effectRef idx="0">
            <a:schemeClr val="accent1"/>
          </a:effectRef>
          <a:fontRef idx="minor">
            <a:schemeClr val="tx1"/>
          </a:fontRef>
        </p:style>
      </p:cxnSp>
      <p:sp>
        <p:nvSpPr>
          <p:cNvPr id="44" name="Oval 11"/>
          <p:cNvSpPr/>
          <p:nvPr/>
        </p:nvSpPr>
        <p:spPr>
          <a:xfrm>
            <a:off x="7123477" y="3367422"/>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5" name="Oval 11"/>
          <p:cNvSpPr/>
          <p:nvPr/>
        </p:nvSpPr>
        <p:spPr>
          <a:xfrm>
            <a:off x="5484199" y="4617721"/>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6" name="Oval 11"/>
          <p:cNvSpPr/>
          <p:nvPr/>
        </p:nvSpPr>
        <p:spPr>
          <a:xfrm>
            <a:off x="8028384" y="5013176"/>
            <a:ext cx="112063" cy="112061"/>
          </a:xfrm>
          <a:prstGeom prst="ellipse">
            <a:avLst/>
          </a:prstGeom>
          <a:solidFill>
            <a:schemeClr val="bg2"/>
          </a:solidFill>
          <a:ln w="38100">
            <a:solidFill>
              <a:schemeClr val="accent2"/>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47" name="Oval 11"/>
          <p:cNvSpPr/>
          <p:nvPr/>
        </p:nvSpPr>
        <p:spPr>
          <a:xfrm>
            <a:off x="7524328" y="5301208"/>
            <a:ext cx="112063" cy="112061"/>
          </a:xfrm>
          <a:prstGeom prst="ellipse">
            <a:avLst/>
          </a:prstGeom>
          <a:solidFill>
            <a:schemeClr val="bg2"/>
          </a:solidFill>
          <a:ln w="38100">
            <a:solidFill>
              <a:srgbClr val="2FA641"/>
            </a:solidFill>
          </a:ln>
          <a:effectLst>
            <a:outerShdw blurRad="50800" dir="7740000" algn="t" rotWithShape="0">
              <a:srgbClr val="000000">
                <a:alpha val="80000"/>
              </a:srgbClr>
            </a:outerShdw>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sz="1600"/>
          </a:p>
        </p:txBody>
      </p:sp>
      <p:sp>
        <p:nvSpPr>
          <p:cNvPr id="53" name="TextovéPole 52"/>
          <p:cNvSpPr txBox="1"/>
          <p:nvPr/>
        </p:nvSpPr>
        <p:spPr>
          <a:xfrm>
            <a:off x="1211708" y="1772816"/>
            <a:ext cx="2496196" cy="461665"/>
          </a:xfrm>
          <a:prstGeom prst="rect">
            <a:avLst/>
          </a:prstGeom>
          <a:noFill/>
        </p:spPr>
        <p:txBody>
          <a:bodyPr wrap="none" rtlCol="0">
            <a:spAutoFit/>
          </a:bodyPr>
          <a:lstStyle/>
          <a:p>
            <a:r>
              <a:rPr lang="en-US" sz="2400" dirty="0" smtClean="0">
                <a:solidFill>
                  <a:schemeClr val="tx2"/>
                </a:solidFill>
                <a:latin typeface="+mn-lt"/>
              </a:rPr>
              <a:t>High MIS weight</a:t>
            </a:r>
          </a:p>
        </p:txBody>
      </p:sp>
      <p:sp>
        <p:nvSpPr>
          <p:cNvPr id="54" name="TextovéPole 53"/>
          <p:cNvSpPr txBox="1"/>
          <p:nvPr/>
        </p:nvSpPr>
        <p:spPr>
          <a:xfrm>
            <a:off x="5844392" y="1772816"/>
            <a:ext cx="2400016" cy="461665"/>
          </a:xfrm>
          <a:prstGeom prst="rect">
            <a:avLst/>
          </a:prstGeom>
          <a:noFill/>
        </p:spPr>
        <p:txBody>
          <a:bodyPr wrap="none" rtlCol="0">
            <a:spAutoFit/>
          </a:bodyPr>
          <a:lstStyle/>
          <a:p>
            <a:r>
              <a:rPr lang="en-US" sz="2400" dirty="0" smtClean="0">
                <a:solidFill>
                  <a:schemeClr val="tx2"/>
                </a:solidFill>
                <a:latin typeface="+mn-lt"/>
              </a:rPr>
              <a:t>Low MIS weight</a:t>
            </a:r>
          </a:p>
        </p:txBody>
      </p:sp>
      <p:sp>
        <p:nvSpPr>
          <p:cNvPr id="55" name="TextovéPole 54"/>
          <p:cNvSpPr txBox="1"/>
          <p:nvPr/>
        </p:nvSpPr>
        <p:spPr>
          <a:xfrm>
            <a:off x="5364088" y="2276872"/>
            <a:ext cx="3512500" cy="461665"/>
          </a:xfrm>
          <a:prstGeom prst="rect">
            <a:avLst/>
          </a:prstGeom>
          <a:noFill/>
        </p:spPr>
        <p:txBody>
          <a:bodyPr wrap="none" rtlCol="0">
            <a:spAutoFit/>
          </a:bodyPr>
          <a:lstStyle/>
          <a:p>
            <a:r>
              <a:rPr lang="en-US" sz="2400" b="1" dirty="0" smtClean="0">
                <a:solidFill>
                  <a:schemeClr val="tx2"/>
                </a:solidFill>
                <a:latin typeface="+mn-lt"/>
              </a:rPr>
              <a:t>Singularity cancelled</a:t>
            </a:r>
          </a:p>
        </p:txBody>
      </p:sp>
      <p:sp>
        <p:nvSpPr>
          <p:cNvPr id="48" name="Zástupný symbol pro číslo snímku 47"/>
          <p:cNvSpPr>
            <a:spLocks noGrp="1"/>
          </p:cNvSpPr>
          <p:nvPr>
            <p:ph type="sldNum" sz="quarter" idx="12"/>
          </p:nvPr>
        </p:nvSpPr>
        <p:spPr/>
        <p:txBody>
          <a:bodyPr/>
          <a:lstStyle/>
          <a:p>
            <a:pPr>
              <a:defRPr/>
            </a:pPr>
            <a:fld id="{81494967-73EE-4A75-A827-47B02327E019}" type="slidenum">
              <a:rPr lang="en-US" altLang="en-US" smtClean="0"/>
              <a:pPr>
                <a:defRPr/>
              </a:pPr>
              <a:t>92</a:t>
            </a:fld>
            <a:endParaRPr lang="en-US" altLang="en-US"/>
          </a:p>
        </p:txBody>
      </p:sp>
      <p:sp>
        <p:nvSpPr>
          <p:cNvPr id="49" name="Zástupný symbol pro zápatí 48"/>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1360477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Bidirectional path tracing</a:t>
            </a:r>
            <a:endParaRPr lang="en-US" dirty="0"/>
          </a:p>
        </p:txBody>
      </p:sp>
      <p:sp>
        <p:nvSpPr>
          <p:cNvPr id="3" name="Zástupný symbol pro obsah 2"/>
          <p:cNvSpPr>
            <a:spLocks noGrp="1"/>
          </p:cNvSpPr>
          <p:nvPr>
            <p:ph idx="1"/>
          </p:nvPr>
        </p:nvSpPr>
        <p:spPr/>
        <p:txBody>
          <a:bodyPr/>
          <a:lstStyle/>
          <a:p>
            <a:endParaRPr lang="en-US" dirty="0" smtClean="0"/>
          </a:p>
          <a:p>
            <a:r>
              <a:rPr lang="en-US" dirty="0" smtClean="0"/>
              <a:t>Use </a:t>
            </a:r>
            <a:r>
              <a:rPr lang="en-US" b="1" dirty="0" smtClean="0"/>
              <a:t>all </a:t>
            </a:r>
            <a:r>
              <a:rPr lang="en-US" dirty="0" smtClean="0"/>
              <a:t>of the above sampling techniques</a:t>
            </a:r>
          </a:p>
          <a:p>
            <a:endParaRPr lang="en-US" dirty="0" smtClean="0"/>
          </a:p>
          <a:p>
            <a:r>
              <a:rPr lang="en-US" dirty="0" smtClean="0"/>
              <a:t>Combine using </a:t>
            </a:r>
            <a:r>
              <a:rPr lang="en-US" b="1" dirty="0" smtClean="0"/>
              <a:t>Multiple Importance Sampling</a:t>
            </a: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pPr>
                <a:defRPr/>
              </a:pPr>
              <a:t>93</a:t>
            </a:fld>
            <a:endParaRPr lang="en-US" altLang="en-US"/>
          </a:p>
        </p:txBody>
      </p:sp>
      <p:sp>
        <p:nvSpPr>
          <p:cNvPr id="6" name="Zástupný symbol pro zápatí 5"/>
          <p:cNvSpPr>
            <a:spLocks noGrp="1"/>
          </p:cNvSpPr>
          <p:nvPr>
            <p:ph type="ftr" sz="quarter" idx="11"/>
          </p:nvPr>
        </p:nvSpPr>
        <p:spPr/>
        <p:txBody>
          <a:bodyPr/>
          <a:lstStyle/>
          <a:p>
            <a:pPr>
              <a:defRPr/>
            </a:pPr>
            <a:r>
              <a:rPr lang="cs-CZ" altLang="en-US" smtClean="0"/>
              <a:t>PG III (NPGR010) - J. Křivánek 2013</a:t>
            </a:r>
            <a:endParaRPr lang="en-US" altLang="en-US" dirty="0"/>
          </a:p>
        </p:txBody>
      </p:sp>
    </p:spTree>
    <p:extLst>
      <p:ext uri="{BB962C8B-B14F-4D97-AF65-F5344CB8AC3E}">
        <p14:creationId xmlns="" xmlns:p14="http://schemas.microsoft.com/office/powerpoint/2010/main" val="65604594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Vzorkovací strategie</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94</a:t>
            </a:fld>
            <a:endParaRPr lang="en-US" altLang="en-US"/>
          </a:p>
        </p:txBody>
      </p:sp>
      <p:pic>
        <p:nvPicPr>
          <p:cNvPr id="7" name="Picture 2" descr="D:\Teksten\agibook-slides\7\7-3.tif"/>
          <p:cNvPicPr>
            <a:picLocks noChangeAspect="1" noChangeArrowheads="1"/>
          </p:cNvPicPr>
          <p:nvPr/>
        </p:nvPicPr>
        <p:blipFill>
          <a:blip r:embed="rId2" cstate="print"/>
          <a:srcRect/>
          <a:stretch>
            <a:fillRect/>
          </a:stretch>
        </p:blipFill>
        <p:spPr bwMode="auto">
          <a:xfrm>
            <a:off x="647700" y="1405979"/>
            <a:ext cx="7848600" cy="4759325"/>
          </a:xfrm>
          <a:prstGeom prst="rect">
            <a:avLst/>
          </a:prstGeom>
          <a:noFill/>
        </p:spPr>
      </p:pic>
      <p:sp>
        <p:nvSpPr>
          <p:cNvPr id="8" name="TextBox 7"/>
          <p:cNvSpPr txBox="1"/>
          <p:nvPr/>
        </p:nvSpPr>
        <p:spPr>
          <a:xfrm rot="16200000">
            <a:off x="6345478" y="3409919"/>
            <a:ext cx="5227713" cy="369332"/>
          </a:xfrm>
          <a:prstGeom prst="rect">
            <a:avLst/>
          </a:prstGeom>
          <a:noFill/>
        </p:spPr>
        <p:txBody>
          <a:bodyPr wrap="none" rtlCol="0">
            <a:spAutoFit/>
          </a:bodyPr>
          <a:lstStyle/>
          <a:p>
            <a:r>
              <a:rPr lang="cs-CZ" dirty="0" smtClean="0">
                <a:latin typeface="+mj-lt"/>
              </a:rPr>
              <a:t>Image: </a:t>
            </a:r>
            <a:r>
              <a:rPr lang="cs-CZ" dirty="0" err="1" smtClean="0">
                <a:latin typeface="+mj-lt"/>
              </a:rPr>
              <a:t>Dutre</a:t>
            </a:r>
            <a:r>
              <a:rPr lang="cs-CZ" dirty="0" smtClean="0">
                <a:latin typeface="+mj-lt"/>
              </a:rPr>
              <a:t> </a:t>
            </a:r>
            <a:r>
              <a:rPr lang="cs-CZ" dirty="0" err="1" smtClean="0">
                <a:latin typeface="+mj-lt"/>
              </a:rPr>
              <a:t>et</a:t>
            </a:r>
            <a:r>
              <a:rPr lang="cs-CZ" dirty="0" smtClean="0">
                <a:latin typeface="+mj-lt"/>
              </a:rPr>
              <a:t> </a:t>
            </a:r>
            <a:r>
              <a:rPr lang="cs-CZ" dirty="0" err="1" smtClean="0">
                <a:latin typeface="+mj-lt"/>
              </a:rPr>
              <a:t>al</a:t>
            </a:r>
            <a:r>
              <a:rPr lang="cs-CZ" dirty="0" smtClean="0">
                <a:latin typeface="+mj-lt"/>
              </a:rPr>
              <a:t>. </a:t>
            </a:r>
            <a:r>
              <a:rPr lang="cs-CZ" dirty="0" err="1" smtClean="0">
                <a:latin typeface="+mj-lt"/>
              </a:rPr>
              <a:t>Advanced</a:t>
            </a:r>
            <a:r>
              <a:rPr lang="cs-CZ" dirty="0" smtClean="0">
                <a:latin typeface="+mj-lt"/>
              </a:rPr>
              <a:t> </a:t>
            </a:r>
            <a:r>
              <a:rPr lang="cs-CZ" dirty="0" err="1" smtClean="0">
                <a:latin typeface="+mj-lt"/>
              </a:rPr>
              <a:t>Global</a:t>
            </a:r>
            <a:r>
              <a:rPr lang="cs-CZ" dirty="0" smtClean="0">
                <a:latin typeface="+mj-lt"/>
              </a:rPr>
              <a:t> </a:t>
            </a:r>
            <a:r>
              <a:rPr lang="cs-CZ" dirty="0" err="1" smtClean="0">
                <a:latin typeface="+mj-lt"/>
              </a:rPr>
              <a:t>Illumination</a:t>
            </a:r>
            <a:endParaRPr lang="en-US" dirty="0">
              <a:latin typeface="+mj-lt"/>
            </a:endParaRPr>
          </a:p>
        </p:txBody>
      </p:sp>
    </p:spTree>
    <p:extLst>
      <p:ext uri="{BB962C8B-B14F-4D97-AF65-F5344CB8AC3E}">
        <p14:creationId xmlns="" xmlns:p14="http://schemas.microsoft.com/office/powerpoint/2010/main" val="10117821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Obousměrné sledování cest</a:t>
            </a:r>
            <a:endParaRPr lang="en-US" dirty="0"/>
          </a:p>
        </p:txBody>
      </p:sp>
      <p:sp>
        <p:nvSpPr>
          <p:cNvPr id="3" name="Content Placeholder 2"/>
          <p:cNvSpPr>
            <a:spLocks noGrp="1"/>
          </p:cNvSpPr>
          <p:nvPr>
            <p:ph idx="1"/>
          </p:nvPr>
        </p:nvSpPr>
        <p:spPr/>
        <p:txBody>
          <a:bodyPr/>
          <a:lstStyle/>
          <a:p>
            <a:r>
              <a:rPr lang="cs-CZ" dirty="0" smtClean="0"/>
              <a:t>Zobecnění kombinované strategie pro výpočet přímého osvětlení v </a:t>
            </a:r>
            <a:r>
              <a:rPr lang="cs-CZ" dirty="0" err="1" smtClean="0"/>
              <a:t>path</a:t>
            </a:r>
            <a:r>
              <a:rPr lang="cs-CZ" dirty="0" smtClean="0"/>
              <a:t> </a:t>
            </a:r>
            <a:r>
              <a:rPr lang="cs-CZ" dirty="0" err="1" smtClean="0"/>
              <a:t>traceru</a:t>
            </a:r>
            <a:endParaRPr lang="cs-CZ" dirty="0" smtClean="0"/>
          </a:p>
          <a:p>
            <a:endParaRPr lang="cs-CZ" dirty="0" smtClean="0"/>
          </a:p>
          <a:p>
            <a:r>
              <a:rPr lang="cs-CZ" dirty="0" smtClean="0"/>
              <a:t>Přímé osvětlení</a:t>
            </a:r>
          </a:p>
          <a:p>
            <a:pPr lvl="1"/>
            <a:r>
              <a:rPr lang="cs-CZ" dirty="0" smtClean="0"/>
              <a:t>Různé strategie nalezení vzorkování bodu na zdroji světla</a:t>
            </a:r>
          </a:p>
          <a:p>
            <a:pPr lvl="1"/>
            <a:endParaRPr lang="cs-CZ" dirty="0" smtClean="0"/>
          </a:p>
          <a:p>
            <a:pPr lvl="1"/>
            <a:endParaRPr lang="cs-CZ" dirty="0" smtClean="0"/>
          </a:p>
          <a:p>
            <a:r>
              <a:rPr lang="cs-CZ" dirty="0" smtClean="0"/>
              <a:t>BPT</a:t>
            </a:r>
          </a:p>
          <a:p>
            <a:pPr lvl="1"/>
            <a:r>
              <a:rPr lang="cs-CZ" dirty="0" smtClean="0"/>
              <a:t>Různé strategie generovaní </a:t>
            </a:r>
            <a:r>
              <a:rPr lang="cs-CZ" b="1" dirty="0" smtClean="0"/>
              <a:t>celých světelných cest</a:t>
            </a:r>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95</a:t>
            </a:fld>
            <a:endParaRPr lang="en-US" altLang="en-US"/>
          </a:p>
        </p:txBody>
      </p:sp>
    </p:spTree>
    <p:extLst>
      <p:ext uri="{BB962C8B-B14F-4D97-AF65-F5344CB8AC3E}">
        <p14:creationId xmlns="" xmlns:p14="http://schemas.microsoft.com/office/powerpoint/2010/main" val="1321776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Obousměrné sledování cest</a:t>
            </a:r>
            <a:endParaRPr lang="en-US" dirty="0"/>
          </a:p>
        </p:txBody>
      </p:sp>
      <p:sp>
        <p:nvSpPr>
          <p:cNvPr id="3" name="Content Placeholder 2"/>
          <p:cNvSpPr>
            <a:spLocks noGrp="1"/>
          </p:cNvSpPr>
          <p:nvPr>
            <p:ph idx="1"/>
          </p:nvPr>
        </p:nvSpPr>
        <p:spPr/>
        <p:txBody>
          <a:bodyPr/>
          <a:lstStyle/>
          <a:p>
            <a:endParaRPr lang="cs-CZ" dirty="0" smtClean="0"/>
          </a:p>
          <a:p>
            <a:r>
              <a:rPr lang="cs-CZ" dirty="0" smtClean="0"/>
              <a:t>Pro danou světelnou cestu:</a:t>
            </a:r>
          </a:p>
          <a:p>
            <a:pPr lvl="1"/>
            <a:endParaRPr lang="cs-CZ" dirty="0" smtClean="0"/>
          </a:p>
          <a:p>
            <a:pPr lvl="1"/>
            <a:r>
              <a:rPr lang="cs-CZ" dirty="0" smtClean="0"/>
              <a:t>Funkce příspěvku </a:t>
            </a:r>
            <a:r>
              <a:rPr lang="cs-CZ" i="1" dirty="0" err="1" smtClean="0"/>
              <a:t>f</a:t>
            </a:r>
            <a:r>
              <a:rPr lang="cs-CZ" i="1" baseline="-25000" dirty="0" err="1" smtClean="0"/>
              <a:t>j</a:t>
            </a:r>
            <a:r>
              <a:rPr lang="cs-CZ" dirty="0" smtClean="0"/>
              <a:t>() </a:t>
            </a:r>
            <a:r>
              <a:rPr lang="cs-CZ" b="1" dirty="0" smtClean="0"/>
              <a:t>nezávisí</a:t>
            </a:r>
            <a:r>
              <a:rPr lang="cs-CZ" dirty="0" smtClean="0"/>
              <a:t> na způsobu vzorkování</a:t>
            </a:r>
          </a:p>
          <a:p>
            <a:pPr lvl="1"/>
            <a:endParaRPr lang="cs-CZ" dirty="0" smtClean="0"/>
          </a:p>
          <a:p>
            <a:pPr lvl="1"/>
            <a:r>
              <a:rPr lang="cs-CZ" dirty="0" smtClean="0"/>
              <a:t>Hustota pravděpodobnosti </a:t>
            </a:r>
            <a:r>
              <a:rPr lang="cs-CZ" b="1" dirty="0" smtClean="0"/>
              <a:t>závisí</a:t>
            </a:r>
            <a:r>
              <a:rPr lang="cs-CZ" dirty="0" smtClean="0"/>
              <a:t> na způsobu vzorkování</a:t>
            </a:r>
          </a:p>
          <a:p>
            <a:pPr lvl="1"/>
            <a:endParaRPr lang="en-US" dirty="0"/>
          </a:p>
        </p:txBody>
      </p:sp>
      <p:sp>
        <p:nvSpPr>
          <p:cNvPr id="4" name="Footer Placeholder 3"/>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5" name="Slide Number Placeholder 4"/>
          <p:cNvSpPr>
            <a:spLocks noGrp="1"/>
          </p:cNvSpPr>
          <p:nvPr>
            <p:ph type="sldNum" sz="quarter" idx="12"/>
          </p:nvPr>
        </p:nvSpPr>
        <p:spPr/>
        <p:txBody>
          <a:bodyPr/>
          <a:lstStyle/>
          <a:p>
            <a:pPr>
              <a:defRPr/>
            </a:pPr>
            <a:fld id="{81494967-73EE-4A75-A827-47B02327E019}" type="slidenum">
              <a:rPr lang="en-US" altLang="en-US" smtClean="0"/>
              <a:pPr>
                <a:defRPr/>
              </a:pPr>
              <a:t>96</a:t>
            </a:fld>
            <a:endParaRPr lang="en-US" altLang="en-US"/>
          </a:p>
        </p:txBody>
      </p:sp>
    </p:spTree>
    <p:extLst>
      <p:ext uri="{BB962C8B-B14F-4D97-AF65-F5344CB8AC3E}">
        <p14:creationId xmlns="" xmlns:p14="http://schemas.microsoft.com/office/powerpoint/2010/main" val="186684665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cs-CZ" smtClean="0"/>
              <a:t>Vzorkovací techniky v BPT</a:t>
            </a:r>
            <a:endParaRPr lang="en-US" smtClean="0"/>
          </a:p>
        </p:txBody>
      </p:sp>
      <p:sp>
        <p:nvSpPr>
          <p:cNvPr id="20483" name="Content Placeholder 2"/>
          <p:cNvSpPr>
            <a:spLocks noGrp="1"/>
          </p:cNvSpPr>
          <p:nvPr>
            <p:ph idx="1"/>
          </p:nvPr>
        </p:nvSpPr>
        <p:spPr/>
        <p:txBody>
          <a:bodyPr/>
          <a:lstStyle/>
          <a:p>
            <a:endParaRPr lang="en-US" smtClean="0"/>
          </a:p>
        </p:txBody>
      </p:sp>
      <p:pic>
        <p:nvPicPr>
          <p:cNvPr id="20484" name="Picture 2"/>
          <p:cNvPicPr>
            <a:picLocks noChangeAspect="1" noChangeArrowheads="1"/>
          </p:cNvPicPr>
          <p:nvPr/>
        </p:nvPicPr>
        <p:blipFill>
          <a:blip r:embed="rId2" cstate="print"/>
          <a:srcRect/>
          <a:stretch>
            <a:fillRect/>
          </a:stretch>
        </p:blipFill>
        <p:spPr bwMode="auto">
          <a:xfrm>
            <a:off x="808038" y="1981200"/>
            <a:ext cx="7219950" cy="4543425"/>
          </a:xfrm>
          <a:prstGeom prst="rect">
            <a:avLst/>
          </a:prstGeom>
          <a:noFill/>
          <a:ln w="12700">
            <a:noFill/>
            <a:miter lim="800000"/>
            <a:headEnd/>
            <a:tailEnd/>
          </a:ln>
        </p:spPr>
      </p:pic>
      <p:sp>
        <p:nvSpPr>
          <p:cNvPr id="20485" name="TextBox 4"/>
          <p:cNvSpPr txBox="1">
            <a:spLocks noChangeArrowheads="1"/>
          </p:cNvSpPr>
          <p:nvPr/>
        </p:nvSpPr>
        <p:spPr bwMode="auto">
          <a:xfrm>
            <a:off x="827088" y="1527175"/>
            <a:ext cx="4663456" cy="369332"/>
          </a:xfrm>
          <a:prstGeom prst="rect">
            <a:avLst/>
          </a:prstGeom>
          <a:noFill/>
          <a:ln w="9525">
            <a:noFill/>
            <a:miter lim="800000"/>
            <a:headEnd/>
            <a:tailEnd/>
          </a:ln>
        </p:spPr>
        <p:txBody>
          <a:bodyPr wrap="none">
            <a:spAutoFit/>
          </a:bodyPr>
          <a:lstStyle/>
          <a:p>
            <a:r>
              <a:rPr lang="cs-CZ">
                <a:latin typeface="+mj-lt"/>
              </a:rPr>
              <a:t>Příklad:  Čtyři vzorkovací techniky pro </a:t>
            </a:r>
            <a:r>
              <a:rPr lang="cs-CZ" i="1">
                <a:latin typeface="+mj-lt"/>
              </a:rPr>
              <a:t>k</a:t>
            </a:r>
            <a:r>
              <a:rPr lang="cs-CZ">
                <a:latin typeface="+mj-lt"/>
              </a:rPr>
              <a:t> = 2</a:t>
            </a:r>
            <a:endParaRPr lang="en-US">
              <a:latin typeface="+mj-lt"/>
            </a:endParaRPr>
          </a:p>
        </p:txBody>
      </p:sp>
      <p:sp>
        <p:nvSpPr>
          <p:cNvPr id="6" name="TextBox 5"/>
          <p:cNvSpPr txBox="1"/>
          <p:nvPr/>
        </p:nvSpPr>
        <p:spPr>
          <a:xfrm rot="16200000">
            <a:off x="7796969" y="3651472"/>
            <a:ext cx="2047355" cy="369332"/>
          </a:xfrm>
          <a:prstGeom prst="rect">
            <a:avLst/>
          </a:prstGeom>
          <a:noFill/>
        </p:spPr>
        <p:txBody>
          <a:bodyPr wrap="none" rtlCol="0">
            <a:spAutoFit/>
          </a:bodyPr>
          <a:lstStyle/>
          <a:p>
            <a:r>
              <a:rPr lang="cs-CZ" dirty="0" smtClean="0">
                <a:latin typeface="+mj-lt"/>
              </a:rPr>
              <a:t>Image: </a:t>
            </a:r>
            <a:r>
              <a:rPr lang="cs-CZ" dirty="0" err="1" smtClean="0">
                <a:latin typeface="+mj-lt"/>
              </a:rPr>
              <a:t>Eric</a:t>
            </a:r>
            <a:r>
              <a:rPr lang="cs-CZ" dirty="0" smtClean="0">
                <a:latin typeface="+mj-lt"/>
              </a:rPr>
              <a:t> </a:t>
            </a:r>
            <a:r>
              <a:rPr lang="cs-CZ" dirty="0" err="1" smtClean="0">
                <a:latin typeface="+mj-lt"/>
              </a:rPr>
              <a:t>Veach</a:t>
            </a:r>
            <a:endParaRPr lang="en-US" dirty="0">
              <a:latin typeface="+mj-lt"/>
            </a:endParaRP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97</a:t>
            </a:fld>
            <a:endParaRPr lang="en-US" altLang="en-US"/>
          </a:p>
        </p:txBody>
      </p:sp>
    </p:spTree>
    <p:extLst>
      <p:ext uri="{BB962C8B-B14F-4D97-AF65-F5344CB8AC3E}">
        <p14:creationId xmlns="" xmlns:p14="http://schemas.microsoft.com/office/powerpoint/2010/main" val="17730826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cs-CZ" smtClean="0"/>
              <a:t>Vzorkovací techniky v BPT</a:t>
            </a:r>
            <a:endParaRPr lang="en-US" smtClean="0"/>
          </a:p>
        </p:txBody>
      </p:sp>
      <p:sp>
        <p:nvSpPr>
          <p:cNvPr id="19459" name="Content Placeholder 2"/>
          <p:cNvSpPr>
            <a:spLocks noGrp="1"/>
          </p:cNvSpPr>
          <p:nvPr>
            <p:ph idx="1"/>
          </p:nvPr>
        </p:nvSpPr>
        <p:spPr>
          <a:xfrm>
            <a:off x="611188" y="1676400"/>
            <a:ext cx="8151812" cy="4114800"/>
          </a:xfrm>
        </p:spPr>
        <p:txBody>
          <a:bodyPr/>
          <a:lstStyle/>
          <a:p>
            <a:r>
              <a:rPr lang="cs-CZ" smtClean="0"/>
              <a:t>Podcesta o </a:t>
            </a:r>
            <a:r>
              <a:rPr lang="cs-CZ" i="1" smtClean="0"/>
              <a:t>t</a:t>
            </a:r>
            <a:r>
              <a:rPr lang="cs-CZ" smtClean="0"/>
              <a:t> vrcholech vzorkovaná z kamery</a:t>
            </a:r>
          </a:p>
          <a:p>
            <a:r>
              <a:rPr lang="cs-CZ" smtClean="0"/>
              <a:t>Podcesta o </a:t>
            </a:r>
            <a:r>
              <a:rPr lang="cs-CZ" i="1" smtClean="0"/>
              <a:t>s</a:t>
            </a:r>
            <a:r>
              <a:rPr lang="cs-CZ" smtClean="0"/>
              <a:t> vrcholech vzorkovaná ze světla</a:t>
            </a:r>
          </a:p>
          <a:p>
            <a:r>
              <a:rPr lang="cs-CZ" smtClean="0"/>
              <a:t>Spojovací segment délky 1</a:t>
            </a:r>
          </a:p>
          <a:p>
            <a:r>
              <a:rPr lang="cs-CZ" smtClean="0"/>
              <a:t>Celková délka cesty: </a:t>
            </a:r>
            <a:r>
              <a:rPr lang="cs-CZ" i="1" smtClean="0"/>
              <a:t>k</a:t>
            </a:r>
            <a:r>
              <a:rPr lang="cs-CZ" smtClean="0"/>
              <a:t> = </a:t>
            </a:r>
            <a:r>
              <a:rPr lang="cs-CZ" i="1" smtClean="0"/>
              <a:t>s</a:t>
            </a:r>
            <a:r>
              <a:rPr lang="cs-CZ" smtClean="0"/>
              <a:t> + </a:t>
            </a:r>
            <a:r>
              <a:rPr lang="cs-CZ" i="1" smtClean="0"/>
              <a:t>t</a:t>
            </a:r>
            <a:r>
              <a:rPr lang="cs-CZ" smtClean="0"/>
              <a:t> – 1 (segmentů)</a:t>
            </a:r>
          </a:p>
          <a:p>
            <a:endParaRPr lang="cs-CZ" smtClean="0"/>
          </a:p>
          <a:p>
            <a:r>
              <a:rPr lang="cs-CZ" i="1" smtClean="0"/>
              <a:t>k</a:t>
            </a:r>
            <a:r>
              <a:rPr lang="cs-CZ" smtClean="0"/>
              <a:t>+2 možností pro generování cesty délky </a:t>
            </a:r>
            <a:r>
              <a:rPr lang="cs-CZ" i="1" smtClean="0"/>
              <a:t>k</a:t>
            </a:r>
            <a:endParaRPr lang="en-US" i="1" smtClean="0"/>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98</a:t>
            </a:fld>
            <a:endParaRPr lang="en-US" altLang="en-US"/>
          </a:p>
        </p:txBody>
      </p:sp>
    </p:spTree>
    <p:extLst>
      <p:ext uri="{BB962C8B-B14F-4D97-AF65-F5344CB8AC3E}">
        <p14:creationId xmlns="" xmlns:p14="http://schemas.microsoft.com/office/powerpoint/2010/main" val="26428062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cs-CZ" smtClean="0"/>
              <a:t>Vzorkovací techniky v BPT</a:t>
            </a:r>
            <a:endParaRPr lang="en-US" smtClean="0"/>
          </a:p>
        </p:txBody>
      </p:sp>
      <p:sp>
        <p:nvSpPr>
          <p:cNvPr id="21507" name="Content Placeholder 2"/>
          <p:cNvSpPr>
            <a:spLocks noGrp="1"/>
          </p:cNvSpPr>
          <p:nvPr>
            <p:ph idx="1"/>
          </p:nvPr>
        </p:nvSpPr>
        <p:spPr/>
        <p:txBody>
          <a:bodyPr/>
          <a:lstStyle/>
          <a:p>
            <a:endParaRPr lang="cs-CZ" dirty="0" smtClean="0"/>
          </a:p>
          <a:p>
            <a:r>
              <a:rPr lang="cs-CZ" dirty="0" smtClean="0"/>
              <a:t>Každá technika má </a:t>
            </a:r>
            <a:r>
              <a:rPr lang="cs-CZ" b="1" dirty="0" smtClean="0"/>
              <a:t>jinou hustotu </a:t>
            </a:r>
            <a:r>
              <a:rPr lang="cs-CZ" b="1" i="1" dirty="0" err="1" smtClean="0"/>
              <a:t>p</a:t>
            </a:r>
            <a:r>
              <a:rPr lang="cs-CZ" b="1" i="1" baseline="-25000" dirty="0" err="1" smtClean="0"/>
              <a:t>s</a:t>
            </a:r>
            <a:r>
              <a:rPr lang="cs-CZ" b="1" baseline="-25000" dirty="0" smtClean="0"/>
              <a:t>,</a:t>
            </a:r>
            <a:r>
              <a:rPr lang="cs-CZ" b="1" i="1" baseline="-25000" dirty="0" smtClean="0"/>
              <a:t>t</a:t>
            </a:r>
            <a:endParaRPr lang="cs-CZ" b="1" i="1" dirty="0" smtClean="0"/>
          </a:p>
          <a:p>
            <a:endParaRPr lang="cs-CZ" dirty="0" smtClean="0"/>
          </a:p>
          <a:p>
            <a:r>
              <a:rPr lang="cs-CZ" dirty="0" smtClean="0"/>
              <a:t>Každá je účinná při vzorkování jiných světelných efektů</a:t>
            </a:r>
          </a:p>
          <a:p>
            <a:endParaRPr lang="cs-CZ" dirty="0" smtClean="0"/>
          </a:p>
          <a:p>
            <a:r>
              <a:rPr lang="cs-CZ" dirty="0" smtClean="0"/>
              <a:t>Všechny techniky odhadují </a:t>
            </a:r>
            <a:r>
              <a:rPr lang="cs-CZ" b="1" dirty="0" smtClean="0"/>
              <a:t>stejný integrál</a:t>
            </a:r>
          </a:p>
        </p:txBody>
      </p:sp>
      <p:sp>
        <p:nvSpPr>
          <p:cNvPr id="2" name="Footer Placeholder 1"/>
          <p:cNvSpPr>
            <a:spLocks noGrp="1"/>
          </p:cNvSpPr>
          <p:nvPr>
            <p:ph type="ftr" sz="quarter" idx="11"/>
          </p:nvPr>
        </p:nvSpPr>
        <p:spPr/>
        <p:txBody>
          <a:bodyPr/>
          <a:lstStyle/>
          <a:p>
            <a:pPr>
              <a:defRPr/>
            </a:pPr>
            <a:r>
              <a:rPr lang="en-US" altLang="en-US" smtClean="0"/>
              <a:t>PG III (NPGR010) - J. Křivánek 2013</a:t>
            </a:r>
            <a:endParaRPr lang="en-US" altLang="en-US"/>
          </a:p>
        </p:txBody>
      </p:sp>
      <p:sp>
        <p:nvSpPr>
          <p:cNvPr id="3" name="Slide Number Placeholder 2"/>
          <p:cNvSpPr>
            <a:spLocks noGrp="1"/>
          </p:cNvSpPr>
          <p:nvPr>
            <p:ph type="sldNum" sz="quarter" idx="12"/>
          </p:nvPr>
        </p:nvSpPr>
        <p:spPr/>
        <p:txBody>
          <a:bodyPr/>
          <a:lstStyle/>
          <a:p>
            <a:pPr>
              <a:defRPr/>
            </a:pPr>
            <a:fld id="{81494967-73EE-4A75-A827-47B02327E019}" type="slidenum">
              <a:rPr lang="en-US" altLang="en-US" smtClean="0"/>
              <a:pPr>
                <a:defRPr/>
              </a:pPr>
              <a:t>99</a:t>
            </a:fld>
            <a:endParaRPr lang="en-US" altLang="en-US"/>
          </a:p>
        </p:txBody>
      </p:sp>
    </p:spTree>
    <p:extLst>
      <p:ext uri="{BB962C8B-B14F-4D97-AF65-F5344CB8AC3E}">
        <p14:creationId xmlns="" xmlns:p14="http://schemas.microsoft.com/office/powerpoint/2010/main" val="423747163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5741</TotalTime>
  <Words>8238</Words>
  <Application>Microsoft Office PowerPoint</Application>
  <PresentationFormat>Předvádění na obrazovce (4:3)</PresentationFormat>
  <Paragraphs>1126</Paragraphs>
  <Slides>113</Slides>
  <Notes>55</Notes>
  <HiddenSlides>1</HiddenSlides>
  <MMClips>0</MMClips>
  <ScaleCrop>false</ScaleCrop>
  <HeadingPairs>
    <vt:vector size="6" baseType="variant">
      <vt:variant>
        <vt:lpstr>Motiv</vt:lpstr>
      </vt:variant>
      <vt:variant>
        <vt:i4>3</vt:i4>
      </vt:variant>
      <vt:variant>
        <vt:lpstr>Vložené servery OLE</vt:lpstr>
      </vt:variant>
      <vt:variant>
        <vt:i4>2</vt:i4>
      </vt:variant>
      <vt:variant>
        <vt:lpstr>Nadpisy snímků</vt:lpstr>
      </vt:variant>
      <vt:variant>
        <vt:i4>113</vt:i4>
      </vt:variant>
    </vt:vector>
  </HeadingPairs>
  <TitlesOfParts>
    <vt:vector size="118" baseType="lpstr">
      <vt:lpstr>Hrany</vt:lpstr>
      <vt:lpstr>Default Design</vt:lpstr>
      <vt:lpstr>1_Hrany</vt:lpstr>
      <vt:lpstr>Rovnice</vt:lpstr>
      <vt:lpstr>Equation</vt:lpstr>
      <vt:lpstr>Počítačová grafika III –      Všehochuť</vt:lpstr>
      <vt:lpstr>“Science, it works …        (bitches!)”  </vt:lpstr>
      <vt:lpstr>… and so does path tracing! </vt:lpstr>
      <vt:lpstr>Path Tracing funguje! </vt:lpstr>
      <vt:lpstr>Path Tracing funguje! </vt:lpstr>
      <vt:lpstr>Snímek 6</vt:lpstr>
      <vt:lpstr>Light transport – Global illumination</vt:lpstr>
      <vt:lpstr>Light transport – Global illumination</vt:lpstr>
      <vt:lpstr>Light transport – Global illumination</vt:lpstr>
      <vt:lpstr>Light transport – Global illumination</vt:lpstr>
      <vt:lpstr>Quasi Monte Carlo Metody </vt:lpstr>
      <vt:lpstr>Metody Quasi Monte Carlo (QMC)</vt:lpstr>
      <vt:lpstr>Diskrepance</vt:lpstr>
      <vt:lpstr>Defining discrepancy</vt:lpstr>
      <vt:lpstr>Discrepancy</vt:lpstr>
      <vt:lpstr>Koksma-Hlawka inequality</vt:lpstr>
      <vt:lpstr>Van der Corput Sequence (base 2)</vt:lpstr>
      <vt:lpstr>Van der Corput Sequence</vt:lpstr>
      <vt:lpstr>Van der Corput Sequence (base b)</vt:lpstr>
      <vt:lpstr>Radical inversion based points in higher dimension</vt:lpstr>
      <vt:lpstr>Použité pro path tracing</vt:lpstr>
      <vt:lpstr>Transformace náhodných čísel</vt:lpstr>
      <vt:lpstr>Ukázka výsledků pro MC a QMC</vt:lpstr>
      <vt:lpstr>Metody Quasi Monte Carlo (QMC)</vt:lpstr>
      <vt:lpstr>Stratified sampling</vt:lpstr>
      <vt:lpstr>Quasi-Monte Carlo</vt:lpstr>
      <vt:lpstr>Fixní náhodná sekvence</vt:lpstr>
      <vt:lpstr>Měřicí rovnice  </vt:lpstr>
      <vt:lpstr>Měřicí rovnice</vt:lpstr>
      <vt:lpstr>Měřicí rovnice</vt:lpstr>
      <vt:lpstr>Příklad: Zářivý tok přes oblast jako měřicí rovnice</vt:lpstr>
      <vt:lpstr>Měřicí rovnice jako skalární součin funkcí</vt:lpstr>
      <vt:lpstr>Propagace radiance a důležitosti</vt:lpstr>
      <vt:lpstr>Důležitost (importance)</vt:lpstr>
      <vt:lpstr>Přenos důležitosti</vt:lpstr>
      <vt:lpstr>Dualita důležitosti a radiance</vt:lpstr>
      <vt:lpstr>Dualita důležitosti a radiance</vt:lpstr>
      <vt:lpstr>Dualita v praxi: Sledování světla</vt:lpstr>
      <vt:lpstr>Sledování světla (light tracing) v praxi</vt:lpstr>
      <vt:lpstr>Sledování světla (light tracing) v praxi</vt:lpstr>
      <vt:lpstr>Porovnání algoritmů</vt:lpstr>
      <vt:lpstr>Pokročilé metody simulace transportu světla</vt:lpstr>
      <vt:lpstr>Issues in light transport simulation</vt:lpstr>
      <vt:lpstr>Obousměrné sledování cest (BPT) vs.  (Jednosměrné) sledování cest (PT)</vt:lpstr>
      <vt:lpstr>Přenos světla jako integrál přes prostor cest</vt:lpstr>
      <vt:lpstr>Light transport</vt:lpstr>
      <vt:lpstr>Light transport</vt:lpstr>
      <vt:lpstr>Light transport</vt:lpstr>
      <vt:lpstr>Path integral formulation</vt:lpstr>
      <vt:lpstr>Measurement contribution function</vt:lpstr>
      <vt:lpstr>Geometry term</vt:lpstr>
      <vt:lpstr>Path integral formulation</vt:lpstr>
      <vt:lpstr>Path integral formulation</vt:lpstr>
      <vt:lpstr>Path integral </vt:lpstr>
      <vt:lpstr>Rendering :   Evaluating the path integral</vt:lpstr>
      <vt:lpstr>Path integral </vt:lpstr>
      <vt:lpstr>Monte Carlo integration</vt:lpstr>
      <vt:lpstr>MC evaluation of the path integral</vt:lpstr>
      <vt:lpstr>Path sampling</vt:lpstr>
      <vt:lpstr>Path sampling</vt:lpstr>
      <vt:lpstr>Path sampling</vt:lpstr>
      <vt:lpstr>Path sampling</vt:lpstr>
      <vt:lpstr>Path sampling</vt:lpstr>
      <vt:lpstr>Path sampling &amp; Path PDF</vt:lpstr>
      <vt:lpstr>Local path sampling</vt:lpstr>
      <vt:lpstr>Example – Path tracing</vt:lpstr>
      <vt:lpstr>Use of local path sampling</vt:lpstr>
      <vt:lpstr>Probability density function (PDF)</vt:lpstr>
      <vt:lpstr>Probability density function (PDF)</vt:lpstr>
      <vt:lpstr>Probability density function (PDF)</vt:lpstr>
      <vt:lpstr>Probability density function (PDF)</vt:lpstr>
      <vt:lpstr>Vertex sampling</vt:lpstr>
      <vt:lpstr>Vertex sampling</vt:lpstr>
      <vt:lpstr>Measure conversion</vt:lpstr>
      <vt:lpstr>Summary</vt:lpstr>
      <vt:lpstr>Summary</vt:lpstr>
      <vt:lpstr>Odvození integrálu přes prostor cest ze zobrazovací a měřicí rovnice </vt:lpstr>
      <vt:lpstr>Tříbodová formulace přenosu světla</vt:lpstr>
      <vt:lpstr>Zobrazovací rovnice v 3b formulaci</vt:lpstr>
      <vt:lpstr>Měřicí rovnice v 3b formulaci</vt:lpstr>
      <vt:lpstr>Odvození integrálu přes prostor cest</vt:lpstr>
      <vt:lpstr>“Path integral” – A historical remark</vt:lpstr>
      <vt:lpstr>Obousměrné sledování cest (Bidirectional path tracing)</vt:lpstr>
      <vt:lpstr>Bidirectional path sampling</vt:lpstr>
      <vt:lpstr>One bidirectional path sampling technique</vt:lpstr>
      <vt:lpstr>One bidirectional path sampling technique</vt:lpstr>
      <vt:lpstr>Digression</vt:lpstr>
      <vt:lpstr>One bidirectional path sampling technique</vt:lpstr>
      <vt:lpstr>All possible bidirectional techniques</vt:lpstr>
      <vt:lpstr>All possible bidirectional techniques</vt:lpstr>
      <vt:lpstr>Multiple Importance Sampling (MIS)</vt:lpstr>
      <vt:lpstr>Multiple Importance Sampling (MIS)</vt:lpstr>
      <vt:lpstr>Bidirectional path tracing</vt:lpstr>
      <vt:lpstr>Vzorkovací strategie</vt:lpstr>
      <vt:lpstr>Obousměrné sledování cest</vt:lpstr>
      <vt:lpstr>Obousměrné sledování cest</vt:lpstr>
      <vt:lpstr>Vzorkovací techniky v BPT</vt:lpstr>
      <vt:lpstr>Vzorkovací techniky v BPT</vt:lpstr>
      <vt:lpstr>Vzorkovací techniky v BPT</vt:lpstr>
      <vt:lpstr>Kombinace vzorkovacích technik</vt:lpstr>
      <vt:lpstr>BPT Implementation</vt:lpstr>
      <vt:lpstr>Implementace:  Generování cest po skupinách</vt:lpstr>
      <vt:lpstr>Generování cest po skupinách</vt:lpstr>
      <vt:lpstr>Results</vt:lpstr>
      <vt:lpstr>Snímek 105</vt:lpstr>
      <vt:lpstr>Porovnání algoritmů</vt:lpstr>
      <vt:lpstr>Limitations of local path sampling</vt:lpstr>
      <vt:lpstr>Insufficient path sampling techniques</vt:lpstr>
      <vt:lpstr>Insufficient path sampling techniques</vt:lpstr>
      <vt:lpstr>Alternatives to local path sampling</vt:lpstr>
      <vt:lpstr>Nearly there…</vt:lpstr>
      <vt:lpstr>“Path integral” – A historical remark</vt:lpstr>
      <vt:lpstr>Konec</vt:lpstr>
    </vt:vector>
  </TitlesOfParts>
  <Company>CTU Prague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Sledování cest II - Počítačová grafika III (NPGR010)</dc:title>
  <dc:creator>Jaroslav Křivánek</dc:creator>
  <cp:lastModifiedBy>Jaroslav Křivánek</cp:lastModifiedBy>
  <cp:revision>3665</cp:revision>
  <dcterms:created xsi:type="dcterms:W3CDTF">2006-11-17T09:10:54Z</dcterms:created>
  <dcterms:modified xsi:type="dcterms:W3CDTF">2013-12-17T22:23:36Z</dcterms:modified>
</cp:coreProperties>
</file>